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1.bin" ContentType="application/vnd.openxmlformats-officedocument.oleObject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62" r:id="rId3"/>
    <p:sldId id="263" r:id="rId4"/>
    <p:sldId id="306" r:id="rId5"/>
    <p:sldId id="291" r:id="rId6"/>
    <p:sldId id="303" r:id="rId7"/>
    <p:sldId id="273" r:id="rId8"/>
    <p:sldId id="277" r:id="rId9"/>
    <p:sldId id="278" r:id="rId10"/>
    <p:sldId id="330" r:id="rId11"/>
    <p:sldId id="331" r:id="rId12"/>
    <p:sldId id="332" r:id="rId13"/>
    <p:sldId id="340" r:id="rId14"/>
    <p:sldId id="354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9" r:id="rId23"/>
    <p:sldId id="350" r:id="rId24"/>
    <p:sldId id="355" r:id="rId25"/>
    <p:sldId id="351" r:id="rId26"/>
    <p:sldId id="352" r:id="rId27"/>
    <p:sldId id="353" r:id="rId28"/>
    <p:sldId id="339" r:id="rId29"/>
    <p:sldId id="305" r:id="rId30"/>
    <p:sldId id="320" r:id="rId31"/>
    <p:sldId id="321" r:id="rId32"/>
    <p:sldId id="327" r:id="rId33"/>
    <p:sldId id="328" r:id="rId34"/>
    <p:sldId id="338" r:id="rId35"/>
    <p:sldId id="334" r:id="rId36"/>
    <p:sldId id="335" r:id="rId37"/>
    <p:sldId id="295" r:id="rId38"/>
    <p:sldId id="296" r:id="rId39"/>
    <p:sldId id="294" r:id="rId40"/>
    <p:sldId id="299" r:id="rId41"/>
    <p:sldId id="337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4" autoAdjust="0"/>
    <p:restoredTop sz="98934" autoAdjust="0"/>
  </p:normalViewPr>
  <p:slideViewPr>
    <p:cSldViewPr snapToGrid="0">
      <p:cViewPr varScale="1">
        <p:scale>
          <a:sx n="101" d="100"/>
          <a:sy n="101" d="100"/>
        </p:scale>
        <p:origin x="-104" y="-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1237"/>
    </p:cViewPr>
  </p:sorter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DB8D0-4307-46BE-A181-CBCC8DB53311}" type="doc">
      <dgm:prSet loTypeId="urn:microsoft.com/office/officeart/2005/8/layout/venn1" loCatId="relationship" qsTypeId="urn:microsoft.com/office/officeart/2005/8/quickstyle/simple4" qsCatId="simple" csTypeId="urn:microsoft.com/office/officeart/2005/8/colors/colorful5" csCatId="colorful" phldr="1"/>
      <dgm:spPr/>
    </dgm:pt>
    <dgm:pt modelId="{25396718-704D-4127-80AD-721EBF527610}">
      <dgm:prSet phldrT="[Text]"/>
      <dgm:spPr/>
      <dgm:t>
        <a:bodyPr/>
        <a:lstStyle/>
        <a:p>
          <a:r>
            <a:rPr lang="en-US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Scalability</a:t>
          </a:r>
          <a:endParaRPr lang="en-US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E4F798D-1577-4E10-8F5F-BFF1C56C8A29}" type="parTrans" cxnId="{D1749F7D-953C-4B2F-B2A8-045E3C722BB5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5918936F-8C47-4042-A701-9D54EDE1273C}" type="sibTrans" cxnId="{D1749F7D-953C-4B2F-B2A8-045E3C722BB5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0D6C4DCE-4048-4B50-9C5E-299569A133C3}">
      <dgm:prSet phldrT="[Text]"/>
      <dgm:spPr/>
      <dgm:t>
        <a:bodyPr/>
        <a:lstStyle/>
        <a:p>
          <a:r>
            <a:rPr lang="en-US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Extensibility</a:t>
          </a:r>
          <a:endParaRPr lang="en-US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2C0FA80-8461-44CF-8E8A-970343131494}" type="parTrans" cxnId="{9FF4463E-4389-41C2-B693-367F45B72B1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4ECB3C1B-5FD0-40A6-AF89-CC1089A95C1F}" type="sibTrans" cxnId="{9FF4463E-4389-41C2-B693-367F45B72B16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CC8304A-CB90-4D9B-A9EB-3E1AE0D6D1ED}">
      <dgm:prSet phldrT="[Text]"/>
      <dgm:spPr/>
      <dgm:t>
        <a:bodyPr/>
        <a:lstStyle/>
        <a:p>
          <a:r>
            <a:rPr lang="en-US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Maintainability</a:t>
          </a:r>
          <a:endParaRPr lang="en-US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FF029D4C-1086-4C99-945C-012B7CDBE41A}" type="parTrans" cxnId="{CD6B6B0B-E9F0-41F9-889E-77D8BAC239E7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201FB4D-B3BB-4C9F-BB02-D6605998481B}" type="sibTrans" cxnId="{CD6B6B0B-E9F0-41F9-889E-77D8BAC239E7}">
      <dgm:prSet/>
      <dgm:spPr/>
      <dgm:t>
        <a:bodyPr/>
        <a:lstStyle/>
        <a:p>
          <a:endParaRPr lang="en-US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A60D7043-65EB-4F42-A693-A6B7A20F8258}" type="pres">
      <dgm:prSet presAssocID="{948DB8D0-4307-46BE-A181-CBCC8DB53311}" presName="compositeShape" presStyleCnt="0">
        <dgm:presLayoutVars>
          <dgm:chMax val="7"/>
          <dgm:dir/>
          <dgm:resizeHandles val="exact"/>
        </dgm:presLayoutVars>
      </dgm:prSet>
      <dgm:spPr/>
    </dgm:pt>
    <dgm:pt modelId="{3FC55B06-9781-4F63-84F4-82E751963DD7}" type="pres">
      <dgm:prSet presAssocID="{25396718-704D-4127-80AD-721EBF527610}" presName="circ1" presStyleLbl="vennNode1" presStyleIdx="0" presStyleCnt="3"/>
      <dgm:spPr/>
      <dgm:t>
        <a:bodyPr/>
        <a:lstStyle/>
        <a:p>
          <a:endParaRPr lang="en-US"/>
        </a:p>
      </dgm:t>
    </dgm:pt>
    <dgm:pt modelId="{6195D862-ED24-4C86-AAEB-5F313745472C}" type="pres">
      <dgm:prSet presAssocID="{25396718-704D-4127-80AD-721EBF52761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4CC796-E740-4C52-AB62-A15961AD6595}" type="pres">
      <dgm:prSet presAssocID="{0D6C4DCE-4048-4B50-9C5E-299569A133C3}" presName="circ2" presStyleLbl="vennNode1" presStyleIdx="1" presStyleCnt="3"/>
      <dgm:spPr/>
      <dgm:t>
        <a:bodyPr/>
        <a:lstStyle/>
        <a:p>
          <a:endParaRPr lang="en-US"/>
        </a:p>
      </dgm:t>
    </dgm:pt>
    <dgm:pt modelId="{295053F3-D4FF-4DB2-B603-8B8BF745BE90}" type="pres">
      <dgm:prSet presAssocID="{0D6C4DCE-4048-4B50-9C5E-299569A133C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C524E7-A901-488B-91EC-F313C57B9A57}" type="pres">
      <dgm:prSet presAssocID="{FCC8304A-CB90-4D9B-A9EB-3E1AE0D6D1ED}" presName="circ3" presStyleLbl="vennNode1" presStyleIdx="2" presStyleCnt="3"/>
      <dgm:spPr/>
      <dgm:t>
        <a:bodyPr/>
        <a:lstStyle/>
        <a:p>
          <a:endParaRPr lang="en-US"/>
        </a:p>
      </dgm:t>
    </dgm:pt>
    <dgm:pt modelId="{501F17B4-DADC-479D-A9C4-684A03F7BA5B}" type="pres">
      <dgm:prSet presAssocID="{FCC8304A-CB90-4D9B-A9EB-3E1AE0D6D1E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1749F7D-953C-4B2F-B2A8-045E3C722BB5}" srcId="{948DB8D0-4307-46BE-A181-CBCC8DB53311}" destId="{25396718-704D-4127-80AD-721EBF527610}" srcOrd="0" destOrd="0" parTransId="{EE4F798D-1577-4E10-8F5F-BFF1C56C8A29}" sibTransId="{5918936F-8C47-4042-A701-9D54EDE1273C}"/>
    <dgm:cxn modelId="{9FF4463E-4389-41C2-B693-367F45B72B16}" srcId="{948DB8D0-4307-46BE-A181-CBCC8DB53311}" destId="{0D6C4DCE-4048-4B50-9C5E-299569A133C3}" srcOrd="1" destOrd="0" parTransId="{F2C0FA80-8461-44CF-8E8A-970343131494}" sibTransId="{4ECB3C1B-5FD0-40A6-AF89-CC1089A95C1F}"/>
    <dgm:cxn modelId="{95A7AC75-885E-462D-8C8C-56894B0794E3}" type="presOf" srcId="{0D6C4DCE-4048-4B50-9C5E-299569A133C3}" destId="{295053F3-D4FF-4DB2-B603-8B8BF745BE90}" srcOrd="1" destOrd="0" presId="urn:microsoft.com/office/officeart/2005/8/layout/venn1"/>
    <dgm:cxn modelId="{4C7A892D-5317-47FC-871F-1AB9034F724E}" type="presOf" srcId="{FCC8304A-CB90-4D9B-A9EB-3E1AE0D6D1ED}" destId="{64C524E7-A901-488B-91EC-F313C57B9A57}" srcOrd="0" destOrd="0" presId="urn:microsoft.com/office/officeart/2005/8/layout/venn1"/>
    <dgm:cxn modelId="{CD6B6B0B-E9F0-41F9-889E-77D8BAC239E7}" srcId="{948DB8D0-4307-46BE-A181-CBCC8DB53311}" destId="{FCC8304A-CB90-4D9B-A9EB-3E1AE0D6D1ED}" srcOrd="2" destOrd="0" parTransId="{FF029D4C-1086-4C99-945C-012B7CDBE41A}" sibTransId="{8201FB4D-B3BB-4C9F-BB02-D6605998481B}"/>
    <dgm:cxn modelId="{6529B5E1-B7FE-4A35-8CF5-0FF6C3A94AB3}" type="presOf" srcId="{FCC8304A-CB90-4D9B-A9EB-3E1AE0D6D1ED}" destId="{501F17B4-DADC-479D-A9C4-684A03F7BA5B}" srcOrd="1" destOrd="0" presId="urn:microsoft.com/office/officeart/2005/8/layout/venn1"/>
    <dgm:cxn modelId="{0F2EE578-4DBC-4D92-8240-1BE05A1090BF}" type="presOf" srcId="{948DB8D0-4307-46BE-A181-CBCC8DB53311}" destId="{A60D7043-65EB-4F42-A693-A6B7A20F8258}" srcOrd="0" destOrd="0" presId="urn:microsoft.com/office/officeart/2005/8/layout/venn1"/>
    <dgm:cxn modelId="{EE77D3B8-08E8-41D8-AF3C-01443ADA61D2}" type="presOf" srcId="{0D6C4DCE-4048-4B50-9C5E-299569A133C3}" destId="{8B4CC796-E740-4C52-AB62-A15961AD6595}" srcOrd="0" destOrd="0" presId="urn:microsoft.com/office/officeart/2005/8/layout/venn1"/>
    <dgm:cxn modelId="{F597C806-CC74-44C4-B049-193A9A55D127}" type="presOf" srcId="{25396718-704D-4127-80AD-721EBF527610}" destId="{6195D862-ED24-4C86-AAEB-5F313745472C}" srcOrd="1" destOrd="0" presId="urn:microsoft.com/office/officeart/2005/8/layout/venn1"/>
    <dgm:cxn modelId="{815EE788-F4B1-43D7-BFB5-5993F8F79A20}" type="presOf" srcId="{25396718-704D-4127-80AD-721EBF527610}" destId="{3FC55B06-9781-4F63-84F4-82E751963DD7}" srcOrd="0" destOrd="0" presId="urn:microsoft.com/office/officeart/2005/8/layout/venn1"/>
    <dgm:cxn modelId="{D2E2F922-FCC8-4BAD-B7F8-1CC372BBAA4D}" type="presParOf" srcId="{A60D7043-65EB-4F42-A693-A6B7A20F8258}" destId="{3FC55B06-9781-4F63-84F4-82E751963DD7}" srcOrd="0" destOrd="0" presId="urn:microsoft.com/office/officeart/2005/8/layout/venn1"/>
    <dgm:cxn modelId="{47CAC706-C77B-4E50-B632-03BE85A70246}" type="presParOf" srcId="{A60D7043-65EB-4F42-A693-A6B7A20F8258}" destId="{6195D862-ED24-4C86-AAEB-5F313745472C}" srcOrd="1" destOrd="0" presId="urn:microsoft.com/office/officeart/2005/8/layout/venn1"/>
    <dgm:cxn modelId="{55A309E9-E5D2-4788-896A-EC8727083F64}" type="presParOf" srcId="{A60D7043-65EB-4F42-A693-A6B7A20F8258}" destId="{8B4CC796-E740-4C52-AB62-A15961AD6595}" srcOrd="2" destOrd="0" presId="urn:microsoft.com/office/officeart/2005/8/layout/venn1"/>
    <dgm:cxn modelId="{F21FFCC8-6EFE-4782-94ED-D747862D75F4}" type="presParOf" srcId="{A60D7043-65EB-4F42-A693-A6B7A20F8258}" destId="{295053F3-D4FF-4DB2-B603-8B8BF745BE90}" srcOrd="3" destOrd="0" presId="urn:microsoft.com/office/officeart/2005/8/layout/venn1"/>
    <dgm:cxn modelId="{A8B4DBF6-F14F-432D-8000-F076EBBC7239}" type="presParOf" srcId="{A60D7043-65EB-4F42-A693-A6B7A20F8258}" destId="{64C524E7-A901-488B-91EC-F313C57B9A57}" srcOrd="4" destOrd="0" presId="urn:microsoft.com/office/officeart/2005/8/layout/venn1"/>
    <dgm:cxn modelId="{F4C13B4F-8921-4158-B74E-E867E1776908}" type="presParOf" srcId="{A60D7043-65EB-4F42-A693-A6B7A20F8258}" destId="{501F17B4-DADC-479D-A9C4-684A03F7BA5B}" srcOrd="5" destOrd="0" presId="urn:microsoft.com/office/officeart/2005/8/layout/ven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524B59-4A9C-4404-90C9-44B0B8C749BB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438C2C-B8AC-4FBC-98F3-3F2824FDBD3F}">
      <dgm:prSet phldrT="[Text]"/>
      <dgm:spPr/>
      <dgm:t>
        <a:bodyPr/>
        <a:lstStyle/>
        <a:p>
          <a:r>
            <a:rPr lang="en-IN" dirty="0" smtClean="0"/>
            <a:t>Master Data Management</a:t>
          </a:r>
          <a:endParaRPr lang="en-IN" dirty="0"/>
        </a:p>
      </dgm:t>
    </dgm:pt>
    <dgm:pt modelId="{20C50738-2511-436F-A5D5-2B98F5CD2E00}" type="parTrans" cxnId="{8F352A26-B9B2-4F19-B060-E3DD40C4246E}">
      <dgm:prSet/>
      <dgm:spPr/>
      <dgm:t>
        <a:bodyPr/>
        <a:lstStyle/>
        <a:p>
          <a:endParaRPr lang="en-IN"/>
        </a:p>
      </dgm:t>
    </dgm:pt>
    <dgm:pt modelId="{3296DE8B-02C2-4284-9C90-BD7FB5E13566}" type="sibTrans" cxnId="{8F352A26-B9B2-4F19-B060-E3DD40C4246E}">
      <dgm:prSet/>
      <dgm:spPr/>
      <dgm:t>
        <a:bodyPr/>
        <a:lstStyle/>
        <a:p>
          <a:endParaRPr lang="en-IN"/>
        </a:p>
      </dgm:t>
    </dgm:pt>
    <dgm:pt modelId="{D4F42A08-3196-4BE9-AEB3-C73D5FC70E09}">
      <dgm:prSet phldrT="[Text]"/>
      <dgm:spPr/>
      <dgm:t>
        <a:bodyPr/>
        <a:lstStyle/>
        <a:p>
          <a:r>
            <a:rPr lang="en-IN" dirty="0" smtClean="0"/>
            <a:t>Govern</a:t>
          </a:r>
          <a:endParaRPr lang="en-IN" dirty="0"/>
        </a:p>
      </dgm:t>
    </dgm:pt>
    <dgm:pt modelId="{51B3426E-13D3-4C4F-BA0B-B27AA598A8CC}" type="parTrans" cxnId="{F9908D73-972C-41F7-BD9E-2FCC8F50F0DA}">
      <dgm:prSet/>
      <dgm:spPr/>
      <dgm:t>
        <a:bodyPr/>
        <a:lstStyle/>
        <a:p>
          <a:endParaRPr lang="en-IN"/>
        </a:p>
      </dgm:t>
    </dgm:pt>
    <dgm:pt modelId="{4DC47CA0-C52D-4F5A-AFDC-CC23771787BD}" type="sibTrans" cxnId="{F9908D73-972C-41F7-BD9E-2FCC8F50F0DA}">
      <dgm:prSet/>
      <dgm:spPr/>
      <dgm:t>
        <a:bodyPr/>
        <a:lstStyle/>
        <a:p>
          <a:endParaRPr lang="en-IN"/>
        </a:p>
      </dgm:t>
    </dgm:pt>
    <dgm:pt modelId="{FDAA8C75-7CA8-44FF-BAC6-5659D588AABB}">
      <dgm:prSet phldrT="[Text]"/>
      <dgm:spPr/>
      <dgm:t>
        <a:bodyPr/>
        <a:lstStyle/>
        <a:p>
          <a:r>
            <a:rPr lang="en-IN" dirty="0" smtClean="0"/>
            <a:t>Share</a:t>
          </a:r>
          <a:endParaRPr lang="en-IN" dirty="0"/>
        </a:p>
      </dgm:t>
    </dgm:pt>
    <dgm:pt modelId="{2C5918E5-63A9-468A-90B5-BC9CEB79831B}" type="parTrans" cxnId="{57D61B4F-2F1A-4590-9D3C-B4576DEA8CD0}">
      <dgm:prSet/>
      <dgm:spPr/>
      <dgm:t>
        <a:bodyPr/>
        <a:lstStyle/>
        <a:p>
          <a:endParaRPr lang="en-IN"/>
        </a:p>
      </dgm:t>
    </dgm:pt>
    <dgm:pt modelId="{E29C313A-BB2C-45B9-A299-9E1F6B9F6FBF}" type="sibTrans" cxnId="{57D61B4F-2F1A-4590-9D3C-B4576DEA8CD0}">
      <dgm:prSet/>
      <dgm:spPr/>
      <dgm:t>
        <a:bodyPr/>
        <a:lstStyle/>
        <a:p>
          <a:endParaRPr lang="en-IN"/>
        </a:p>
      </dgm:t>
    </dgm:pt>
    <dgm:pt modelId="{31B65EDF-A12C-4DCA-A52A-FB19769C9424}">
      <dgm:prSet phldrT="[Text]" custT="1"/>
      <dgm:spPr/>
      <dgm:t>
        <a:bodyPr/>
        <a:lstStyle/>
        <a:p>
          <a:r>
            <a:rPr lang="en-IN" sz="1000" dirty="0" smtClean="0"/>
            <a:t>Cross Communication</a:t>
          </a:r>
          <a:endParaRPr lang="en-IN" sz="1000" dirty="0"/>
        </a:p>
      </dgm:t>
    </dgm:pt>
    <dgm:pt modelId="{31AB044C-98C5-4665-9380-88A9BCB2D9A6}" type="parTrans" cxnId="{502FE51A-B7D1-464C-AE8B-6CD65AC819C2}">
      <dgm:prSet/>
      <dgm:spPr/>
      <dgm:t>
        <a:bodyPr/>
        <a:lstStyle/>
        <a:p>
          <a:endParaRPr lang="en-IN"/>
        </a:p>
      </dgm:t>
    </dgm:pt>
    <dgm:pt modelId="{4A5B61E2-1016-47FB-8F33-522F2056BBC7}" type="sibTrans" cxnId="{502FE51A-B7D1-464C-AE8B-6CD65AC819C2}">
      <dgm:prSet/>
      <dgm:spPr/>
      <dgm:t>
        <a:bodyPr/>
        <a:lstStyle/>
        <a:p>
          <a:endParaRPr lang="en-IN"/>
        </a:p>
      </dgm:t>
    </dgm:pt>
    <dgm:pt modelId="{AF3563AC-9B75-496E-BE73-A56CED8E60D6}">
      <dgm:prSet phldrT="[Text]" custT="1"/>
      <dgm:spPr/>
      <dgm:t>
        <a:bodyPr/>
        <a:lstStyle/>
        <a:p>
          <a:r>
            <a:rPr lang="en-IN" sz="1050" dirty="0" smtClean="0"/>
            <a:t>Consolidate</a:t>
          </a:r>
          <a:endParaRPr lang="en-IN" sz="1050" dirty="0"/>
        </a:p>
      </dgm:t>
    </dgm:pt>
    <dgm:pt modelId="{5340A2BD-2FDE-45DA-B5B1-C97C6800D584}" type="parTrans" cxnId="{BD21F1FF-3C59-413A-983D-7D3E577404D9}">
      <dgm:prSet/>
      <dgm:spPr/>
      <dgm:t>
        <a:bodyPr/>
        <a:lstStyle/>
        <a:p>
          <a:endParaRPr lang="en-IN"/>
        </a:p>
      </dgm:t>
    </dgm:pt>
    <dgm:pt modelId="{526E0AC8-2F22-4E12-9A4D-F6449D1E8E74}" type="sibTrans" cxnId="{BD21F1FF-3C59-413A-983D-7D3E577404D9}">
      <dgm:prSet/>
      <dgm:spPr/>
      <dgm:t>
        <a:bodyPr/>
        <a:lstStyle/>
        <a:p>
          <a:endParaRPr lang="en-IN"/>
        </a:p>
      </dgm:t>
    </dgm:pt>
    <dgm:pt modelId="{47EF3C66-7665-4759-9B3A-D2F3B3BF1691}" type="pres">
      <dgm:prSet presAssocID="{7D524B59-4A9C-4404-90C9-44B0B8C749B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26E5963-54D9-48FB-990C-E33789B4C32F}" type="pres">
      <dgm:prSet presAssocID="{1E438C2C-B8AC-4FBC-98F3-3F2824FDBD3F}" presName="centerShape" presStyleLbl="node0" presStyleIdx="0" presStyleCnt="1"/>
      <dgm:spPr/>
      <dgm:t>
        <a:bodyPr/>
        <a:lstStyle/>
        <a:p>
          <a:endParaRPr lang="en-IN"/>
        </a:p>
      </dgm:t>
    </dgm:pt>
    <dgm:pt modelId="{E49375B5-8F3E-492B-B536-0F71AA329F25}" type="pres">
      <dgm:prSet presAssocID="{D4F42A08-3196-4BE9-AEB3-C73D5FC70E0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41DB3E-A8E6-4F5F-9A57-D8AFF2F8D7CB}" type="pres">
      <dgm:prSet presAssocID="{D4F42A08-3196-4BE9-AEB3-C73D5FC70E09}" presName="dummy" presStyleCnt="0"/>
      <dgm:spPr/>
      <dgm:t>
        <a:bodyPr/>
        <a:lstStyle/>
        <a:p>
          <a:endParaRPr lang="en-US"/>
        </a:p>
      </dgm:t>
    </dgm:pt>
    <dgm:pt modelId="{527311E6-0F2C-4426-BB07-C9189FE20D15}" type="pres">
      <dgm:prSet presAssocID="{4DC47CA0-C52D-4F5A-AFDC-CC23771787BD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E9C94A7-1F11-4491-BD9C-4896F610B1FC}" type="pres">
      <dgm:prSet presAssocID="{FDAA8C75-7CA8-44FF-BAC6-5659D588AAB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FCED57-2E7C-4345-8F4E-AFF893D3F860}" type="pres">
      <dgm:prSet presAssocID="{FDAA8C75-7CA8-44FF-BAC6-5659D588AABB}" presName="dummy" presStyleCnt="0"/>
      <dgm:spPr/>
      <dgm:t>
        <a:bodyPr/>
        <a:lstStyle/>
        <a:p>
          <a:endParaRPr lang="en-US"/>
        </a:p>
      </dgm:t>
    </dgm:pt>
    <dgm:pt modelId="{814F73DB-A7CD-46E3-91A3-78F2A43668DC}" type="pres">
      <dgm:prSet presAssocID="{E29C313A-BB2C-45B9-A299-9E1F6B9F6FBF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14FC337-4FD2-4561-849D-9EA210D0ACB7}" type="pres">
      <dgm:prSet presAssocID="{31B65EDF-A12C-4DCA-A52A-FB19769C9424}" presName="node" presStyleLbl="node1" presStyleIdx="2" presStyleCnt="4" custScaleX="99488" custScaleY="936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DEC49E-2D66-405F-B987-DF965EDB6BDD}" type="pres">
      <dgm:prSet presAssocID="{31B65EDF-A12C-4DCA-A52A-FB19769C9424}" presName="dummy" presStyleCnt="0"/>
      <dgm:spPr/>
      <dgm:t>
        <a:bodyPr/>
        <a:lstStyle/>
        <a:p>
          <a:endParaRPr lang="en-US"/>
        </a:p>
      </dgm:t>
    </dgm:pt>
    <dgm:pt modelId="{C5F2B55B-0BDB-4477-8C9E-4482DA18F106}" type="pres">
      <dgm:prSet presAssocID="{4A5B61E2-1016-47FB-8F33-522F2056BBC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282D19B9-4E5C-4FE0-BB81-100469816CDD}" type="pres">
      <dgm:prSet presAssocID="{AF3563AC-9B75-496E-BE73-A56CED8E60D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71123F-99B9-4A98-BC6A-EF8B7B4CB71F}" type="pres">
      <dgm:prSet presAssocID="{AF3563AC-9B75-496E-BE73-A56CED8E60D6}" presName="dummy" presStyleCnt="0"/>
      <dgm:spPr/>
      <dgm:t>
        <a:bodyPr/>
        <a:lstStyle/>
        <a:p>
          <a:endParaRPr lang="en-US"/>
        </a:p>
      </dgm:t>
    </dgm:pt>
    <dgm:pt modelId="{5A83FD8C-3B37-4FAE-A40D-5A6CC620D365}" type="pres">
      <dgm:prSet presAssocID="{526E0AC8-2F22-4E12-9A4D-F6449D1E8E74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1BBC9619-3CC2-4810-B829-B9A12B65F97E}" type="presOf" srcId="{1E438C2C-B8AC-4FBC-98F3-3F2824FDBD3F}" destId="{C26E5963-54D9-48FB-990C-E33789B4C32F}" srcOrd="0" destOrd="0" presId="urn:microsoft.com/office/officeart/2005/8/layout/radial6"/>
    <dgm:cxn modelId="{0BF148B2-BCC9-4A89-B99A-33908B04D118}" type="presOf" srcId="{AF3563AC-9B75-496E-BE73-A56CED8E60D6}" destId="{282D19B9-4E5C-4FE0-BB81-100469816CDD}" srcOrd="0" destOrd="0" presId="urn:microsoft.com/office/officeart/2005/8/layout/radial6"/>
    <dgm:cxn modelId="{F9908D73-972C-41F7-BD9E-2FCC8F50F0DA}" srcId="{1E438C2C-B8AC-4FBC-98F3-3F2824FDBD3F}" destId="{D4F42A08-3196-4BE9-AEB3-C73D5FC70E09}" srcOrd="0" destOrd="0" parTransId="{51B3426E-13D3-4C4F-BA0B-B27AA598A8CC}" sibTransId="{4DC47CA0-C52D-4F5A-AFDC-CC23771787BD}"/>
    <dgm:cxn modelId="{8F352A26-B9B2-4F19-B060-E3DD40C4246E}" srcId="{7D524B59-4A9C-4404-90C9-44B0B8C749BB}" destId="{1E438C2C-B8AC-4FBC-98F3-3F2824FDBD3F}" srcOrd="0" destOrd="0" parTransId="{20C50738-2511-436F-A5D5-2B98F5CD2E00}" sibTransId="{3296DE8B-02C2-4284-9C90-BD7FB5E13566}"/>
    <dgm:cxn modelId="{57D61B4F-2F1A-4590-9D3C-B4576DEA8CD0}" srcId="{1E438C2C-B8AC-4FBC-98F3-3F2824FDBD3F}" destId="{FDAA8C75-7CA8-44FF-BAC6-5659D588AABB}" srcOrd="1" destOrd="0" parTransId="{2C5918E5-63A9-468A-90B5-BC9CEB79831B}" sibTransId="{E29C313A-BB2C-45B9-A299-9E1F6B9F6FBF}"/>
    <dgm:cxn modelId="{502FE51A-B7D1-464C-AE8B-6CD65AC819C2}" srcId="{1E438C2C-B8AC-4FBC-98F3-3F2824FDBD3F}" destId="{31B65EDF-A12C-4DCA-A52A-FB19769C9424}" srcOrd="2" destOrd="0" parTransId="{31AB044C-98C5-4665-9380-88A9BCB2D9A6}" sibTransId="{4A5B61E2-1016-47FB-8F33-522F2056BBC7}"/>
    <dgm:cxn modelId="{0E59A94A-1209-4E36-ADEB-49FC060946CF}" type="presOf" srcId="{526E0AC8-2F22-4E12-9A4D-F6449D1E8E74}" destId="{5A83FD8C-3B37-4FAE-A40D-5A6CC620D365}" srcOrd="0" destOrd="0" presId="urn:microsoft.com/office/officeart/2005/8/layout/radial6"/>
    <dgm:cxn modelId="{DDFB968E-822A-4289-A6CC-35B42B717B47}" type="presOf" srcId="{7D524B59-4A9C-4404-90C9-44B0B8C749BB}" destId="{47EF3C66-7665-4759-9B3A-D2F3B3BF1691}" srcOrd="0" destOrd="0" presId="urn:microsoft.com/office/officeart/2005/8/layout/radial6"/>
    <dgm:cxn modelId="{E33C351F-1E84-4E74-A649-F814C325D6EE}" type="presOf" srcId="{4A5B61E2-1016-47FB-8F33-522F2056BBC7}" destId="{C5F2B55B-0BDB-4477-8C9E-4482DA18F106}" srcOrd="0" destOrd="0" presId="urn:microsoft.com/office/officeart/2005/8/layout/radial6"/>
    <dgm:cxn modelId="{BD21F1FF-3C59-413A-983D-7D3E577404D9}" srcId="{1E438C2C-B8AC-4FBC-98F3-3F2824FDBD3F}" destId="{AF3563AC-9B75-496E-BE73-A56CED8E60D6}" srcOrd="3" destOrd="0" parTransId="{5340A2BD-2FDE-45DA-B5B1-C97C6800D584}" sibTransId="{526E0AC8-2F22-4E12-9A4D-F6449D1E8E74}"/>
    <dgm:cxn modelId="{26C634F5-5F3D-48C3-B870-9665343FF252}" type="presOf" srcId="{FDAA8C75-7CA8-44FF-BAC6-5659D588AABB}" destId="{6E9C94A7-1F11-4491-BD9C-4896F610B1FC}" srcOrd="0" destOrd="0" presId="urn:microsoft.com/office/officeart/2005/8/layout/radial6"/>
    <dgm:cxn modelId="{3F22D0FE-77E6-43A2-9B20-26D37A1108B6}" type="presOf" srcId="{E29C313A-BB2C-45B9-A299-9E1F6B9F6FBF}" destId="{814F73DB-A7CD-46E3-91A3-78F2A43668DC}" srcOrd="0" destOrd="0" presId="urn:microsoft.com/office/officeart/2005/8/layout/radial6"/>
    <dgm:cxn modelId="{3622E593-D84B-4970-84A9-E34CFCEBFD99}" type="presOf" srcId="{4DC47CA0-C52D-4F5A-AFDC-CC23771787BD}" destId="{527311E6-0F2C-4426-BB07-C9189FE20D15}" srcOrd="0" destOrd="0" presId="urn:microsoft.com/office/officeart/2005/8/layout/radial6"/>
    <dgm:cxn modelId="{4F909282-8F91-4BA3-95F5-DE231747DA1D}" type="presOf" srcId="{D4F42A08-3196-4BE9-AEB3-C73D5FC70E09}" destId="{E49375B5-8F3E-492B-B536-0F71AA329F25}" srcOrd="0" destOrd="0" presId="urn:microsoft.com/office/officeart/2005/8/layout/radial6"/>
    <dgm:cxn modelId="{13D5867E-C53A-4F1F-BD42-82EF1C4590FD}" type="presOf" srcId="{31B65EDF-A12C-4DCA-A52A-FB19769C9424}" destId="{C14FC337-4FD2-4561-849D-9EA210D0ACB7}" srcOrd="0" destOrd="0" presId="urn:microsoft.com/office/officeart/2005/8/layout/radial6"/>
    <dgm:cxn modelId="{C1223197-76D6-43B3-B42F-11D714F2D4ED}" type="presParOf" srcId="{47EF3C66-7665-4759-9B3A-D2F3B3BF1691}" destId="{C26E5963-54D9-48FB-990C-E33789B4C32F}" srcOrd="0" destOrd="0" presId="urn:microsoft.com/office/officeart/2005/8/layout/radial6"/>
    <dgm:cxn modelId="{DEE07360-9FAD-4C6E-ADF9-CA24844A2059}" type="presParOf" srcId="{47EF3C66-7665-4759-9B3A-D2F3B3BF1691}" destId="{E49375B5-8F3E-492B-B536-0F71AA329F25}" srcOrd="1" destOrd="0" presId="urn:microsoft.com/office/officeart/2005/8/layout/radial6"/>
    <dgm:cxn modelId="{6FFCFB10-D8BB-44D8-BA4C-D980DE0E758D}" type="presParOf" srcId="{47EF3C66-7665-4759-9B3A-D2F3B3BF1691}" destId="{C041DB3E-A8E6-4F5F-9A57-D8AFF2F8D7CB}" srcOrd="2" destOrd="0" presId="urn:microsoft.com/office/officeart/2005/8/layout/radial6"/>
    <dgm:cxn modelId="{CB7F3145-7008-4873-B1B2-1871C8B64F08}" type="presParOf" srcId="{47EF3C66-7665-4759-9B3A-D2F3B3BF1691}" destId="{527311E6-0F2C-4426-BB07-C9189FE20D15}" srcOrd="3" destOrd="0" presId="urn:microsoft.com/office/officeart/2005/8/layout/radial6"/>
    <dgm:cxn modelId="{C12B0ACC-AE5A-41CC-A2E9-D9091842ACA4}" type="presParOf" srcId="{47EF3C66-7665-4759-9B3A-D2F3B3BF1691}" destId="{6E9C94A7-1F11-4491-BD9C-4896F610B1FC}" srcOrd="4" destOrd="0" presId="urn:microsoft.com/office/officeart/2005/8/layout/radial6"/>
    <dgm:cxn modelId="{396F979A-CE29-4D62-ACFC-0461F666E976}" type="presParOf" srcId="{47EF3C66-7665-4759-9B3A-D2F3B3BF1691}" destId="{6EFCED57-2E7C-4345-8F4E-AFF893D3F860}" srcOrd="5" destOrd="0" presId="urn:microsoft.com/office/officeart/2005/8/layout/radial6"/>
    <dgm:cxn modelId="{BE27AFD2-C362-4339-80E7-E36DAB5DB0EC}" type="presParOf" srcId="{47EF3C66-7665-4759-9B3A-D2F3B3BF1691}" destId="{814F73DB-A7CD-46E3-91A3-78F2A43668DC}" srcOrd="6" destOrd="0" presId="urn:microsoft.com/office/officeart/2005/8/layout/radial6"/>
    <dgm:cxn modelId="{62E2074B-A8B6-445C-B54E-3E66846949E9}" type="presParOf" srcId="{47EF3C66-7665-4759-9B3A-D2F3B3BF1691}" destId="{C14FC337-4FD2-4561-849D-9EA210D0ACB7}" srcOrd="7" destOrd="0" presId="urn:microsoft.com/office/officeart/2005/8/layout/radial6"/>
    <dgm:cxn modelId="{EBAEB112-84DF-4498-B830-79BE59BC9C27}" type="presParOf" srcId="{47EF3C66-7665-4759-9B3A-D2F3B3BF1691}" destId="{4DDEC49E-2D66-405F-B987-DF965EDB6BDD}" srcOrd="8" destOrd="0" presId="urn:microsoft.com/office/officeart/2005/8/layout/radial6"/>
    <dgm:cxn modelId="{CA448A16-AA14-4044-8A4D-979D603E2C01}" type="presParOf" srcId="{47EF3C66-7665-4759-9B3A-D2F3B3BF1691}" destId="{C5F2B55B-0BDB-4477-8C9E-4482DA18F106}" srcOrd="9" destOrd="0" presId="urn:microsoft.com/office/officeart/2005/8/layout/radial6"/>
    <dgm:cxn modelId="{B0C9A082-9774-4BF4-BD4C-9C72B9B40C40}" type="presParOf" srcId="{47EF3C66-7665-4759-9B3A-D2F3B3BF1691}" destId="{282D19B9-4E5C-4FE0-BB81-100469816CDD}" srcOrd="10" destOrd="0" presId="urn:microsoft.com/office/officeart/2005/8/layout/radial6"/>
    <dgm:cxn modelId="{8FD3DABA-E6C3-44A1-93E3-F8C7CD50CCC1}" type="presParOf" srcId="{47EF3C66-7665-4759-9B3A-D2F3B3BF1691}" destId="{1371123F-99B9-4A98-BC6A-EF8B7B4CB71F}" srcOrd="11" destOrd="0" presId="urn:microsoft.com/office/officeart/2005/8/layout/radial6"/>
    <dgm:cxn modelId="{D0872B40-0C04-4E97-A10C-38A9911F3470}" type="presParOf" srcId="{47EF3C66-7665-4759-9B3A-D2F3B3BF1691}" destId="{5A83FD8C-3B37-4FAE-A40D-5A6CC620D365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81865B-0585-42B8-B0F9-9DA44BF4CD09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</dgm:pt>
    <dgm:pt modelId="{DE517B10-E240-4FB3-A121-E95D1D1B431E}">
      <dgm:prSet phldrT="[Text]"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Requirements Gathering</a:t>
          </a:r>
          <a:endParaRPr lang="en-US" dirty="0"/>
        </a:p>
      </dgm:t>
    </dgm:pt>
    <dgm:pt modelId="{16D8A6E6-B020-4047-9008-14D3903E64C3}" type="parTrans" cxnId="{15C23990-1CE8-4F2D-BD62-E8A35A311B7E}">
      <dgm:prSet/>
      <dgm:spPr/>
      <dgm:t>
        <a:bodyPr/>
        <a:lstStyle/>
        <a:p>
          <a:endParaRPr lang="en-US"/>
        </a:p>
      </dgm:t>
    </dgm:pt>
    <dgm:pt modelId="{37B9C730-7DFA-4963-8FDD-B036CC177BCE}" type="sibTrans" cxnId="{15C23990-1CE8-4F2D-BD62-E8A35A311B7E}">
      <dgm:prSet/>
      <dgm:spPr/>
      <dgm:t>
        <a:bodyPr/>
        <a:lstStyle/>
        <a:p>
          <a:endParaRPr lang="en-US"/>
        </a:p>
      </dgm:t>
    </dgm:pt>
    <dgm:pt modelId="{2A1F672C-2260-4667-B048-6A229CD61DBF}">
      <dgm:prSet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DW/BI Architecture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12BC1F7D-B033-4A64-8E8A-172DE6E23D4D}" type="parTrans" cxnId="{637D2125-BD8E-427D-A623-8BA0A14C3A9E}">
      <dgm:prSet/>
      <dgm:spPr/>
      <dgm:t>
        <a:bodyPr/>
        <a:lstStyle/>
        <a:p>
          <a:endParaRPr lang="en-US"/>
        </a:p>
      </dgm:t>
    </dgm:pt>
    <dgm:pt modelId="{992F6727-7C88-495A-9EE3-1D18E0C0A41F}" type="sibTrans" cxnId="{637D2125-BD8E-427D-A623-8BA0A14C3A9E}">
      <dgm:prSet/>
      <dgm:spPr/>
      <dgm:t>
        <a:bodyPr/>
        <a:lstStyle/>
        <a:p>
          <a:endParaRPr lang="en-US"/>
        </a:p>
      </dgm:t>
    </dgm:pt>
    <dgm:pt modelId="{CC51E945-D937-4F60-9811-071BF9BDA08C}">
      <dgm:prSet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ETL Design</a:t>
          </a:r>
          <a:endParaRPr lang="en-US" dirty="0" smtClean="0">
            <a:latin typeface="Calibri" pitchFamily="34" charset="0"/>
            <a:cs typeface="Calibri" pitchFamily="34" charset="0"/>
          </a:endParaRPr>
        </a:p>
      </dgm:t>
    </dgm:pt>
    <dgm:pt modelId="{C6AA6655-BD22-44A4-8CDF-BB8AF07B2825}" type="parTrans" cxnId="{9A3F7C6C-35A2-4D8C-947E-2A0C4FB083E9}">
      <dgm:prSet/>
      <dgm:spPr/>
      <dgm:t>
        <a:bodyPr/>
        <a:lstStyle/>
        <a:p>
          <a:endParaRPr lang="en-US"/>
        </a:p>
      </dgm:t>
    </dgm:pt>
    <dgm:pt modelId="{19CEB86C-0EF8-4E4E-B858-01A49E1F6AE8}" type="sibTrans" cxnId="{9A3F7C6C-35A2-4D8C-947E-2A0C4FB083E9}">
      <dgm:prSet/>
      <dgm:spPr/>
      <dgm:t>
        <a:bodyPr/>
        <a:lstStyle/>
        <a:p>
          <a:endParaRPr lang="en-US"/>
        </a:p>
      </dgm:t>
    </dgm:pt>
    <dgm:pt modelId="{C2814051-BDC6-4A3B-911D-1FFF6AF415E3}">
      <dgm:prSet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Analytics Design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339528BB-CBB4-47F9-949B-738748724688}" type="parTrans" cxnId="{BE9D58F9-AC31-47DE-826A-F75640C3A8AC}">
      <dgm:prSet/>
      <dgm:spPr/>
      <dgm:t>
        <a:bodyPr/>
        <a:lstStyle/>
        <a:p>
          <a:endParaRPr lang="en-US"/>
        </a:p>
      </dgm:t>
    </dgm:pt>
    <dgm:pt modelId="{34C71B33-ECC3-4F4C-9F9F-CB0F33FA9F93}" type="sibTrans" cxnId="{BE9D58F9-AC31-47DE-826A-F75640C3A8AC}">
      <dgm:prSet/>
      <dgm:spPr/>
      <dgm:t>
        <a:bodyPr/>
        <a:lstStyle/>
        <a:p>
          <a:endParaRPr lang="en-US"/>
        </a:p>
      </dgm:t>
    </dgm:pt>
    <dgm:pt modelId="{B7591336-B9E9-447D-ADA8-8D1AE02C98D1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Performance Management</a:t>
          </a:r>
          <a:endParaRPr lang="en-US" sz="1200" dirty="0">
            <a:solidFill>
              <a:srgbClr val="111111"/>
            </a:solidFill>
          </a:endParaRPr>
        </a:p>
      </dgm:t>
    </dgm:pt>
    <dgm:pt modelId="{C76DA81A-64F8-4690-9F0E-2A056F95CB0B}" type="parTrans" cxnId="{C94F5006-E8D2-49E1-AA47-270D09895991}">
      <dgm:prSet/>
      <dgm:spPr/>
      <dgm:t>
        <a:bodyPr/>
        <a:lstStyle/>
        <a:p>
          <a:endParaRPr lang="en-US"/>
        </a:p>
      </dgm:t>
    </dgm:pt>
    <dgm:pt modelId="{25D705AE-0E4B-48E3-A4D5-AF8F1B26A2C8}" type="sibTrans" cxnId="{C94F5006-E8D2-49E1-AA47-270D09895991}">
      <dgm:prSet/>
      <dgm:spPr/>
      <dgm:t>
        <a:bodyPr/>
        <a:lstStyle/>
        <a:p>
          <a:endParaRPr lang="en-US"/>
        </a:p>
      </dgm:t>
    </dgm:pt>
    <dgm:pt modelId="{BB547333-94E2-45ED-8A92-C56686141FAD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Analytical Reporting </a:t>
          </a:r>
          <a:endParaRPr lang="en-US" sz="1200" dirty="0">
            <a:solidFill>
              <a:srgbClr val="111111"/>
            </a:solidFill>
          </a:endParaRPr>
        </a:p>
      </dgm:t>
    </dgm:pt>
    <dgm:pt modelId="{97C7723A-BA8C-42DA-B160-53D4995DA5AE}" type="parTrans" cxnId="{26182683-4A39-4DEF-9340-F3007AECD81F}">
      <dgm:prSet/>
      <dgm:spPr/>
      <dgm:t>
        <a:bodyPr/>
        <a:lstStyle/>
        <a:p>
          <a:endParaRPr lang="en-US"/>
        </a:p>
      </dgm:t>
    </dgm:pt>
    <dgm:pt modelId="{B5C13490-987C-44DF-9122-DAB5109093D7}" type="sibTrans" cxnId="{26182683-4A39-4DEF-9340-F3007AECD81F}">
      <dgm:prSet/>
      <dgm:spPr/>
      <dgm:t>
        <a:bodyPr/>
        <a:lstStyle/>
        <a:p>
          <a:endParaRPr lang="en-US"/>
        </a:p>
      </dgm:t>
    </dgm:pt>
    <dgm:pt modelId="{CB40FAF3-9BBF-4DFC-8612-4377667D4D6C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Identify Data Sources, Files, Structures, etc.</a:t>
          </a:r>
          <a:endParaRPr lang="en-US" sz="1200" dirty="0">
            <a:solidFill>
              <a:srgbClr val="111111"/>
            </a:solidFill>
          </a:endParaRPr>
        </a:p>
      </dgm:t>
    </dgm:pt>
    <dgm:pt modelId="{B86AA761-80F6-43CB-99A4-BA9D520195BD}" type="parTrans" cxnId="{0D1CE6B5-71E9-491A-87D8-6CA8F46F56E6}">
      <dgm:prSet/>
      <dgm:spPr/>
      <dgm:t>
        <a:bodyPr/>
        <a:lstStyle/>
        <a:p>
          <a:endParaRPr lang="en-US"/>
        </a:p>
      </dgm:t>
    </dgm:pt>
    <dgm:pt modelId="{5E50A75E-E89D-45E3-8055-873F3B79F3D6}" type="sibTrans" cxnId="{0D1CE6B5-71E9-491A-87D8-6CA8F46F56E6}">
      <dgm:prSet/>
      <dgm:spPr/>
      <dgm:t>
        <a:bodyPr/>
        <a:lstStyle/>
        <a:p>
          <a:endParaRPr lang="en-US"/>
        </a:p>
      </dgm:t>
    </dgm:pt>
    <dgm:pt modelId="{5C8C54DB-060E-4C04-902D-1D45E7F57764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Owners / Stake holders</a:t>
          </a:r>
          <a:endParaRPr lang="en-US" sz="1200" dirty="0">
            <a:solidFill>
              <a:srgbClr val="111111"/>
            </a:solidFill>
          </a:endParaRPr>
        </a:p>
      </dgm:t>
    </dgm:pt>
    <dgm:pt modelId="{A352E41A-97E1-4C8A-83A6-7FE6E3504F90}" type="parTrans" cxnId="{9372408F-2CA7-4617-B6D7-00398CE1F77E}">
      <dgm:prSet/>
      <dgm:spPr/>
      <dgm:t>
        <a:bodyPr/>
        <a:lstStyle/>
        <a:p>
          <a:endParaRPr lang="en-US"/>
        </a:p>
      </dgm:t>
    </dgm:pt>
    <dgm:pt modelId="{D565B4A9-FB1F-4954-9844-7BA335602782}" type="sibTrans" cxnId="{9372408F-2CA7-4617-B6D7-00398CE1F77E}">
      <dgm:prSet/>
      <dgm:spPr/>
      <dgm:t>
        <a:bodyPr/>
        <a:lstStyle/>
        <a:p>
          <a:endParaRPr lang="en-US"/>
        </a:p>
      </dgm:t>
    </dgm:pt>
    <dgm:pt modelId="{DFDFA744-B4AF-4F9F-A828-CA690EF9F1A1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Reports &amp; Dashboards</a:t>
          </a:r>
          <a:endParaRPr lang="en-US" sz="1200" dirty="0">
            <a:solidFill>
              <a:srgbClr val="111111"/>
            </a:solidFill>
          </a:endParaRPr>
        </a:p>
      </dgm:t>
    </dgm:pt>
    <dgm:pt modelId="{EE828603-1E43-4576-BD92-8FE1918D0314}" type="parTrans" cxnId="{2169FB98-22DD-45CA-B2D1-3F14D9904CE6}">
      <dgm:prSet/>
      <dgm:spPr/>
      <dgm:t>
        <a:bodyPr/>
        <a:lstStyle/>
        <a:p>
          <a:endParaRPr lang="en-US"/>
        </a:p>
      </dgm:t>
    </dgm:pt>
    <dgm:pt modelId="{9A53EF7C-78F8-4C5E-86EB-1AA0D372C051}" type="sibTrans" cxnId="{2169FB98-22DD-45CA-B2D1-3F14D9904CE6}">
      <dgm:prSet/>
      <dgm:spPr/>
      <dgm:t>
        <a:bodyPr/>
        <a:lstStyle/>
        <a:p>
          <a:endParaRPr lang="en-US"/>
        </a:p>
      </dgm:t>
    </dgm:pt>
    <dgm:pt modelId="{A8BC6082-9EB3-4727-A93F-A73028C142C4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Non Functional Requirements</a:t>
          </a:r>
          <a:endParaRPr lang="en-US" sz="1200" dirty="0">
            <a:solidFill>
              <a:srgbClr val="111111"/>
            </a:solidFill>
          </a:endParaRPr>
        </a:p>
      </dgm:t>
    </dgm:pt>
    <dgm:pt modelId="{ACD25548-410D-437F-A57A-31AC7B0332E4}" type="parTrans" cxnId="{B638C512-3D97-47F9-A2B7-5EBCB3DD58DA}">
      <dgm:prSet/>
      <dgm:spPr/>
      <dgm:t>
        <a:bodyPr/>
        <a:lstStyle/>
        <a:p>
          <a:endParaRPr lang="en-US"/>
        </a:p>
      </dgm:t>
    </dgm:pt>
    <dgm:pt modelId="{E4E0DE6D-FD1A-496F-AE35-60EB2B6FF49A}" type="sibTrans" cxnId="{B638C512-3D97-47F9-A2B7-5EBCB3DD58DA}">
      <dgm:prSet/>
      <dgm:spPr/>
      <dgm:t>
        <a:bodyPr/>
        <a:lstStyle/>
        <a:p>
          <a:endParaRPr lang="en-US"/>
        </a:p>
      </dgm:t>
    </dgm:pt>
    <dgm:pt modelId="{22B25EF3-F35A-4152-A88B-ACD554CCB810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Retention, Compliance Requirements</a:t>
          </a:r>
          <a:endParaRPr lang="en-US" sz="1200" dirty="0">
            <a:solidFill>
              <a:srgbClr val="111111"/>
            </a:solidFill>
          </a:endParaRPr>
        </a:p>
      </dgm:t>
    </dgm:pt>
    <dgm:pt modelId="{C8D30D44-C452-40F9-B26A-EC25AFEA626D}" type="parTrans" cxnId="{02063186-830B-44C5-A2AD-EF69D1FC85A4}">
      <dgm:prSet/>
      <dgm:spPr/>
      <dgm:t>
        <a:bodyPr/>
        <a:lstStyle/>
        <a:p>
          <a:endParaRPr lang="en-US"/>
        </a:p>
      </dgm:t>
    </dgm:pt>
    <dgm:pt modelId="{D01AC1B0-A747-4907-9290-8912836E2735}" type="sibTrans" cxnId="{02063186-830B-44C5-A2AD-EF69D1FC85A4}">
      <dgm:prSet/>
      <dgm:spPr/>
      <dgm:t>
        <a:bodyPr/>
        <a:lstStyle/>
        <a:p>
          <a:endParaRPr lang="en-US"/>
        </a:p>
      </dgm:t>
    </dgm:pt>
    <dgm:pt modelId="{EFC8F007-A5AB-47B1-8CBE-6B245BD5155F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ETL Requirements</a:t>
          </a:r>
          <a:endParaRPr lang="en-US" sz="1200" dirty="0">
            <a:solidFill>
              <a:srgbClr val="111111"/>
            </a:solidFill>
          </a:endParaRPr>
        </a:p>
      </dgm:t>
    </dgm:pt>
    <dgm:pt modelId="{AFB234E8-BE2F-4E53-B313-7A730BD44CAF}" type="parTrans" cxnId="{2DBAAF9F-00B5-4133-832D-EFBF8B3B3661}">
      <dgm:prSet/>
      <dgm:spPr/>
      <dgm:t>
        <a:bodyPr/>
        <a:lstStyle/>
        <a:p>
          <a:endParaRPr lang="en-US"/>
        </a:p>
      </dgm:t>
    </dgm:pt>
    <dgm:pt modelId="{D28F45E5-38E1-4CC2-858A-6C95882484FD}" type="sibTrans" cxnId="{2DBAAF9F-00B5-4133-832D-EFBF8B3B3661}">
      <dgm:prSet/>
      <dgm:spPr/>
      <dgm:t>
        <a:bodyPr/>
        <a:lstStyle/>
        <a:p>
          <a:endParaRPr lang="en-US"/>
        </a:p>
      </dgm:t>
    </dgm:pt>
    <dgm:pt modelId="{5355197E-785B-4D63-AB93-F2F004959ADC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Security</a:t>
          </a:r>
          <a:endParaRPr lang="en-US" sz="1200" dirty="0">
            <a:solidFill>
              <a:srgbClr val="111111"/>
            </a:solidFill>
          </a:endParaRPr>
        </a:p>
      </dgm:t>
    </dgm:pt>
    <dgm:pt modelId="{3A235563-9C3B-423A-8667-C71BFE756903}" type="parTrans" cxnId="{7A31138A-2BF0-4CBA-B5EA-FFD90FDB8A1C}">
      <dgm:prSet/>
      <dgm:spPr/>
      <dgm:t>
        <a:bodyPr/>
        <a:lstStyle/>
        <a:p>
          <a:endParaRPr lang="en-US"/>
        </a:p>
      </dgm:t>
    </dgm:pt>
    <dgm:pt modelId="{3F4A900C-BA1B-4E46-8037-76E570AAEBF8}" type="sibTrans" cxnId="{7A31138A-2BF0-4CBA-B5EA-FFD90FDB8A1C}">
      <dgm:prSet/>
      <dgm:spPr/>
      <dgm:t>
        <a:bodyPr/>
        <a:lstStyle/>
        <a:p>
          <a:endParaRPr lang="en-US"/>
        </a:p>
      </dgm:t>
    </dgm:pt>
    <dgm:pt modelId="{4B599F69-E454-4C6A-BE5F-979A1032287A}">
      <dgm:prSet phldrT="[Text]"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Reliability</a:t>
          </a:r>
          <a:endParaRPr lang="en-US" sz="1200" dirty="0">
            <a:solidFill>
              <a:srgbClr val="111111"/>
            </a:solidFill>
          </a:endParaRPr>
        </a:p>
      </dgm:t>
    </dgm:pt>
    <dgm:pt modelId="{F313520D-925C-4735-963A-06A7C9B258FF}" type="parTrans" cxnId="{C51E6CC5-3900-4BB0-BF43-15B6475E1D44}">
      <dgm:prSet/>
      <dgm:spPr/>
      <dgm:t>
        <a:bodyPr/>
        <a:lstStyle/>
        <a:p>
          <a:endParaRPr lang="en-US"/>
        </a:p>
      </dgm:t>
    </dgm:pt>
    <dgm:pt modelId="{109754EB-B164-4AFE-9C43-445E746F2307}" type="sibTrans" cxnId="{C51E6CC5-3900-4BB0-BF43-15B6475E1D44}">
      <dgm:prSet/>
      <dgm:spPr/>
      <dgm:t>
        <a:bodyPr/>
        <a:lstStyle/>
        <a:p>
          <a:endParaRPr lang="en-US"/>
        </a:p>
      </dgm:t>
    </dgm:pt>
    <dgm:pt modelId="{35FFFB0F-385F-4DF6-8293-B0EC2285D611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ETL Architecture</a:t>
          </a:r>
          <a:endParaRPr lang="en-US" sz="1200" dirty="0">
            <a:solidFill>
              <a:srgbClr val="111111"/>
            </a:solidFill>
          </a:endParaRPr>
        </a:p>
      </dgm:t>
    </dgm:pt>
    <dgm:pt modelId="{F596EF6A-F2EC-4B90-9283-B6A615FD7FE0}" type="parTrans" cxnId="{A1509DEF-EB90-48A2-A94E-241FFD3E8A71}">
      <dgm:prSet/>
      <dgm:spPr/>
      <dgm:t>
        <a:bodyPr/>
        <a:lstStyle/>
        <a:p>
          <a:endParaRPr lang="en-US"/>
        </a:p>
      </dgm:t>
    </dgm:pt>
    <dgm:pt modelId="{BA2B0457-BA98-4C23-A626-99036B2F4BA1}" type="sibTrans" cxnId="{A1509DEF-EB90-48A2-A94E-241FFD3E8A71}">
      <dgm:prSet/>
      <dgm:spPr/>
      <dgm:t>
        <a:bodyPr/>
        <a:lstStyle/>
        <a:p>
          <a:endParaRPr lang="en-US"/>
        </a:p>
      </dgm:t>
    </dgm:pt>
    <dgm:pt modelId="{BE0727DD-66B1-466F-BA8A-B78E11E2AE8D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Application Architecture</a:t>
          </a:r>
          <a:endParaRPr lang="en-US" sz="1200" dirty="0">
            <a:solidFill>
              <a:srgbClr val="111111"/>
            </a:solidFill>
          </a:endParaRPr>
        </a:p>
      </dgm:t>
    </dgm:pt>
    <dgm:pt modelId="{0093A891-2926-4252-9BF1-0A6F58C5E6E7}" type="parTrans" cxnId="{ADFDC375-6BD2-4441-A04E-A80D7F626A73}">
      <dgm:prSet/>
      <dgm:spPr/>
      <dgm:t>
        <a:bodyPr/>
        <a:lstStyle/>
        <a:p>
          <a:endParaRPr lang="en-US"/>
        </a:p>
      </dgm:t>
    </dgm:pt>
    <dgm:pt modelId="{E0446116-2DDE-40C6-9BC2-0CBFCB24CEBB}" type="sibTrans" cxnId="{ADFDC375-6BD2-4441-A04E-A80D7F626A73}">
      <dgm:prSet/>
      <dgm:spPr/>
      <dgm:t>
        <a:bodyPr/>
        <a:lstStyle/>
        <a:p>
          <a:endParaRPr lang="en-US"/>
        </a:p>
      </dgm:t>
    </dgm:pt>
    <dgm:pt modelId="{E9B75E71-CE08-4EE1-A762-0699E2C792E0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Identify the Tools, Platforms &amp; Technologies</a:t>
          </a:r>
          <a:endParaRPr lang="en-US" sz="1200" dirty="0">
            <a:solidFill>
              <a:srgbClr val="111111"/>
            </a:solidFill>
          </a:endParaRPr>
        </a:p>
      </dgm:t>
    </dgm:pt>
    <dgm:pt modelId="{F58566ED-7798-4E22-9485-0A39253F51AC}" type="parTrans" cxnId="{47A8FF30-812C-4463-982D-8520EF881C75}">
      <dgm:prSet/>
      <dgm:spPr/>
      <dgm:t>
        <a:bodyPr/>
        <a:lstStyle/>
        <a:p>
          <a:endParaRPr lang="en-US"/>
        </a:p>
      </dgm:t>
    </dgm:pt>
    <dgm:pt modelId="{62DC6B3E-3F4A-4EF0-9814-36ACBF00B5F1}" type="sibTrans" cxnId="{47A8FF30-812C-4463-982D-8520EF881C75}">
      <dgm:prSet/>
      <dgm:spPr/>
      <dgm:t>
        <a:bodyPr/>
        <a:lstStyle/>
        <a:p>
          <a:endParaRPr lang="en-US"/>
        </a:p>
      </dgm:t>
    </dgm:pt>
    <dgm:pt modelId="{51A12634-EB8B-42C4-BC46-364352C3341C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Identify Loading Methodology (ETL or ELT)</a:t>
          </a:r>
          <a:endParaRPr lang="en-US" sz="1200" dirty="0">
            <a:solidFill>
              <a:srgbClr val="111111"/>
            </a:solidFill>
          </a:endParaRPr>
        </a:p>
      </dgm:t>
    </dgm:pt>
    <dgm:pt modelId="{365096C0-6F62-429C-95CE-77842D422333}" type="parTrans" cxnId="{9B4EC892-AB34-4B03-9292-59C2EA4FB5E5}">
      <dgm:prSet/>
      <dgm:spPr/>
      <dgm:t>
        <a:bodyPr/>
        <a:lstStyle/>
        <a:p>
          <a:endParaRPr lang="en-US"/>
        </a:p>
      </dgm:t>
    </dgm:pt>
    <dgm:pt modelId="{CB7CD793-F004-4805-A74C-F9456F7AE7A0}" type="sibTrans" cxnId="{9B4EC892-AB34-4B03-9292-59C2EA4FB5E5}">
      <dgm:prSet/>
      <dgm:spPr/>
      <dgm:t>
        <a:bodyPr/>
        <a:lstStyle/>
        <a:p>
          <a:endParaRPr lang="en-US"/>
        </a:p>
      </dgm:t>
    </dgm:pt>
    <dgm:pt modelId="{78F97EB0-BA43-4660-901F-A40C017A9BC2}">
      <dgm:prSet/>
      <dgm:spPr/>
      <dgm:t>
        <a:bodyPr/>
        <a:lstStyle/>
        <a:p>
          <a:r>
            <a:rPr lang="en-US" smtClean="0">
              <a:latin typeface="Calibri" pitchFamily="34" charset="0"/>
              <a:cs typeface="Calibri" pitchFamily="34" charset="0"/>
            </a:rPr>
            <a:t>DW/BI Data Model</a:t>
          </a:r>
          <a:endParaRPr lang="en-US" dirty="0">
            <a:latin typeface="Calibri" pitchFamily="34" charset="0"/>
            <a:cs typeface="Calibri" pitchFamily="34" charset="0"/>
          </a:endParaRPr>
        </a:p>
      </dgm:t>
    </dgm:pt>
    <dgm:pt modelId="{6E071A5F-1C60-40D6-B95C-F1A1929B3A8D}" type="parTrans" cxnId="{866E4502-4AED-474A-84F3-859AECF2E35B}">
      <dgm:prSet/>
      <dgm:spPr/>
      <dgm:t>
        <a:bodyPr/>
        <a:lstStyle/>
        <a:p>
          <a:endParaRPr lang="en-US"/>
        </a:p>
      </dgm:t>
    </dgm:pt>
    <dgm:pt modelId="{E443610C-40AA-4292-8BFE-01AD579065B4}" type="sibTrans" cxnId="{866E4502-4AED-474A-84F3-859AECF2E35B}">
      <dgm:prSet/>
      <dgm:spPr/>
      <dgm:t>
        <a:bodyPr/>
        <a:lstStyle/>
        <a:p>
          <a:endParaRPr lang="en-US"/>
        </a:p>
      </dgm:t>
    </dgm:pt>
    <dgm:pt modelId="{B2388989-B0C2-4512-BC2D-FDA76D5907F1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Target DW</a:t>
          </a:r>
          <a:endParaRPr lang="en-US" sz="1200" dirty="0">
            <a:solidFill>
              <a:srgbClr val="111111"/>
            </a:solidFill>
          </a:endParaRPr>
        </a:p>
      </dgm:t>
    </dgm:pt>
    <dgm:pt modelId="{ADF0CF7F-A0C7-4FE1-B962-54C3E83F1B57}" type="parTrans" cxnId="{2847F2AE-72FD-4E16-A550-1AC8542905B5}">
      <dgm:prSet/>
      <dgm:spPr/>
      <dgm:t>
        <a:bodyPr/>
        <a:lstStyle/>
        <a:p>
          <a:endParaRPr lang="en-US"/>
        </a:p>
      </dgm:t>
    </dgm:pt>
    <dgm:pt modelId="{A05189C6-E49E-459D-97E5-4CFA18AF3F01}" type="sibTrans" cxnId="{2847F2AE-72FD-4E16-A550-1AC8542905B5}">
      <dgm:prSet/>
      <dgm:spPr/>
      <dgm:t>
        <a:bodyPr/>
        <a:lstStyle/>
        <a:p>
          <a:endParaRPr lang="en-US"/>
        </a:p>
      </dgm:t>
    </dgm:pt>
    <dgm:pt modelId="{4EC3510F-3A0D-4991-BFA1-6FB2E13D8D5D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Master Data Management</a:t>
          </a:r>
          <a:endParaRPr lang="en-US" sz="1200" dirty="0">
            <a:solidFill>
              <a:srgbClr val="111111"/>
            </a:solidFill>
          </a:endParaRPr>
        </a:p>
      </dgm:t>
    </dgm:pt>
    <dgm:pt modelId="{57EDCDEB-AC36-4BE1-B8D3-6CD99AE0601D}" type="parTrans" cxnId="{9FEDF076-1934-42A3-B946-778F856CFEEE}">
      <dgm:prSet/>
      <dgm:spPr/>
      <dgm:t>
        <a:bodyPr/>
        <a:lstStyle/>
        <a:p>
          <a:endParaRPr lang="en-US"/>
        </a:p>
      </dgm:t>
    </dgm:pt>
    <dgm:pt modelId="{C37E54C4-8AF0-4DCC-932E-A1F7F5F3C742}" type="sibTrans" cxnId="{9FEDF076-1934-42A3-B946-778F856CFEEE}">
      <dgm:prSet/>
      <dgm:spPr/>
      <dgm:t>
        <a:bodyPr/>
        <a:lstStyle/>
        <a:p>
          <a:endParaRPr lang="en-US"/>
        </a:p>
      </dgm:t>
    </dgm:pt>
    <dgm:pt modelId="{F21435E9-76A3-4658-8E47-732C17B620C6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Identification</a:t>
          </a:r>
          <a:endParaRPr lang="en-US" sz="1200" dirty="0">
            <a:solidFill>
              <a:srgbClr val="111111"/>
            </a:solidFill>
          </a:endParaRPr>
        </a:p>
      </dgm:t>
    </dgm:pt>
    <dgm:pt modelId="{9C7CCEA9-13C6-467D-9F9E-B252D534FB0F}" type="parTrans" cxnId="{A6873CB4-02E9-40F0-9471-D27C7937C5F8}">
      <dgm:prSet/>
      <dgm:spPr/>
      <dgm:t>
        <a:bodyPr/>
        <a:lstStyle/>
        <a:p>
          <a:endParaRPr lang="en-US"/>
        </a:p>
      </dgm:t>
    </dgm:pt>
    <dgm:pt modelId="{C77F1525-6A17-4B02-876D-3D9F5B40C65F}" type="sibTrans" cxnId="{A6873CB4-02E9-40F0-9471-D27C7937C5F8}">
      <dgm:prSet/>
      <dgm:spPr/>
      <dgm:t>
        <a:bodyPr/>
        <a:lstStyle/>
        <a:p>
          <a:endParaRPr lang="en-US"/>
        </a:p>
      </dgm:t>
    </dgm:pt>
    <dgm:pt modelId="{D904D1BB-B1C8-4D80-8540-E5FBB1DBD82B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Management</a:t>
          </a:r>
          <a:endParaRPr lang="en-US" sz="1200" dirty="0">
            <a:solidFill>
              <a:srgbClr val="111111"/>
            </a:solidFill>
          </a:endParaRPr>
        </a:p>
      </dgm:t>
    </dgm:pt>
    <dgm:pt modelId="{5CA161B7-B404-4DE1-A7BD-F0B4C80A2089}" type="parTrans" cxnId="{AC2267F2-D8CF-42FE-8E05-2600CE3BB253}">
      <dgm:prSet/>
      <dgm:spPr/>
      <dgm:t>
        <a:bodyPr/>
        <a:lstStyle/>
        <a:p>
          <a:endParaRPr lang="en-US"/>
        </a:p>
      </dgm:t>
    </dgm:pt>
    <dgm:pt modelId="{C458E657-1A99-49EB-B9FD-65DC876B7BDB}" type="sibTrans" cxnId="{AC2267F2-D8CF-42FE-8E05-2600CE3BB253}">
      <dgm:prSet/>
      <dgm:spPr/>
      <dgm:t>
        <a:bodyPr/>
        <a:lstStyle/>
        <a:p>
          <a:endParaRPr lang="en-US"/>
        </a:p>
      </dgm:t>
    </dgm:pt>
    <dgm:pt modelId="{B000AE4D-7AD7-448D-BDEB-1B58B89E508B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Logical &amp; Physical</a:t>
          </a:r>
          <a:endParaRPr lang="en-US" sz="1200" dirty="0">
            <a:solidFill>
              <a:srgbClr val="111111"/>
            </a:solidFill>
          </a:endParaRPr>
        </a:p>
      </dgm:t>
    </dgm:pt>
    <dgm:pt modelId="{6BB3ECBD-B5EA-4803-9518-9FCB5715D718}" type="parTrans" cxnId="{5494E6D0-9BC7-4982-AF09-E8E50875EEA6}">
      <dgm:prSet/>
      <dgm:spPr/>
      <dgm:t>
        <a:bodyPr/>
        <a:lstStyle/>
        <a:p>
          <a:endParaRPr lang="en-US"/>
        </a:p>
      </dgm:t>
    </dgm:pt>
    <dgm:pt modelId="{B6BEDBB1-0B03-48BD-96DD-FE605C2ED833}" type="sibTrans" cxnId="{5494E6D0-9BC7-4982-AF09-E8E50875EEA6}">
      <dgm:prSet/>
      <dgm:spPr/>
      <dgm:t>
        <a:bodyPr/>
        <a:lstStyle/>
        <a:p>
          <a:endParaRPr lang="en-US"/>
        </a:p>
      </dgm:t>
    </dgm:pt>
    <dgm:pt modelId="{DBD99D23-BEAE-4298-9BC6-1452DC5B56CC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Data Profiling</a:t>
          </a:r>
          <a:endParaRPr lang="en-US" sz="1200" dirty="0">
            <a:solidFill>
              <a:srgbClr val="111111"/>
            </a:solidFill>
          </a:endParaRPr>
        </a:p>
      </dgm:t>
    </dgm:pt>
    <dgm:pt modelId="{AB99E8CE-EF31-4B7C-9316-1AAAA7833029}" type="parTrans" cxnId="{E7545550-A226-44D2-87DA-8C22659B4EEB}">
      <dgm:prSet/>
      <dgm:spPr/>
      <dgm:t>
        <a:bodyPr/>
        <a:lstStyle/>
        <a:p>
          <a:endParaRPr lang="en-US"/>
        </a:p>
      </dgm:t>
    </dgm:pt>
    <dgm:pt modelId="{AF61F6FF-7F39-484C-8F95-DA61FC42866D}" type="sibTrans" cxnId="{E7545550-A226-44D2-87DA-8C22659B4EEB}">
      <dgm:prSet/>
      <dgm:spPr/>
      <dgm:t>
        <a:bodyPr/>
        <a:lstStyle/>
        <a:p>
          <a:endParaRPr lang="en-US"/>
        </a:p>
      </dgm:t>
    </dgm:pt>
    <dgm:pt modelId="{BBE39AFA-C172-40A3-9B86-8A88F88DB0AF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Data Marts</a:t>
          </a:r>
          <a:endParaRPr lang="en-US" sz="1200" dirty="0">
            <a:solidFill>
              <a:srgbClr val="111111"/>
            </a:solidFill>
          </a:endParaRPr>
        </a:p>
      </dgm:t>
    </dgm:pt>
    <dgm:pt modelId="{AFDD96E5-599E-430B-BFE4-DC859F10F83A}" type="parTrans" cxnId="{78827092-3F7F-4E70-8E8F-62CC9591111F}">
      <dgm:prSet/>
      <dgm:spPr/>
      <dgm:t>
        <a:bodyPr/>
        <a:lstStyle/>
        <a:p>
          <a:endParaRPr lang="en-US"/>
        </a:p>
      </dgm:t>
    </dgm:pt>
    <dgm:pt modelId="{39C52E2C-BEBE-42C8-8714-2737589672E6}" type="sibTrans" cxnId="{78827092-3F7F-4E70-8E8F-62CC9591111F}">
      <dgm:prSet/>
      <dgm:spPr/>
      <dgm:t>
        <a:bodyPr/>
        <a:lstStyle/>
        <a:p>
          <a:endParaRPr lang="en-US"/>
        </a:p>
      </dgm:t>
    </dgm:pt>
    <dgm:pt modelId="{BEA31F47-6D90-4BF2-80ED-75B9DC378366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Data Masking</a:t>
          </a:r>
          <a:endParaRPr lang="en-US" sz="1200" dirty="0">
            <a:solidFill>
              <a:srgbClr val="111111"/>
            </a:solidFill>
          </a:endParaRPr>
        </a:p>
      </dgm:t>
    </dgm:pt>
    <dgm:pt modelId="{6EEFF081-B24C-4428-9BE7-1CE1F90D706B}" type="parTrans" cxnId="{1BF4F031-A416-46B8-8728-997310B2D2C6}">
      <dgm:prSet/>
      <dgm:spPr/>
      <dgm:t>
        <a:bodyPr/>
        <a:lstStyle/>
        <a:p>
          <a:endParaRPr lang="en-US"/>
        </a:p>
      </dgm:t>
    </dgm:pt>
    <dgm:pt modelId="{CBD54593-F080-4083-B61D-58D49C1FD176}" type="sibTrans" cxnId="{1BF4F031-A416-46B8-8728-997310B2D2C6}">
      <dgm:prSet/>
      <dgm:spPr/>
      <dgm:t>
        <a:bodyPr/>
        <a:lstStyle/>
        <a:p>
          <a:endParaRPr lang="en-US"/>
        </a:p>
      </dgm:t>
    </dgm:pt>
    <dgm:pt modelId="{00BBA7A8-86DE-4666-811F-9D4C99D5AD5D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Data Classification (PII, PCI, etc.)</a:t>
          </a:r>
          <a:endParaRPr lang="en-US" sz="1200" dirty="0">
            <a:solidFill>
              <a:srgbClr val="111111"/>
            </a:solidFill>
          </a:endParaRPr>
        </a:p>
      </dgm:t>
    </dgm:pt>
    <dgm:pt modelId="{4FFD4A73-1149-4EE5-81DD-6384CF71A296}" type="parTrans" cxnId="{D0661FC0-8916-4A0F-92FD-D921C7CA817D}">
      <dgm:prSet/>
      <dgm:spPr/>
      <dgm:t>
        <a:bodyPr/>
        <a:lstStyle/>
        <a:p>
          <a:endParaRPr lang="en-US"/>
        </a:p>
      </dgm:t>
    </dgm:pt>
    <dgm:pt modelId="{7C2FB356-3AA3-44E9-811B-EC42FA11CB0B}" type="sibTrans" cxnId="{D0661FC0-8916-4A0F-92FD-D921C7CA817D}">
      <dgm:prSet/>
      <dgm:spPr/>
      <dgm:t>
        <a:bodyPr/>
        <a:lstStyle/>
        <a:p>
          <a:endParaRPr lang="en-US"/>
        </a:p>
      </dgm:t>
    </dgm:pt>
    <dgm:pt modelId="{70B14E9B-6BA7-441A-8C92-93752C4C2D72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Staging</a:t>
          </a:r>
          <a:endParaRPr lang="en-US" sz="1200" dirty="0">
            <a:solidFill>
              <a:srgbClr val="111111"/>
            </a:solidFill>
          </a:endParaRPr>
        </a:p>
      </dgm:t>
    </dgm:pt>
    <dgm:pt modelId="{BA96014A-73C0-4241-9156-BABA83DCC6FE}" type="parTrans" cxnId="{F994C972-21C6-411D-B306-E63B137E63B2}">
      <dgm:prSet/>
      <dgm:spPr/>
      <dgm:t>
        <a:bodyPr/>
        <a:lstStyle/>
        <a:p>
          <a:endParaRPr lang="en-US"/>
        </a:p>
      </dgm:t>
    </dgm:pt>
    <dgm:pt modelId="{D978AED1-B72D-430E-AA0B-B4EC28205CAF}" type="sibTrans" cxnId="{F994C972-21C6-411D-B306-E63B137E63B2}">
      <dgm:prSet/>
      <dgm:spPr/>
      <dgm:t>
        <a:bodyPr/>
        <a:lstStyle/>
        <a:p>
          <a:endParaRPr lang="en-US"/>
        </a:p>
      </dgm:t>
    </dgm:pt>
    <dgm:pt modelId="{C3ED2EBD-2CA9-41D3-8267-353370C92F1E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Data Mapping</a:t>
          </a:r>
        </a:p>
      </dgm:t>
    </dgm:pt>
    <dgm:pt modelId="{1CB3673C-D4A5-420D-944B-99897322EAD6}" type="parTrans" cxnId="{AC417FB5-5DB8-4524-9DEE-BBB9FAB61CB4}">
      <dgm:prSet/>
      <dgm:spPr/>
      <dgm:t>
        <a:bodyPr/>
        <a:lstStyle/>
        <a:p>
          <a:endParaRPr lang="en-US"/>
        </a:p>
      </dgm:t>
    </dgm:pt>
    <dgm:pt modelId="{916ED0BC-897A-4477-ACDD-81D7C173C23B}" type="sibTrans" cxnId="{AC417FB5-5DB8-4524-9DEE-BBB9FAB61CB4}">
      <dgm:prSet/>
      <dgm:spPr/>
      <dgm:t>
        <a:bodyPr/>
        <a:lstStyle/>
        <a:p>
          <a:endParaRPr lang="en-US"/>
        </a:p>
      </dgm:t>
    </dgm:pt>
    <dgm:pt modelId="{B7ABA587-027F-4625-9039-2DBE781187C1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Reconciliation</a:t>
          </a:r>
          <a:endParaRPr lang="en-US" sz="1200" dirty="0" smtClean="0">
            <a:solidFill>
              <a:srgbClr val="111111"/>
            </a:solidFill>
          </a:endParaRPr>
        </a:p>
      </dgm:t>
    </dgm:pt>
    <dgm:pt modelId="{E4059A2B-3E36-416F-A7CB-4A0A298F748F}" type="parTrans" cxnId="{7D543DE1-9820-4B41-9A87-4D12067DBD1B}">
      <dgm:prSet/>
      <dgm:spPr/>
      <dgm:t>
        <a:bodyPr/>
        <a:lstStyle/>
        <a:p>
          <a:endParaRPr lang="en-US"/>
        </a:p>
      </dgm:t>
    </dgm:pt>
    <dgm:pt modelId="{99E35ECE-446F-4829-BAF4-09243ED9B1F2}" type="sibTrans" cxnId="{7D543DE1-9820-4B41-9A87-4D12067DBD1B}">
      <dgm:prSet/>
      <dgm:spPr/>
      <dgm:t>
        <a:bodyPr/>
        <a:lstStyle/>
        <a:p>
          <a:endParaRPr lang="en-US"/>
        </a:p>
      </dgm:t>
    </dgm:pt>
    <dgm:pt modelId="{DE5A4E95-2F2A-44F2-90D9-B1594FABE09C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Exception Handling</a:t>
          </a:r>
        </a:p>
      </dgm:t>
    </dgm:pt>
    <dgm:pt modelId="{B4D18B96-70E6-4077-BA76-FD52EBEE70A8}" type="parTrans" cxnId="{2AD41138-7D9C-41CC-95A4-8AB98DCE4B47}">
      <dgm:prSet/>
      <dgm:spPr/>
      <dgm:t>
        <a:bodyPr/>
        <a:lstStyle/>
        <a:p>
          <a:endParaRPr lang="en-US"/>
        </a:p>
      </dgm:t>
    </dgm:pt>
    <dgm:pt modelId="{A3303045-64C2-4F76-B2F2-36EB99DD22A9}" type="sibTrans" cxnId="{2AD41138-7D9C-41CC-95A4-8AB98DCE4B47}">
      <dgm:prSet/>
      <dgm:spPr/>
      <dgm:t>
        <a:bodyPr/>
        <a:lstStyle/>
        <a:p>
          <a:endParaRPr lang="en-US"/>
        </a:p>
      </dgm:t>
    </dgm:pt>
    <dgm:pt modelId="{8A425887-F15C-4663-8FEC-41A9456558D0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Load Design</a:t>
          </a:r>
          <a:endParaRPr lang="en-US" sz="1200" dirty="0" smtClean="0">
            <a:solidFill>
              <a:srgbClr val="111111"/>
            </a:solidFill>
          </a:endParaRPr>
        </a:p>
      </dgm:t>
    </dgm:pt>
    <dgm:pt modelId="{E0DFADF3-02AA-48AC-8C8B-B4F643FC6DCC}" type="parTrans" cxnId="{C4E461E5-98D3-4804-AC24-02736C156ED6}">
      <dgm:prSet/>
      <dgm:spPr/>
      <dgm:t>
        <a:bodyPr/>
        <a:lstStyle/>
        <a:p>
          <a:endParaRPr lang="en-US"/>
        </a:p>
      </dgm:t>
    </dgm:pt>
    <dgm:pt modelId="{83A4854C-9677-4D48-8DA4-8152E8F00BCB}" type="sibTrans" cxnId="{C4E461E5-98D3-4804-AC24-02736C156ED6}">
      <dgm:prSet/>
      <dgm:spPr/>
      <dgm:t>
        <a:bodyPr/>
        <a:lstStyle/>
        <a:p>
          <a:endParaRPr lang="en-US"/>
        </a:p>
      </dgm:t>
    </dgm:pt>
    <dgm:pt modelId="{CDD1D1D4-B69D-4271-AE64-382B41440A19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Jobs / Schedule </a:t>
          </a:r>
        </a:p>
      </dgm:t>
    </dgm:pt>
    <dgm:pt modelId="{AEAF2808-A3D5-4A5F-A116-9FBF2ED8D8A7}" type="parTrans" cxnId="{48B8BFCF-8D46-4A5F-B9A2-308CC05E1FDC}">
      <dgm:prSet/>
      <dgm:spPr/>
      <dgm:t>
        <a:bodyPr/>
        <a:lstStyle/>
        <a:p>
          <a:endParaRPr lang="en-US"/>
        </a:p>
      </dgm:t>
    </dgm:pt>
    <dgm:pt modelId="{1D925026-FBA0-49BB-A93E-28FE413F1815}" type="sibTrans" cxnId="{48B8BFCF-8D46-4A5F-B9A2-308CC05E1FDC}">
      <dgm:prSet/>
      <dgm:spPr/>
      <dgm:t>
        <a:bodyPr/>
        <a:lstStyle/>
        <a:p>
          <a:endParaRPr lang="en-US"/>
        </a:p>
      </dgm:t>
    </dgm:pt>
    <dgm:pt modelId="{DEFC04A0-74A2-4FDD-865F-8140FEA440E4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Design Reports</a:t>
          </a:r>
          <a:endParaRPr lang="en-US" sz="1200" dirty="0">
            <a:solidFill>
              <a:srgbClr val="111111"/>
            </a:solidFill>
          </a:endParaRPr>
        </a:p>
      </dgm:t>
    </dgm:pt>
    <dgm:pt modelId="{E92E0DE0-6B84-47A4-91DB-2231E623282D}" type="parTrans" cxnId="{8A44A087-1C16-451E-95A3-521976416B7C}">
      <dgm:prSet/>
      <dgm:spPr/>
      <dgm:t>
        <a:bodyPr/>
        <a:lstStyle/>
        <a:p>
          <a:endParaRPr lang="en-US"/>
        </a:p>
      </dgm:t>
    </dgm:pt>
    <dgm:pt modelId="{AFED4C39-407E-41F2-89C2-305941875252}" type="sibTrans" cxnId="{8A44A087-1C16-451E-95A3-521976416B7C}">
      <dgm:prSet/>
      <dgm:spPr/>
      <dgm:t>
        <a:bodyPr/>
        <a:lstStyle/>
        <a:p>
          <a:endParaRPr lang="en-US"/>
        </a:p>
      </dgm:t>
    </dgm:pt>
    <dgm:pt modelId="{C0C716D8-4D45-4344-B4A7-605F047FB8A7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Design Users, Roles &amp; RBAC</a:t>
          </a:r>
          <a:endParaRPr lang="en-US" sz="1200" dirty="0">
            <a:solidFill>
              <a:srgbClr val="111111"/>
            </a:solidFill>
          </a:endParaRPr>
        </a:p>
      </dgm:t>
    </dgm:pt>
    <dgm:pt modelId="{ADC4BF87-AD11-44A1-A85B-E2AAD714BD38}" type="parTrans" cxnId="{451CDF0B-6824-4C93-AFC7-75CB66B51F12}">
      <dgm:prSet/>
      <dgm:spPr/>
      <dgm:t>
        <a:bodyPr/>
        <a:lstStyle/>
        <a:p>
          <a:endParaRPr lang="en-US"/>
        </a:p>
      </dgm:t>
    </dgm:pt>
    <dgm:pt modelId="{3738568F-1CFC-4B15-84BA-88C0E6DE055B}" type="sibTrans" cxnId="{451CDF0B-6824-4C93-AFC7-75CB66B51F12}">
      <dgm:prSet/>
      <dgm:spPr/>
      <dgm:t>
        <a:bodyPr/>
        <a:lstStyle/>
        <a:p>
          <a:endParaRPr lang="en-US"/>
        </a:p>
      </dgm:t>
    </dgm:pt>
    <dgm:pt modelId="{20FCEBEB-F269-4521-8B1F-2E8BBC5A9E21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Design for Mobile Devices Support</a:t>
          </a:r>
          <a:endParaRPr lang="en-US" sz="1200" dirty="0">
            <a:solidFill>
              <a:srgbClr val="111111"/>
            </a:solidFill>
          </a:endParaRPr>
        </a:p>
      </dgm:t>
    </dgm:pt>
    <dgm:pt modelId="{5217199B-69F5-485A-9D86-0EBD571B5213}" type="parTrans" cxnId="{16CE1C20-A475-4456-B58C-666E9AF0550A}">
      <dgm:prSet/>
      <dgm:spPr/>
      <dgm:t>
        <a:bodyPr/>
        <a:lstStyle/>
        <a:p>
          <a:endParaRPr lang="en-US"/>
        </a:p>
      </dgm:t>
    </dgm:pt>
    <dgm:pt modelId="{34193A92-5C7B-4A6B-9330-FE73BBBE1B87}" type="sibTrans" cxnId="{16CE1C20-A475-4456-B58C-666E9AF0550A}">
      <dgm:prSet/>
      <dgm:spPr/>
      <dgm:t>
        <a:bodyPr/>
        <a:lstStyle/>
        <a:p>
          <a:endParaRPr lang="en-US"/>
        </a:p>
      </dgm:t>
    </dgm:pt>
    <dgm:pt modelId="{03AF26C0-B47D-4530-BFF9-BB4E6D16926D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Analytics Design</a:t>
          </a:r>
          <a:endParaRPr lang="en-US" sz="1200" dirty="0">
            <a:solidFill>
              <a:srgbClr val="111111"/>
            </a:solidFill>
          </a:endParaRPr>
        </a:p>
      </dgm:t>
    </dgm:pt>
    <dgm:pt modelId="{8F8508F7-3611-494F-B7FD-EBE1CD972A46}" type="parTrans" cxnId="{EF742DB8-A8C8-449E-9CDD-45A5D067E026}">
      <dgm:prSet/>
      <dgm:spPr/>
      <dgm:t>
        <a:bodyPr/>
        <a:lstStyle/>
        <a:p>
          <a:endParaRPr lang="en-US"/>
        </a:p>
      </dgm:t>
    </dgm:pt>
    <dgm:pt modelId="{16487564-66CF-4478-B867-8B9532F97E94}" type="sibTrans" cxnId="{EF742DB8-A8C8-449E-9CDD-45A5D067E026}">
      <dgm:prSet/>
      <dgm:spPr/>
      <dgm:t>
        <a:bodyPr/>
        <a:lstStyle/>
        <a:p>
          <a:endParaRPr lang="en-US"/>
        </a:p>
      </dgm:t>
    </dgm:pt>
    <dgm:pt modelId="{AB3830E4-B272-45D5-B67F-831BC8855A58}">
      <dgm:prSet custT="1"/>
      <dgm:spPr/>
      <dgm:t>
        <a:bodyPr/>
        <a:lstStyle/>
        <a:p>
          <a:r>
            <a:rPr lang="en-US" sz="1200" smtClean="0">
              <a:solidFill>
                <a:srgbClr val="111111"/>
              </a:solidFill>
            </a:rPr>
            <a:t>Cube Design</a:t>
          </a:r>
          <a:endParaRPr lang="en-US" sz="1200" dirty="0">
            <a:solidFill>
              <a:srgbClr val="111111"/>
            </a:solidFill>
          </a:endParaRPr>
        </a:p>
      </dgm:t>
    </dgm:pt>
    <dgm:pt modelId="{1C800B45-8E4B-403E-8655-1C89C675F9B6}" type="parTrans" cxnId="{E5B27198-6756-4A2F-B21C-B20F0726A45A}">
      <dgm:prSet/>
      <dgm:spPr/>
      <dgm:t>
        <a:bodyPr/>
        <a:lstStyle/>
        <a:p>
          <a:endParaRPr lang="en-US"/>
        </a:p>
      </dgm:t>
    </dgm:pt>
    <dgm:pt modelId="{8C27058F-287D-4690-A5FF-731E67298B2F}" type="sibTrans" cxnId="{E5B27198-6756-4A2F-B21C-B20F0726A45A}">
      <dgm:prSet/>
      <dgm:spPr/>
      <dgm:t>
        <a:bodyPr/>
        <a:lstStyle/>
        <a:p>
          <a:endParaRPr lang="en-US"/>
        </a:p>
      </dgm:t>
    </dgm:pt>
    <dgm:pt modelId="{7405C33B-8403-4595-830C-A8B895BCC838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Data Volume Design</a:t>
          </a:r>
          <a:endParaRPr lang="en-US" sz="1200" dirty="0">
            <a:solidFill>
              <a:srgbClr val="111111"/>
            </a:solidFill>
          </a:endParaRPr>
        </a:p>
      </dgm:t>
    </dgm:pt>
    <dgm:pt modelId="{08433404-313E-463F-9935-25595FEA05F4}" type="parTrans" cxnId="{F0FA1AFD-ABAC-4850-B673-03B01B0D4CAA}">
      <dgm:prSet/>
      <dgm:spPr/>
      <dgm:t>
        <a:bodyPr/>
        <a:lstStyle/>
        <a:p>
          <a:endParaRPr lang="en-US"/>
        </a:p>
      </dgm:t>
    </dgm:pt>
    <dgm:pt modelId="{4D0297EB-2F62-4B40-BE4D-F344F988C096}" type="sibTrans" cxnId="{F0FA1AFD-ABAC-4850-B673-03B01B0D4CAA}">
      <dgm:prSet/>
      <dgm:spPr/>
      <dgm:t>
        <a:bodyPr/>
        <a:lstStyle/>
        <a:p>
          <a:endParaRPr lang="en-US"/>
        </a:p>
      </dgm:t>
    </dgm:pt>
    <dgm:pt modelId="{F2DF8409-716A-4A0F-ADF0-4A7F3A9E2BE0}">
      <dgm:prSet custT="1"/>
      <dgm:spPr/>
      <dgm:t>
        <a:bodyPr/>
        <a:lstStyle/>
        <a:p>
          <a:r>
            <a:rPr lang="en-US" sz="1200" dirty="0" smtClean="0">
              <a:solidFill>
                <a:srgbClr val="111111"/>
              </a:solidFill>
            </a:rPr>
            <a:t>Infrastructure for Data Growth</a:t>
          </a:r>
          <a:endParaRPr lang="en-US" sz="1200" dirty="0">
            <a:solidFill>
              <a:srgbClr val="111111"/>
            </a:solidFill>
          </a:endParaRPr>
        </a:p>
      </dgm:t>
    </dgm:pt>
    <dgm:pt modelId="{59A44368-F5CE-4470-BC24-9C86D1779D36}" type="parTrans" cxnId="{AF263F4C-5D6E-47D3-99A8-D4EA652D0EDC}">
      <dgm:prSet/>
      <dgm:spPr/>
      <dgm:t>
        <a:bodyPr/>
        <a:lstStyle/>
        <a:p>
          <a:endParaRPr lang="en-US"/>
        </a:p>
      </dgm:t>
    </dgm:pt>
    <dgm:pt modelId="{D05CBB98-697A-4DD9-A622-BBE4B9463723}" type="sibTrans" cxnId="{AF263F4C-5D6E-47D3-99A8-D4EA652D0EDC}">
      <dgm:prSet/>
      <dgm:spPr/>
      <dgm:t>
        <a:bodyPr/>
        <a:lstStyle/>
        <a:p>
          <a:endParaRPr lang="en-US"/>
        </a:p>
      </dgm:t>
    </dgm:pt>
    <dgm:pt modelId="{829C6CAF-AA5D-40D8-BC12-C2C6926BE19C}">
      <dgm:prSet phldrT="[Text]" custT="1"/>
      <dgm:spPr/>
      <dgm:t>
        <a:bodyPr/>
        <a:lstStyle/>
        <a:p>
          <a:endParaRPr lang="en-US" sz="1200" dirty="0">
            <a:solidFill>
              <a:srgbClr val="111111"/>
            </a:solidFill>
          </a:endParaRPr>
        </a:p>
      </dgm:t>
    </dgm:pt>
    <dgm:pt modelId="{3FB1CCF2-A601-42C8-830C-3D0EB56B0884}" type="parTrans" cxnId="{D3CD6B64-C2D8-4CFE-9D88-9FE7D14A4C23}">
      <dgm:prSet/>
      <dgm:spPr/>
      <dgm:t>
        <a:bodyPr/>
        <a:lstStyle/>
        <a:p>
          <a:endParaRPr lang="en-US"/>
        </a:p>
      </dgm:t>
    </dgm:pt>
    <dgm:pt modelId="{94A30F57-D10C-4079-9979-4A2EF63E4DF2}" type="sibTrans" cxnId="{D3CD6B64-C2D8-4CFE-9D88-9FE7D14A4C23}">
      <dgm:prSet/>
      <dgm:spPr/>
      <dgm:t>
        <a:bodyPr/>
        <a:lstStyle/>
        <a:p>
          <a:endParaRPr lang="en-US"/>
        </a:p>
      </dgm:t>
    </dgm:pt>
    <dgm:pt modelId="{52EFF267-0D97-4A10-BAC8-56D4C6BF669E}">
      <dgm:prSet custT="1"/>
      <dgm:spPr/>
      <dgm:t>
        <a:bodyPr/>
        <a:lstStyle/>
        <a:p>
          <a:endParaRPr lang="en-US" sz="1200" dirty="0">
            <a:solidFill>
              <a:srgbClr val="111111"/>
            </a:solidFill>
          </a:endParaRPr>
        </a:p>
      </dgm:t>
    </dgm:pt>
    <dgm:pt modelId="{4BD3001E-4B2E-4A60-A8C1-408A04A3ED6C}" type="parTrans" cxnId="{625083CC-0211-4E59-A079-4CC071CAE929}">
      <dgm:prSet/>
      <dgm:spPr/>
      <dgm:t>
        <a:bodyPr/>
        <a:lstStyle/>
        <a:p>
          <a:endParaRPr lang="en-US"/>
        </a:p>
      </dgm:t>
    </dgm:pt>
    <dgm:pt modelId="{447D5E69-9119-49D1-AF7B-103ED5080FA0}" type="sibTrans" cxnId="{625083CC-0211-4E59-A079-4CC071CAE929}">
      <dgm:prSet/>
      <dgm:spPr/>
      <dgm:t>
        <a:bodyPr/>
        <a:lstStyle/>
        <a:p>
          <a:endParaRPr lang="en-US"/>
        </a:p>
      </dgm:t>
    </dgm:pt>
    <dgm:pt modelId="{FE7E6A9F-A736-4D41-9EB1-3DA93313A284}">
      <dgm:prSet custT="1"/>
      <dgm:spPr/>
      <dgm:t>
        <a:bodyPr/>
        <a:lstStyle/>
        <a:p>
          <a:endParaRPr lang="en-US" sz="1200" dirty="0">
            <a:solidFill>
              <a:srgbClr val="111111"/>
            </a:solidFill>
          </a:endParaRPr>
        </a:p>
      </dgm:t>
    </dgm:pt>
    <dgm:pt modelId="{D730865C-BAF6-4C4C-A40C-AA4AB45F7BB1}" type="parTrans" cxnId="{EE4DBBD4-B162-4D58-ADFA-C76FBAD12A87}">
      <dgm:prSet/>
      <dgm:spPr/>
      <dgm:t>
        <a:bodyPr/>
        <a:lstStyle/>
        <a:p>
          <a:endParaRPr lang="en-US"/>
        </a:p>
      </dgm:t>
    </dgm:pt>
    <dgm:pt modelId="{101009D3-9E5E-43D1-94E1-ABC45269E63D}" type="sibTrans" cxnId="{EE4DBBD4-B162-4D58-ADFA-C76FBAD12A87}">
      <dgm:prSet/>
      <dgm:spPr/>
      <dgm:t>
        <a:bodyPr/>
        <a:lstStyle/>
        <a:p>
          <a:endParaRPr lang="en-US"/>
        </a:p>
      </dgm:t>
    </dgm:pt>
    <dgm:pt modelId="{2E836949-6B37-47A1-8DC6-D75CAB778DB6}">
      <dgm:prSet custT="1"/>
      <dgm:spPr/>
      <dgm:t>
        <a:bodyPr/>
        <a:lstStyle/>
        <a:p>
          <a:endParaRPr lang="en-US" sz="1200" dirty="0">
            <a:solidFill>
              <a:srgbClr val="111111"/>
            </a:solidFill>
          </a:endParaRPr>
        </a:p>
      </dgm:t>
    </dgm:pt>
    <dgm:pt modelId="{67BF3704-0EEF-4A35-BD36-3ED6E0384C2B}" type="parTrans" cxnId="{BD34F35C-0CE7-4D29-B50C-46C822036DCF}">
      <dgm:prSet/>
      <dgm:spPr/>
      <dgm:t>
        <a:bodyPr/>
        <a:lstStyle/>
        <a:p>
          <a:endParaRPr lang="en-US"/>
        </a:p>
      </dgm:t>
    </dgm:pt>
    <dgm:pt modelId="{98A68812-7364-46BD-A2F3-C85DB1448901}" type="sibTrans" cxnId="{BD34F35C-0CE7-4D29-B50C-46C822036DCF}">
      <dgm:prSet/>
      <dgm:spPr/>
      <dgm:t>
        <a:bodyPr/>
        <a:lstStyle/>
        <a:p>
          <a:endParaRPr lang="en-US"/>
        </a:p>
      </dgm:t>
    </dgm:pt>
    <dgm:pt modelId="{7B4BC39E-4E60-4725-BB87-31BEBF87F08B}">
      <dgm:prSet custT="1"/>
      <dgm:spPr/>
      <dgm:t>
        <a:bodyPr/>
        <a:lstStyle/>
        <a:p>
          <a:endParaRPr lang="en-US" sz="1200" dirty="0" smtClean="0">
            <a:solidFill>
              <a:srgbClr val="111111"/>
            </a:solidFill>
          </a:endParaRPr>
        </a:p>
      </dgm:t>
    </dgm:pt>
    <dgm:pt modelId="{9969A80E-DD17-4F86-AE4F-158EBCBC41AD}" type="parTrans" cxnId="{83D1DCC0-8DAC-4AC8-B787-3C8C785FCBD0}">
      <dgm:prSet/>
      <dgm:spPr/>
      <dgm:t>
        <a:bodyPr/>
        <a:lstStyle/>
        <a:p>
          <a:endParaRPr lang="en-US"/>
        </a:p>
      </dgm:t>
    </dgm:pt>
    <dgm:pt modelId="{FF24E5C6-2A70-4D09-B2E9-77A92E26EDD5}" type="sibTrans" cxnId="{83D1DCC0-8DAC-4AC8-B787-3C8C785FCBD0}">
      <dgm:prSet/>
      <dgm:spPr/>
      <dgm:t>
        <a:bodyPr/>
        <a:lstStyle/>
        <a:p>
          <a:endParaRPr lang="en-US"/>
        </a:p>
      </dgm:t>
    </dgm:pt>
    <dgm:pt modelId="{DC65118F-E5AC-46C3-9D84-7F8A169E5E7E}">
      <dgm:prSet custT="1"/>
      <dgm:spPr/>
      <dgm:t>
        <a:bodyPr/>
        <a:lstStyle/>
        <a:p>
          <a:endParaRPr lang="en-US" sz="1200" dirty="0" smtClean="0">
            <a:solidFill>
              <a:srgbClr val="111111"/>
            </a:solidFill>
          </a:endParaRPr>
        </a:p>
      </dgm:t>
    </dgm:pt>
    <dgm:pt modelId="{12702BBA-8A60-43F0-B7BE-DFCC5FFBC9B4}" type="parTrans" cxnId="{97B892B9-A736-4DC5-B0C1-AF930526F338}">
      <dgm:prSet/>
      <dgm:spPr/>
      <dgm:t>
        <a:bodyPr/>
        <a:lstStyle/>
        <a:p>
          <a:endParaRPr lang="en-US"/>
        </a:p>
      </dgm:t>
    </dgm:pt>
    <dgm:pt modelId="{58405C4B-9BAD-4B8D-96A5-FDE609164318}" type="sibTrans" cxnId="{97B892B9-A736-4DC5-B0C1-AF930526F338}">
      <dgm:prSet/>
      <dgm:spPr/>
      <dgm:t>
        <a:bodyPr/>
        <a:lstStyle/>
        <a:p>
          <a:endParaRPr lang="en-US"/>
        </a:p>
      </dgm:t>
    </dgm:pt>
    <dgm:pt modelId="{E90ADE78-654C-41E9-BA3C-228464B6ADCF}">
      <dgm:prSet custT="1"/>
      <dgm:spPr/>
      <dgm:t>
        <a:bodyPr/>
        <a:lstStyle/>
        <a:p>
          <a:endParaRPr lang="en-US" sz="1200" dirty="0" smtClean="0">
            <a:solidFill>
              <a:srgbClr val="111111"/>
            </a:solidFill>
          </a:endParaRPr>
        </a:p>
      </dgm:t>
    </dgm:pt>
    <dgm:pt modelId="{E4CB1031-D91B-4D40-95ED-CC79659B88BD}" type="parTrans" cxnId="{005EFA67-8B04-4594-9364-3A1AEC1C0E0F}">
      <dgm:prSet/>
      <dgm:spPr/>
      <dgm:t>
        <a:bodyPr/>
        <a:lstStyle/>
        <a:p>
          <a:endParaRPr lang="en-US"/>
        </a:p>
      </dgm:t>
    </dgm:pt>
    <dgm:pt modelId="{3EC51657-BF09-4625-945E-515FB2B0DE92}" type="sibTrans" cxnId="{005EFA67-8B04-4594-9364-3A1AEC1C0E0F}">
      <dgm:prSet/>
      <dgm:spPr/>
      <dgm:t>
        <a:bodyPr/>
        <a:lstStyle/>
        <a:p>
          <a:endParaRPr lang="en-US"/>
        </a:p>
      </dgm:t>
    </dgm:pt>
    <dgm:pt modelId="{A9AD0D88-1AA8-468F-9B6B-93B895B651B9}" type="pres">
      <dgm:prSet presAssocID="{AE81865B-0585-42B8-B0F9-9DA44BF4CD09}" presName="Name0" presStyleCnt="0">
        <dgm:presLayoutVars>
          <dgm:dir/>
          <dgm:animLvl val="lvl"/>
          <dgm:resizeHandles val="exact"/>
        </dgm:presLayoutVars>
      </dgm:prSet>
      <dgm:spPr/>
    </dgm:pt>
    <dgm:pt modelId="{8AA8069D-A1C4-4BCA-BA7F-970122E32EEB}" type="pres">
      <dgm:prSet presAssocID="{DE517B10-E240-4FB3-A121-E95D1D1B431E}" presName="composite" presStyleCnt="0"/>
      <dgm:spPr/>
    </dgm:pt>
    <dgm:pt modelId="{A5BA082B-DE1C-41B7-95FF-D1D4283209B4}" type="pres">
      <dgm:prSet presAssocID="{DE517B10-E240-4FB3-A121-E95D1D1B431E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32FEC-4328-4120-9106-F99C77B6A2C1}" type="pres">
      <dgm:prSet presAssocID="{DE517B10-E240-4FB3-A121-E95D1D1B431E}" presName="desTx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B7A506-C6B7-4D4A-B3C2-A5EC406B813A}" type="pres">
      <dgm:prSet presAssocID="{37B9C730-7DFA-4963-8FDD-B036CC177BCE}" presName="space" presStyleCnt="0"/>
      <dgm:spPr/>
    </dgm:pt>
    <dgm:pt modelId="{90145C9F-F554-4103-9481-0DE3E099546C}" type="pres">
      <dgm:prSet presAssocID="{2A1F672C-2260-4667-B048-6A229CD61DBF}" presName="composite" presStyleCnt="0"/>
      <dgm:spPr/>
    </dgm:pt>
    <dgm:pt modelId="{35C6B39D-35AC-44A2-9F4A-F1930C71D149}" type="pres">
      <dgm:prSet presAssocID="{2A1F672C-2260-4667-B048-6A229CD61DBF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55518B-8589-43B1-8483-589449C36FF6}" type="pres">
      <dgm:prSet presAssocID="{2A1F672C-2260-4667-B048-6A229CD61DBF}" presName="desTx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38B147-E235-467E-BE83-93FCAF434F6A}" type="pres">
      <dgm:prSet presAssocID="{992F6727-7C88-495A-9EE3-1D18E0C0A41F}" presName="space" presStyleCnt="0"/>
      <dgm:spPr/>
    </dgm:pt>
    <dgm:pt modelId="{48D3DA67-A6B6-41C6-A34D-85E98DE8DE49}" type="pres">
      <dgm:prSet presAssocID="{78F97EB0-BA43-4660-901F-A40C017A9BC2}" presName="composite" presStyleCnt="0"/>
      <dgm:spPr/>
    </dgm:pt>
    <dgm:pt modelId="{34E5CD5D-AF37-4F54-8CD7-1B658535B564}" type="pres">
      <dgm:prSet presAssocID="{78F97EB0-BA43-4660-901F-A40C017A9BC2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EA3DAE-3554-4C50-868B-4F1088BF213F}" type="pres">
      <dgm:prSet presAssocID="{78F97EB0-BA43-4660-901F-A40C017A9BC2}" presName="desTx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938A3-6E02-44D3-86E1-91F4AA726DF1}" type="pres">
      <dgm:prSet presAssocID="{E443610C-40AA-4292-8BFE-01AD579065B4}" presName="space" presStyleCnt="0"/>
      <dgm:spPr/>
    </dgm:pt>
    <dgm:pt modelId="{1AD27A08-D604-433A-95F0-90E7505ABB74}" type="pres">
      <dgm:prSet presAssocID="{CC51E945-D937-4F60-9811-071BF9BDA08C}" presName="composite" presStyleCnt="0"/>
      <dgm:spPr/>
    </dgm:pt>
    <dgm:pt modelId="{062F928A-6AAC-48AF-BB94-05780810E0A8}" type="pres">
      <dgm:prSet presAssocID="{CC51E945-D937-4F60-9811-071BF9BDA08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43AE0D-952F-4609-8120-A530DD6A698D}" type="pres">
      <dgm:prSet presAssocID="{CC51E945-D937-4F60-9811-071BF9BDA08C}" presName="desTx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08982-1644-4E2A-8CE8-5DD37C80C880}" type="pres">
      <dgm:prSet presAssocID="{19CEB86C-0EF8-4E4E-B858-01A49E1F6AE8}" presName="space" presStyleCnt="0"/>
      <dgm:spPr/>
    </dgm:pt>
    <dgm:pt modelId="{36DDE6DE-9452-499A-A03F-B5D02B24CA2B}" type="pres">
      <dgm:prSet presAssocID="{C2814051-BDC6-4A3B-911D-1FFF6AF415E3}" presName="composite" presStyleCnt="0"/>
      <dgm:spPr/>
    </dgm:pt>
    <dgm:pt modelId="{C9CF9946-E233-403B-8327-313F9FE7AE3C}" type="pres">
      <dgm:prSet presAssocID="{C2814051-BDC6-4A3B-911D-1FFF6AF415E3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AD21B-FE3D-4B17-A0D6-E5BC7805EA81}" type="pres">
      <dgm:prSet presAssocID="{C2814051-BDC6-4A3B-911D-1FFF6AF415E3}" presName="desTx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47F2AE-72FD-4E16-A550-1AC8542905B5}" srcId="{78F97EB0-BA43-4660-901F-A40C017A9BC2}" destId="{B2388989-B0C2-4512-BC2D-FDA76D5907F1}" srcOrd="4" destOrd="0" parTransId="{ADF0CF7F-A0C7-4FE1-B962-54C3E83F1B57}" sibTransId="{A05189C6-E49E-459D-97E5-4CFA18AF3F01}"/>
    <dgm:cxn modelId="{AAAB2D9B-2B70-4820-85F9-FEF7EA277ED4}" type="presOf" srcId="{20FCEBEB-F269-4521-8B1F-2E8BBC5A9E21}" destId="{709AD21B-FE3D-4B17-A0D6-E5BC7805EA81}" srcOrd="0" destOrd="3" presId="urn:microsoft.com/office/officeart/2005/8/layout/hList1"/>
    <dgm:cxn modelId="{E7545550-A226-44D2-87DA-8C22659B4EEB}" srcId="{78F97EB0-BA43-4660-901F-A40C017A9BC2}" destId="{DBD99D23-BEAE-4298-9BC6-1452DC5B56CC}" srcOrd="7" destOrd="0" parTransId="{AB99E8CE-EF31-4B7C-9316-1AAAA7833029}" sibTransId="{AF61F6FF-7F39-484C-8F95-DA61FC42866D}"/>
    <dgm:cxn modelId="{16CE1C20-A475-4456-B58C-666E9AF0550A}" srcId="{BB547333-94E2-45ED-8A92-C56686141FAD}" destId="{20FCEBEB-F269-4521-8B1F-2E8BBC5A9E21}" srcOrd="2" destOrd="0" parTransId="{5217199B-69F5-485A-9D86-0EBD571B5213}" sibTransId="{34193A92-5C7B-4A6B-9330-FE73BBBE1B87}"/>
    <dgm:cxn modelId="{D37F9E9C-5641-4A22-A0E9-B2AD11D41131}" type="presOf" srcId="{22B25EF3-F35A-4152-A88B-ACD554CCB810}" destId="{0BA32FEC-4328-4120-9106-F99C77B6A2C1}" srcOrd="0" destOrd="7" presId="urn:microsoft.com/office/officeart/2005/8/layout/hList1"/>
    <dgm:cxn modelId="{53FC6345-1948-40A2-981E-F8FF6C3C8808}" type="presOf" srcId="{DC65118F-E5AC-46C3-9D84-7F8A169E5E7E}" destId="{BA43AE0D-952F-4609-8120-A530DD6A698D}" srcOrd="0" destOrd="1" presId="urn:microsoft.com/office/officeart/2005/8/layout/hList1"/>
    <dgm:cxn modelId="{D4ACF8E4-6D09-4177-A548-8817600B51AF}" type="presOf" srcId="{03AF26C0-B47D-4530-BFF9-BB4E6D16926D}" destId="{709AD21B-FE3D-4B17-A0D6-E5BC7805EA81}" srcOrd="0" destOrd="4" presId="urn:microsoft.com/office/officeart/2005/8/layout/hList1"/>
    <dgm:cxn modelId="{5494E6D0-9BC7-4982-AF09-E8E50875EEA6}" srcId="{78F97EB0-BA43-4660-901F-A40C017A9BC2}" destId="{B000AE4D-7AD7-448D-BDEB-1B58B89E508B}" srcOrd="2" destOrd="0" parTransId="{6BB3ECBD-B5EA-4803-9518-9FCB5715D718}" sibTransId="{B6BEDBB1-0B03-48BD-96DD-FE605C2ED833}"/>
    <dgm:cxn modelId="{C8343703-CB66-428F-B607-A93CB3A243FD}" type="presOf" srcId="{4EC3510F-3A0D-4991-BFA1-6FB2E13D8D5D}" destId="{7DEA3DAE-3554-4C50-868B-4F1088BF213F}" srcOrd="0" destOrd="8" presId="urn:microsoft.com/office/officeart/2005/8/layout/hList1"/>
    <dgm:cxn modelId="{BD34F35C-0CE7-4D29-B50C-46C822036DCF}" srcId="{78F97EB0-BA43-4660-901F-A40C017A9BC2}" destId="{2E836949-6B37-47A1-8DC6-D75CAB778DB6}" srcOrd="0" destOrd="0" parTransId="{67BF3704-0EEF-4A35-BD36-3ED6E0384C2B}" sibTransId="{98A68812-7364-46BD-A2F3-C85DB1448901}"/>
    <dgm:cxn modelId="{87EE2257-608C-45EC-B435-178B3E778A3B}" type="presOf" srcId="{C2814051-BDC6-4A3B-911D-1FFF6AF415E3}" destId="{C9CF9946-E233-403B-8327-313F9FE7AE3C}" srcOrd="0" destOrd="0" presId="urn:microsoft.com/office/officeart/2005/8/layout/hList1"/>
    <dgm:cxn modelId="{DC5CA5B8-B9E6-4090-880C-9D9E063E8127}" type="presOf" srcId="{78F97EB0-BA43-4660-901F-A40C017A9BC2}" destId="{34E5CD5D-AF37-4F54-8CD7-1B658535B564}" srcOrd="0" destOrd="0" presId="urn:microsoft.com/office/officeart/2005/8/layout/hList1"/>
    <dgm:cxn modelId="{6CC711DF-DF95-47A2-9B33-CD616CCFFE44}" type="presOf" srcId="{7405C33B-8403-4595-830C-A8B895BCC838}" destId="{709AD21B-FE3D-4B17-A0D6-E5BC7805EA81}" srcOrd="0" destOrd="7" presId="urn:microsoft.com/office/officeart/2005/8/layout/hList1"/>
    <dgm:cxn modelId="{CF0C282B-2573-4A7D-B7D2-2C964F50AEEA}" type="presOf" srcId="{EFC8F007-A5AB-47B1-8CBE-6B245BD5155F}" destId="{0BA32FEC-4328-4120-9106-F99C77B6A2C1}" srcOrd="0" destOrd="8" presId="urn:microsoft.com/office/officeart/2005/8/layout/hList1"/>
    <dgm:cxn modelId="{6B1B9244-336E-43FF-9D2E-3F43FE9A4867}" type="presOf" srcId="{BB547333-94E2-45ED-8A92-C56686141FAD}" destId="{709AD21B-FE3D-4B17-A0D6-E5BC7805EA81}" srcOrd="0" destOrd="0" presId="urn:microsoft.com/office/officeart/2005/8/layout/hList1"/>
    <dgm:cxn modelId="{E73B0AAE-DF0B-4BF2-A0D2-3CA013E27BE3}" type="presOf" srcId="{51A12634-EB8B-42C4-BC46-364352C3341C}" destId="{3655518B-8589-43B1-8483-589449C36FF6}" srcOrd="0" destOrd="2" presId="urn:microsoft.com/office/officeart/2005/8/layout/hList1"/>
    <dgm:cxn modelId="{BE9D58F9-AC31-47DE-826A-F75640C3A8AC}" srcId="{AE81865B-0585-42B8-B0F9-9DA44BF4CD09}" destId="{C2814051-BDC6-4A3B-911D-1FFF6AF415E3}" srcOrd="4" destOrd="0" parTransId="{339528BB-CBB4-47F9-949B-738748724688}" sibTransId="{34C71B33-ECC3-4F4C-9F9F-CB0F33FA9F93}"/>
    <dgm:cxn modelId="{97B892B9-A736-4DC5-B0C1-AF930526F338}" srcId="{CC51E945-D937-4F60-9811-071BF9BDA08C}" destId="{DC65118F-E5AC-46C3-9D84-7F8A169E5E7E}" srcOrd="1" destOrd="0" parTransId="{12702BBA-8A60-43F0-B7BE-DFCC5FFBC9B4}" sibTransId="{58405C4B-9BAD-4B8D-96A5-FDE609164318}"/>
    <dgm:cxn modelId="{B4745068-9D0E-480A-B8D2-04646BB1ECE9}" type="presOf" srcId="{DE517B10-E240-4FB3-A121-E95D1D1B431E}" destId="{A5BA082B-DE1C-41B7-95FF-D1D4283209B4}" srcOrd="0" destOrd="0" presId="urn:microsoft.com/office/officeart/2005/8/layout/hList1"/>
    <dgm:cxn modelId="{AF263F4C-5D6E-47D3-99A8-D4EA652D0EDC}" srcId="{B7591336-B9E9-447D-ADA8-8D1AE02C98D1}" destId="{F2DF8409-716A-4A0F-ADF0-4A7F3A9E2BE0}" srcOrd="1" destOrd="0" parTransId="{59A44368-F5CE-4470-BC24-9C86D1779D36}" sibTransId="{D05CBB98-697A-4DD9-A622-BBE4B9463723}"/>
    <dgm:cxn modelId="{83D1DCC0-8DAC-4AC8-B787-3C8C785FCBD0}" srcId="{CC51E945-D937-4F60-9811-071BF9BDA08C}" destId="{7B4BC39E-4E60-4725-BB87-31BEBF87F08B}" srcOrd="0" destOrd="0" parTransId="{9969A80E-DD17-4F86-AE4F-158EBCBC41AD}" sibTransId="{FF24E5C6-2A70-4D09-B2E9-77A92E26EDD5}"/>
    <dgm:cxn modelId="{D3CD6B64-C2D8-4CFE-9D88-9FE7D14A4C23}" srcId="{DE517B10-E240-4FB3-A121-E95D1D1B431E}" destId="{829C6CAF-AA5D-40D8-BC12-C2C6926BE19C}" srcOrd="0" destOrd="0" parTransId="{3FB1CCF2-A601-42C8-830C-3D0EB56B0884}" sibTransId="{94A30F57-D10C-4079-9979-4A2EF63E4DF2}"/>
    <dgm:cxn modelId="{C7DEC2F8-AFD4-424F-B99B-A6314CA7E58D}" type="presOf" srcId="{B7591336-B9E9-447D-ADA8-8D1AE02C98D1}" destId="{709AD21B-FE3D-4B17-A0D6-E5BC7805EA81}" srcOrd="0" destOrd="6" presId="urn:microsoft.com/office/officeart/2005/8/layout/hList1"/>
    <dgm:cxn modelId="{C94F5006-E8D2-49E1-AA47-270D09895991}" srcId="{C2814051-BDC6-4A3B-911D-1FFF6AF415E3}" destId="{B7591336-B9E9-447D-ADA8-8D1AE02C98D1}" srcOrd="2" destOrd="0" parTransId="{C76DA81A-64F8-4690-9F0E-2A056F95CB0B}" sibTransId="{25D705AE-0E4B-48E3-A4D5-AF8F1B26A2C8}"/>
    <dgm:cxn modelId="{AB897C3D-F0C8-40C7-840C-BDDE633BDA58}" type="presOf" srcId="{BE0727DD-66B1-466F-BA8A-B78E11E2AE8D}" destId="{3655518B-8589-43B1-8483-589449C36FF6}" srcOrd="0" destOrd="4" presId="urn:microsoft.com/office/officeart/2005/8/layout/hList1"/>
    <dgm:cxn modelId="{84AC5496-FA78-431B-BCEC-839A2721F758}" type="presOf" srcId="{00BBA7A8-86DE-4666-811F-9D4C99D5AD5D}" destId="{7DEA3DAE-3554-4C50-868B-4F1088BF213F}" srcOrd="0" destOrd="1" presId="urn:microsoft.com/office/officeart/2005/8/layout/hList1"/>
    <dgm:cxn modelId="{6D8AE55E-E5B7-42D7-8A3D-E1E7D01F95BF}" type="presOf" srcId="{E90ADE78-654C-41E9-BA3C-228464B6ADCF}" destId="{BA43AE0D-952F-4609-8120-A530DD6A698D}" srcOrd="0" destOrd="2" presId="urn:microsoft.com/office/officeart/2005/8/layout/hList1"/>
    <dgm:cxn modelId="{E3C99EA0-20EA-45F7-B78B-F6422A4600E8}" type="presOf" srcId="{FE7E6A9F-A736-4D41-9EB1-3DA93313A284}" destId="{3655518B-8589-43B1-8483-589449C36FF6}" srcOrd="0" destOrd="1" presId="urn:microsoft.com/office/officeart/2005/8/layout/hList1"/>
    <dgm:cxn modelId="{3AA948CA-31BB-4AA7-A1E1-33833315AB3F}" type="presOf" srcId="{B2388989-B0C2-4512-BC2D-FDA76D5907F1}" destId="{7DEA3DAE-3554-4C50-868B-4F1088BF213F}" srcOrd="0" destOrd="4" presId="urn:microsoft.com/office/officeart/2005/8/layout/hList1"/>
    <dgm:cxn modelId="{AEA3E16C-B8A3-41E7-9833-DCFF710E0CC1}" type="presOf" srcId="{A8BC6082-9EB3-4727-A93F-A73028C142C4}" destId="{0BA32FEC-4328-4120-9106-F99C77B6A2C1}" srcOrd="0" destOrd="4" presId="urn:microsoft.com/office/officeart/2005/8/layout/hList1"/>
    <dgm:cxn modelId="{ADFDC375-6BD2-4441-A04E-A80D7F626A73}" srcId="{2A1F672C-2260-4667-B048-6A229CD61DBF}" destId="{BE0727DD-66B1-466F-BA8A-B78E11E2AE8D}" srcOrd="4" destOrd="0" parTransId="{0093A891-2926-4252-9BF1-0A6F58C5E6E7}" sibTransId="{E0446116-2DDE-40C6-9BC2-0CBFCB24CEBB}"/>
    <dgm:cxn modelId="{1C9F46F3-A890-4CB1-9A03-9F13B9E8495E}" type="presOf" srcId="{5C8C54DB-060E-4C04-902D-1D45E7F57764}" destId="{0BA32FEC-4328-4120-9106-F99C77B6A2C1}" srcOrd="0" destOrd="2" presId="urn:microsoft.com/office/officeart/2005/8/layout/hList1"/>
    <dgm:cxn modelId="{2289732A-AC97-420F-B0A5-5D54036CA047}" type="presOf" srcId="{AB3830E4-B272-45D5-B67F-831BC8855A58}" destId="{709AD21B-FE3D-4B17-A0D6-E5BC7805EA81}" srcOrd="0" destOrd="5" presId="urn:microsoft.com/office/officeart/2005/8/layout/hList1"/>
    <dgm:cxn modelId="{15C23990-1CE8-4F2D-BD62-E8A35A311B7E}" srcId="{AE81865B-0585-42B8-B0F9-9DA44BF4CD09}" destId="{DE517B10-E240-4FB3-A121-E95D1D1B431E}" srcOrd="0" destOrd="0" parTransId="{16D8A6E6-B020-4047-9008-14D3903E64C3}" sibTransId="{37B9C730-7DFA-4963-8FDD-B036CC177BCE}"/>
    <dgm:cxn modelId="{9372408F-2CA7-4617-B6D7-00398CE1F77E}" srcId="{DE517B10-E240-4FB3-A121-E95D1D1B431E}" destId="{5C8C54DB-060E-4C04-902D-1D45E7F57764}" srcOrd="2" destOrd="0" parTransId="{A352E41A-97E1-4C8A-83A6-7FE6E3504F90}" sibTransId="{D565B4A9-FB1F-4954-9844-7BA335602782}"/>
    <dgm:cxn modelId="{C8B7D1E2-5FEA-4CAD-A69F-9588C9DF6B37}" type="presOf" srcId="{D904D1BB-B1C8-4D80-8540-E5FBB1DBD82B}" destId="{7DEA3DAE-3554-4C50-868B-4F1088BF213F}" srcOrd="0" destOrd="10" presId="urn:microsoft.com/office/officeart/2005/8/layout/hList1"/>
    <dgm:cxn modelId="{2AD41138-7D9C-41CC-95A4-8AB98DCE4B47}" srcId="{CC51E945-D937-4F60-9811-071BF9BDA08C}" destId="{DE5A4E95-2F2A-44F2-90D9-B1594FABE09C}" srcOrd="5" destOrd="0" parTransId="{B4D18B96-70E6-4077-BA76-FD52EBEE70A8}" sibTransId="{A3303045-64C2-4F76-B2F2-36EB99DD22A9}"/>
    <dgm:cxn modelId="{E5B27198-6756-4A2F-B21C-B20F0726A45A}" srcId="{03AF26C0-B47D-4530-BFF9-BB4E6D16926D}" destId="{AB3830E4-B272-45D5-B67F-831BC8855A58}" srcOrd="0" destOrd="0" parTransId="{1C800B45-8E4B-403E-8655-1C89C675F9B6}" sibTransId="{8C27058F-287D-4690-A5FF-731E67298B2F}"/>
    <dgm:cxn modelId="{9FC3D84E-5C23-40AA-B2B6-B706AFA09970}" type="presOf" srcId="{52EFF267-0D97-4A10-BAC8-56D4C6BF669E}" destId="{3655518B-8589-43B1-8483-589449C36FF6}" srcOrd="0" destOrd="0" presId="urn:microsoft.com/office/officeart/2005/8/layout/hList1"/>
    <dgm:cxn modelId="{EF742DB8-A8C8-449E-9CDD-45A5D067E026}" srcId="{C2814051-BDC6-4A3B-911D-1FFF6AF415E3}" destId="{03AF26C0-B47D-4530-BFF9-BB4E6D16926D}" srcOrd="1" destOrd="0" parTransId="{8F8508F7-3611-494F-B7FD-EBE1CD972A46}" sibTransId="{16487564-66CF-4478-B867-8B9532F97E94}"/>
    <dgm:cxn modelId="{7A31138A-2BF0-4CBA-B5EA-FFD90FDB8A1C}" srcId="{A8BC6082-9EB3-4727-A93F-A73028C142C4}" destId="{5355197E-785B-4D63-AB93-F2F004959ADC}" srcOrd="0" destOrd="0" parTransId="{3A235563-9C3B-423A-8667-C71BFE756903}" sibTransId="{3F4A900C-BA1B-4E46-8037-76E570AAEBF8}"/>
    <dgm:cxn modelId="{D0661FC0-8916-4A0F-92FD-D921C7CA817D}" srcId="{78F97EB0-BA43-4660-901F-A40C017A9BC2}" destId="{00BBA7A8-86DE-4666-811F-9D4C99D5AD5D}" srcOrd="1" destOrd="0" parTransId="{4FFD4A73-1149-4EE5-81DD-6384CF71A296}" sibTransId="{7C2FB356-3AA3-44E9-811B-EC42FA11CB0B}"/>
    <dgm:cxn modelId="{EE4DBBD4-B162-4D58-ADFA-C76FBAD12A87}" srcId="{2A1F672C-2260-4667-B048-6A229CD61DBF}" destId="{FE7E6A9F-A736-4D41-9EB1-3DA93313A284}" srcOrd="1" destOrd="0" parTransId="{D730865C-BAF6-4C4C-A40C-AA4AB45F7BB1}" sibTransId="{101009D3-9E5E-43D1-94E1-ABC45269E63D}"/>
    <dgm:cxn modelId="{ECDFD9D2-39CE-40C1-963F-ACBF74E1C83D}" type="presOf" srcId="{CDD1D1D4-B69D-4271-AE64-382B41440A19}" destId="{BA43AE0D-952F-4609-8120-A530DD6A698D}" srcOrd="0" destOrd="7" presId="urn:microsoft.com/office/officeart/2005/8/layout/hList1"/>
    <dgm:cxn modelId="{26182683-4A39-4DEF-9340-F3007AECD81F}" srcId="{C2814051-BDC6-4A3B-911D-1FFF6AF415E3}" destId="{BB547333-94E2-45ED-8A92-C56686141FAD}" srcOrd="0" destOrd="0" parTransId="{97C7723A-BA8C-42DA-B160-53D4995DA5AE}" sibTransId="{B5C13490-987C-44DF-9122-DAB5109093D7}"/>
    <dgm:cxn modelId="{78827092-3F7F-4E70-8E8F-62CC9591111F}" srcId="{78F97EB0-BA43-4660-901F-A40C017A9BC2}" destId="{BBE39AFA-C172-40A3-9B86-8A88F88DB0AF}" srcOrd="5" destOrd="0" parTransId="{AFDD96E5-599E-430B-BFE4-DC859F10F83A}" sibTransId="{39C52E2C-BEBE-42C8-8714-2737589672E6}"/>
    <dgm:cxn modelId="{451CDF0B-6824-4C93-AFC7-75CB66B51F12}" srcId="{BB547333-94E2-45ED-8A92-C56686141FAD}" destId="{C0C716D8-4D45-4344-B4A7-605F047FB8A7}" srcOrd="1" destOrd="0" parTransId="{ADC4BF87-AD11-44A1-A85B-E2AAD714BD38}" sibTransId="{3738568F-1CFC-4B15-84BA-88C0E6DE055B}"/>
    <dgm:cxn modelId="{868AEF0F-FC55-4B52-94F9-36176BCFB1F8}" type="presOf" srcId="{CB40FAF3-9BBF-4DFC-8612-4377667D4D6C}" destId="{0BA32FEC-4328-4120-9106-F99C77B6A2C1}" srcOrd="0" destOrd="1" presId="urn:microsoft.com/office/officeart/2005/8/layout/hList1"/>
    <dgm:cxn modelId="{8975C709-8D08-4708-9C52-A39DC8BB6124}" type="presOf" srcId="{C0C716D8-4D45-4344-B4A7-605F047FB8A7}" destId="{709AD21B-FE3D-4B17-A0D6-E5BC7805EA81}" srcOrd="0" destOrd="2" presId="urn:microsoft.com/office/officeart/2005/8/layout/hList1"/>
    <dgm:cxn modelId="{5AF54D56-00D6-45E9-B4FE-D8981D862716}" type="presOf" srcId="{4B599F69-E454-4C6A-BE5F-979A1032287A}" destId="{0BA32FEC-4328-4120-9106-F99C77B6A2C1}" srcOrd="0" destOrd="6" presId="urn:microsoft.com/office/officeart/2005/8/layout/hList1"/>
    <dgm:cxn modelId="{637D2125-BD8E-427D-A623-8BA0A14C3A9E}" srcId="{AE81865B-0585-42B8-B0F9-9DA44BF4CD09}" destId="{2A1F672C-2260-4667-B048-6A229CD61DBF}" srcOrd="1" destOrd="0" parTransId="{12BC1F7D-B033-4A64-8E8A-172DE6E23D4D}" sibTransId="{992F6727-7C88-495A-9EE3-1D18E0C0A41F}"/>
    <dgm:cxn modelId="{A6873CB4-02E9-40F0-9471-D27C7937C5F8}" srcId="{4EC3510F-3A0D-4991-BFA1-6FB2E13D8D5D}" destId="{F21435E9-76A3-4658-8E47-732C17B620C6}" srcOrd="0" destOrd="0" parTransId="{9C7CCEA9-13C6-467D-9F9E-B252D534FB0F}" sibTransId="{C77F1525-6A17-4B02-876D-3D9F5B40C65F}"/>
    <dgm:cxn modelId="{C4E461E5-98D3-4804-AC24-02736C156ED6}" srcId="{CC51E945-D937-4F60-9811-071BF9BDA08C}" destId="{8A425887-F15C-4663-8FEC-41A9456558D0}" srcOrd="6" destOrd="0" parTransId="{E0DFADF3-02AA-48AC-8C8B-B4F643FC6DCC}" sibTransId="{83A4854C-9677-4D48-8DA4-8152E8F00BCB}"/>
    <dgm:cxn modelId="{AC417FB5-5DB8-4524-9DEE-BBB9FAB61CB4}" srcId="{CC51E945-D937-4F60-9811-071BF9BDA08C}" destId="{C3ED2EBD-2CA9-41D3-8267-353370C92F1E}" srcOrd="3" destOrd="0" parTransId="{1CB3673C-D4A5-420D-944B-99897322EAD6}" sibTransId="{916ED0BC-897A-4477-ACDD-81D7C173C23B}"/>
    <dgm:cxn modelId="{0D1CE6B5-71E9-491A-87D8-6CA8F46F56E6}" srcId="{DE517B10-E240-4FB3-A121-E95D1D1B431E}" destId="{CB40FAF3-9BBF-4DFC-8612-4377667D4D6C}" srcOrd="1" destOrd="0" parTransId="{B86AA761-80F6-43CB-99A4-BA9D520195BD}" sibTransId="{5E50A75E-E89D-45E3-8055-873F3B79F3D6}"/>
    <dgm:cxn modelId="{7BA7101E-237F-4F3A-82B3-EB1615F09D05}" type="presOf" srcId="{CC51E945-D937-4F60-9811-071BF9BDA08C}" destId="{062F928A-6AAC-48AF-BB94-05780810E0A8}" srcOrd="0" destOrd="0" presId="urn:microsoft.com/office/officeart/2005/8/layout/hList1"/>
    <dgm:cxn modelId="{9B8137A3-0917-44DB-8848-2B16AFB5B21D}" type="presOf" srcId="{7B4BC39E-4E60-4725-BB87-31BEBF87F08B}" destId="{BA43AE0D-952F-4609-8120-A530DD6A698D}" srcOrd="0" destOrd="0" presId="urn:microsoft.com/office/officeart/2005/8/layout/hList1"/>
    <dgm:cxn modelId="{6939F4AE-4D54-41D5-90BF-43C51915B041}" type="presOf" srcId="{DEFC04A0-74A2-4FDD-865F-8140FEA440E4}" destId="{709AD21B-FE3D-4B17-A0D6-E5BC7805EA81}" srcOrd="0" destOrd="1" presId="urn:microsoft.com/office/officeart/2005/8/layout/hList1"/>
    <dgm:cxn modelId="{47A8FF30-812C-4463-982D-8520EF881C75}" srcId="{2A1F672C-2260-4667-B048-6A229CD61DBF}" destId="{E9B75E71-CE08-4EE1-A762-0699E2C792E0}" srcOrd="5" destOrd="0" parTransId="{F58566ED-7798-4E22-9485-0A39253F51AC}" sibTransId="{62DC6B3E-3F4A-4EF0-9814-36ACBF00B5F1}"/>
    <dgm:cxn modelId="{9B4EC892-AB34-4B03-9292-59C2EA4FB5E5}" srcId="{2A1F672C-2260-4667-B048-6A229CD61DBF}" destId="{51A12634-EB8B-42C4-BC46-364352C3341C}" srcOrd="2" destOrd="0" parTransId="{365096C0-6F62-429C-95CE-77842D422333}" sibTransId="{CB7CD793-F004-4805-A74C-F9456F7AE7A0}"/>
    <dgm:cxn modelId="{824D0C4A-BEA2-4963-9440-66D84B647C81}" type="presOf" srcId="{BBE39AFA-C172-40A3-9B86-8A88F88DB0AF}" destId="{7DEA3DAE-3554-4C50-868B-4F1088BF213F}" srcOrd="0" destOrd="5" presId="urn:microsoft.com/office/officeart/2005/8/layout/hList1"/>
    <dgm:cxn modelId="{566D4C73-4457-4C94-9911-0B6945F68DF5}" type="presOf" srcId="{E9B75E71-CE08-4EE1-A762-0699E2C792E0}" destId="{3655518B-8589-43B1-8483-589449C36FF6}" srcOrd="0" destOrd="5" presId="urn:microsoft.com/office/officeart/2005/8/layout/hList1"/>
    <dgm:cxn modelId="{D528EE3E-B152-4B71-80DD-6D60DC424B3D}" type="presOf" srcId="{B000AE4D-7AD7-448D-BDEB-1B58B89E508B}" destId="{7DEA3DAE-3554-4C50-868B-4F1088BF213F}" srcOrd="0" destOrd="2" presId="urn:microsoft.com/office/officeart/2005/8/layout/hList1"/>
    <dgm:cxn modelId="{45708443-9FC1-436D-9695-D3EC053D2146}" type="presOf" srcId="{DBD99D23-BEAE-4298-9BC6-1452DC5B56CC}" destId="{7DEA3DAE-3554-4C50-868B-4F1088BF213F}" srcOrd="0" destOrd="7" presId="urn:microsoft.com/office/officeart/2005/8/layout/hList1"/>
    <dgm:cxn modelId="{A1509DEF-EB90-48A2-A94E-241FFD3E8A71}" srcId="{2A1F672C-2260-4667-B048-6A229CD61DBF}" destId="{35FFFB0F-385F-4DF6-8293-B0EC2285D611}" srcOrd="3" destOrd="0" parTransId="{F596EF6A-F2EC-4B90-9283-B6A615FD7FE0}" sibTransId="{BA2B0457-BA98-4C23-A626-99036B2F4BA1}"/>
    <dgm:cxn modelId="{32EE421A-C05A-4FAB-B665-B83352AE1CD1}" type="presOf" srcId="{2A1F672C-2260-4667-B048-6A229CD61DBF}" destId="{35C6B39D-35AC-44A2-9F4A-F1930C71D149}" srcOrd="0" destOrd="0" presId="urn:microsoft.com/office/officeart/2005/8/layout/hList1"/>
    <dgm:cxn modelId="{48B8BFCF-8D46-4A5F-B9A2-308CC05E1FDC}" srcId="{CC51E945-D937-4F60-9811-071BF9BDA08C}" destId="{CDD1D1D4-B69D-4271-AE64-382B41440A19}" srcOrd="7" destOrd="0" parTransId="{AEAF2808-A3D5-4A5F-A116-9FBF2ED8D8A7}" sibTransId="{1D925026-FBA0-49BB-A93E-28FE413F1815}"/>
    <dgm:cxn modelId="{7B46C31B-F2A1-4AB1-A273-AA7CEE575062}" type="presOf" srcId="{F21435E9-76A3-4658-8E47-732C17B620C6}" destId="{7DEA3DAE-3554-4C50-868B-4F1088BF213F}" srcOrd="0" destOrd="9" presId="urn:microsoft.com/office/officeart/2005/8/layout/hList1"/>
    <dgm:cxn modelId="{D2C8E57D-FA6C-4C50-A3AE-C97546510E64}" type="presOf" srcId="{AE81865B-0585-42B8-B0F9-9DA44BF4CD09}" destId="{A9AD0D88-1AA8-468F-9B6B-93B895B651B9}" srcOrd="0" destOrd="0" presId="urn:microsoft.com/office/officeart/2005/8/layout/hList1"/>
    <dgm:cxn modelId="{005EFA67-8B04-4594-9364-3A1AEC1C0E0F}" srcId="{CC51E945-D937-4F60-9811-071BF9BDA08C}" destId="{E90ADE78-654C-41E9-BA3C-228464B6ADCF}" srcOrd="2" destOrd="0" parTransId="{E4CB1031-D91B-4D40-95ED-CC79659B88BD}" sibTransId="{3EC51657-BF09-4625-945E-515FB2B0DE92}"/>
    <dgm:cxn modelId="{F994C972-21C6-411D-B306-E63B137E63B2}" srcId="{78F97EB0-BA43-4660-901F-A40C017A9BC2}" destId="{70B14E9B-6BA7-441A-8C92-93752C4C2D72}" srcOrd="3" destOrd="0" parTransId="{BA96014A-73C0-4241-9156-BABA83DCC6FE}" sibTransId="{D978AED1-B72D-430E-AA0B-B4EC28205CAF}"/>
    <dgm:cxn modelId="{C51E6CC5-3900-4BB0-BF43-15B6475E1D44}" srcId="{A8BC6082-9EB3-4727-A93F-A73028C142C4}" destId="{4B599F69-E454-4C6A-BE5F-979A1032287A}" srcOrd="1" destOrd="0" parTransId="{F313520D-925C-4735-963A-06A7C9B258FF}" sibTransId="{109754EB-B164-4AFE-9C43-445E746F2307}"/>
    <dgm:cxn modelId="{2DBAAF9F-00B5-4133-832D-EFBF8B3B3661}" srcId="{DE517B10-E240-4FB3-A121-E95D1D1B431E}" destId="{EFC8F007-A5AB-47B1-8CBE-6B245BD5155F}" srcOrd="6" destOrd="0" parTransId="{AFB234E8-BE2F-4E53-B313-7A730BD44CAF}" sibTransId="{D28F45E5-38E1-4CC2-858A-6C95882484FD}"/>
    <dgm:cxn modelId="{47A599DE-FEEF-4739-AD08-C38B35609ADB}" type="presOf" srcId="{DE5A4E95-2F2A-44F2-90D9-B1594FABE09C}" destId="{BA43AE0D-952F-4609-8120-A530DD6A698D}" srcOrd="0" destOrd="5" presId="urn:microsoft.com/office/officeart/2005/8/layout/hList1"/>
    <dgm:cxn modelId="{625083CC-0211-4E59-A079-4CC071CAE929}" srcId="{2A1F672C-2260-4667-B048-6A229CD61DBF}" destId="{52EFF267-0D97-4A10-BAC8-56D4C6BF669E}" srcOrd="0" destOrd="0" parTransId="{4BD3001E-4B2E-4A60-A8C1-408A04A3ED6C}" sibTransId="{447D5E69-9119-49D1-AF7B-103ED5080FA0}"/>
    <dgm:cxn modelId="{E73E15A8-74A3-48C7-836A-758E3F260605}" type="presOf" srcId="{829C6CAF-AA5D-40D8-BC12-C2C6926BE19C}" destId="{0BA32FEC-4328-4120-9106-F99C77B6A2C1}" srcOrd="0" destOrd="0" presId="urn:microsoft.com/office/officeart/2005/8/layout/hList1"/>
    <dgm:cxn modelId="{53F35E78-E743-4FA0-9000-A9F466D5F76A}" type="presOf" srcId="{8A425887-F15C-4663-8FEC-41A9456558D0}" destId="{BA43AE0D-952F-4609-8120-A530DD6A698D}" srcOrd="0" destOrd="6" presId="urn:microsoft.com/office/officeart/2005/8/layout/hList1"/>
    <dgm:cxn modelId="{866E4502-4AED-474A-84F3-859AECF2E35B}" srcId="{AE81865B-0585-42B8-B0F9-9DA44BF4CD09}" destId="{78F97EB0-BA43-4660-901F-A40C017A9BC2}" srcOrd="2" destOrd="0" parTransId="{6E071A5F-1C60-40D6-B95C-F1A1929B3A8D}" sibTransId="{E443610C-40AA-4292-8BFE-01AD579065B4}"/>
    <dgm:cxn modelId="{02063186-830B-44C5-A2AD-EF69D1FC85A4}" srcId="{DE517B10-E240-4FB3-A121-E95D1D1B431E}" destId="{22B25EF3-F35A-4152-A88B-ACD554CCB810}" srcOrd="5" destOrd="0" parTransId="{C8D30D44-C452-40F9-B26A-EC25AFEA626D}" sibTransId="{D01AC1B0-A747-4907-9290-8912836E2735}"/>
    <dgm:cxn modelId="{2169FB98-22DD-45CA-B2D1-3F14D9904CE6}" srcId="{DE517B10-E240-4FB3-A121-E95D1D1B431E}" destId="{DFDFA744-B4AF-4F9F-A828-CA690EF9F1A1}" srcOrd="3" destOrd="0" parTransId="{EE828603-1E43-4576-BD92-8FE1918D0314}" sibTransId="{9A53EF7C-78F8-4C5E-86EB-1AA0D372C051}"/>
    <dgm:cxn modelId="{00E0FC5F-D811-4344-970F-AB8A8F20EC4C}" type="presOf" srcId="{35FFFB0F-385F-4DF6-8293-B0EC2285D611}" destId="{3655518B-8589-43B1-8483-589449C36FF6}" srcOrd="0" destOrd="3" presId="urn:microsoft.com/office/officeart/2005/8/layout/hList1"/>
    <dgm:cxn modelId="{BA3C5362-098A-48A4-A161-D88D5477FB3E}" type="presOf" srcId="{C3ED2EBD-2CA9-41D3-8267-353370C92F1E}" destId="{BA43AE0D-952F-4609-8120-A530DD6A698D}" srcOrd="0" destOrd="3" presId="urn:microsoft.com/office/officeart/2005/8/layout/hList1"/>
    <dgm:cxn modelId="{F0FA1AFD-ABAC-4850-B673-03B01B0D4CAA}" srcId="{B7591336-B9E9-447D-ADA8-8D1AE02C98D1}" destId="{7405C33B-8403-4595-830C-A8B895BCC838}" srcOrd="0" destOrd="0" parTransId="{08433404-313E-463F-9935-25595FEA05F4}" sibTransId="{4D0297EB-2F62-4B40-BE4D-F344F988C096}"/>
    <dgm:cxn modelId="{7D543DE1-9820-4B41-9A87-4D12067DBD1B}" srcId="{CC51E945-D937-4F60-9811-071BF9BDA08C}" destId="{B7ABA587-027F-4625-9039-2DBE781187C1}" srcOrd="4" destOrd="0" parTransId="{E4059A2B-3E36-416F-A7CB-4A0A298F748F}" sibTransId="{99E35ECE-446F-4829-BAF4-09243ED9B1F2}"/>
    <dgm:cxn modelId="{FC839F12-71ED-4ACD-9DD7-28BEEC3472E7}" type="presOf" srcId="{F2DF8409-716A-4A0F-ADF0-4A7F3A9E2BE0}" destId="{709AD21B-FE3D-4B17-A0D6-E5BC7805EA81}" srcOrd="0" destOrd="8" presId="urn:microsoft.com/office/officeart/2005/8/layout/hList1"/>
    <dgm:cxn modelId="{AC2267F2-D8CF-42FE-8E05-2600CE3BB253}" srcId="{4EC3510F-3A0D-4991-BFA1-6FB2E13D8D5D}" destId="{D904D1BB-B1C8-4D80-8540-E5FBB1DBD82B}" srcOrd="1" destOrd="0" parTransId="{5CA161B7-B404-4DE1-A7BD-F0B4C80A2089}" sibTransId="{C458E657-1A99-49EB-B9FD-65DC876B7BDB}"/>
    <dgm:cxn modelId="{9AB88322-7AD5-4EFF-8B5E-86F992DC6DD3}" type="presOf" srcId="{DFDFA744-B4AF-4F9F-A828-CA690EF9F1A1}" destId="{0BA32FEC-4328-4120-9106-F99C77B6A2C1}" srcOrd="0" destOrd="3" presId="urn:microsoft.com/office/officeart/2005/8/layout/hList1"/>
    <dgm:cxn modelId="{27198877-D45E-4CA6-ACBD-0520263EAA2D}" type="presOf" srcId="{BEA31F47-6D90-4BF2-80ED-75B9DC378366}" destId="{7DEA3DAE-3554-4C50-868B-4F1088BF213F}" srcOrd="0" destOrd="6" presId="urn:microsoft.com/office/officeart/2005/8/layout/hList1"/>
    <dgm:cxn modelId="{9FEDF076-1934-42A3-B946-778F856CFEEE}" srcId="{78F97EB0-BA43-4660-901F-A40C017A9BC2}" destId="{4EC3510F-3A0D-4991-BFA1-6FB2E13D8D5D}" srcOrd="8" destOrd="0" parTransId="{57EDCDEB-AC36-4BE1-B8D3-6CD99AE0601D}" sibTransId="{C37E54C4-8AF0-4DCC-932E-A1F7F5F3C742}"/>
    <dgm:cxn modelId="{0F3E5FB5-3EBF-4705-BC43-9F63E7A2740D}" type="presOf" srcId="{B7ABA587-027F-4625-9039-2DBE781187C1}" destId="{BA43AE0D-952F-4609-8120-A530DD6A698D}" srcOrd="0" destOrd="4" presId="urn:microsoft.com/office/officeart/2005/8/layout/hList1"/>
    <dgm:cxn modelId="{9A3F7C6C-35A2-4D8C-947E-2A0C4FB083E9}" srcId="{AE81865B-0585-42B8-B0F9-9DA44BF4CD09}" destId="{CC51E945-D937-4F60-9811-071BF9BDA08C}" srcOrd="3" destOrd="0" parTransId="{C6AA6655-BD22-44A4-8CDF-BB8AF07B2825}" sibTransId="{19CEB86C-0EF8-4E4E-B858-01A49E1F6AE8}"/>
    <dgm:cxn modelId="{B638C512-3D97-47F9-A2B7-5EBCB3DD58DA}" srcId="{DE517B10-E240-4FB3-A121-E95D1D1B431E}" destId="{A8BC6082-9EB3-4727-A93F-A73028C142C4}" srcOrd="4" destOrd="0" parTransId="{ACD25548-410D-437F-A57A-31AC7B0332E4}" sibTransId="{E4E0DE6D-FD1A-496F-AE35-60EB2B6FF49A}"/>
    <dgm:cxn modelId="{76E9FEAF-7475-4EA3-A63D-D0C1094B50D9}" type="presOf" srcId="{5355197E-785B-4D63-AB93-F2F004959ADC}" destId="{0BA32FEC-4328-4120-9106-F99C77B6A2C1}" srcOrd="0" destOrd="5" presId="urn:microsoft.com/office/officeart/2005/8/layout/hList1"/>
    <dgm:cxn modelId="{8A44A087-1C16-451E-95A3-521976416B7C}" srcId="{BB547333-94E2-45ED-8A92-C56686141FAD}" destId="{DEFC04A0-74A2-4FDD-865F-8140FEA440E4}" srcOrd="0" destOrd="0" parTransId="{E92E0DE0-6B84-47A4-91DB-2231E623282D}" sibTransId="{AFED4C39-407E-41F2-89C2-305941875252}"/>
    <dgm:cxn modelId="{80503508-2919-4AE7-87BB-631BA410A8B5}" type="presOf" srcId="{70B14E9B-6BA7-441A-8C92-93752C4C2D72}" destId="{7DEA3DAE-3554-4C50-868B-4F1088BF213F}" srcOrd="0" destOrd="3" presId="urn:microsoft.com/office/officeart/2005/8/layout/hList1"/>
    <dgm:cxn modelId="{5FBB2985-77A1-4C5E-AB55-F11BE01FC8F3}" type="presOf" srcId="{2E836949-6B37-47A1-8DC6-D75CAB778DB6}" destId="{7DEA3DAE-3554-4C50-868B-4F1088BF213F}" srcOrd="0" destOrd="0" presId="urn:microsoft.com/office/officeart/2005/8/layout/hList1"/>
    <dgm:cxn modelId="{1BF4F031-A416-46B8-8728-997310B2D2C6}" srcId="{78F97EB0-BA43-4660-901F-A40C017A9BC2}" destId="{BEA31F47-6D90-4BF2-80ED-75B9DC378366}" srcOrd="6" destOrd="0" parTransId="{6EEFF081-B24C-4428-9BE7-1CE1F90D706B}" sibTransId="{CBD54593-F080-4083-B61D-58D49C1FD176}"/>
    <dgm:cxn modelId="{E93FF4F7-3195-459D-98D2-6E3F7896801E}" type="presParOf" srcId="{A9AD0D88-1AA8-468F-9B6B-93B895B651B9}" destId="{8AA8069D-A1C4-4BCA-BA7F-970122E32EEB}" srcOrd="0" destOrd="0" presId="urn:microsoft.com/office/officeart/2005/8/layout/hList1"/>
    <dgm:cxn modelId="{865AB6D3-CE6A-4BC7-AFE1-B9EA33D71224}" type="presParOf" srcId="{8AA8069D-A1C4-4BCA-BA7F-970122E32EEB}" destId="{A5BA082B-DE1C-41B7-95FF-D1D4283209B4}" srcOrd="0" destOrd="0" presId="urn:microsoft.com/office/officeart/2005/8/layout/hList1"/>
    <dgm:cxn modelId="{ECB439E3-696D-4DA9-83FB-0D90D600DDE4}" type="presParOf" srcId="{8AA8069D-A1C4-4BCA-BA7F-970122E32EEB}" destId="{0BA32FEC-4328-4120-9106-F99C77B6A2C1}" srcOrd="1" destOrd="0" presId="urn:microsoft.com/office/officeart/2005/8/layout/hList1"/>
    <dgm:cxn modelId="{0EA2ABDC-2534-409C-B032-754B692A870B}" type="presParOf" srcId="{A9AD0D88-1AA8-468F-9B6B-93B895B651B9}" destId="{6FB7A506-C6B7-4D4A-B3C2-A5EC406B813A}" srcOrd="1" destOrd="0" presId="urn:microsoft.com/office/officeart/2005/8/layout/hList1"/>
    <dgm:cxn modelId="{4181A87C-4325-47BF-9C8E-06418D637DDF}" type="presParOf" srcId="{A9AD0D88-1AA8-468F-9B6B-93B895B651B9}" destId="{90145C9F-F554-4103-9481-0DE3E099546C}" srcOrd="2" destOrd="0" presId="urn:microsoft.com/office/officeart/2005/8/layout/hList1"/>
    <dgm:cxn modelId="{B0CFA0B4-9C49-4199-94F5-90B3AFC60D46}" type="presParOf" srcId="{90145C9F-F554-4103-9481-0DE3E099546C}" destId="{35C6B39D-35AC-44A2-9F4A-F1930C71D149}" srcOrd="0" destOrd="0" presId="urn:microsoft.com/office/officeart/2005/8/layout/hList1"/>
    <dgm:cxn modelId="{E0B0F7F8-BB8A-41FE-BA4B-B135BBF5C46F}" type="presParOf" srcId="{90145C9F-F554-4103-9481-0DE3E099546C}" destId="{3655518B-8589-43B1-8483-589449C36FF6}" srcOrd="1" destOrd="0" presId="urn:microsoft.com/office/officeart/2005/8/layout/hList1"/>
    <dgm:cxn modelId="{49F62D9C-28D8-4498-A09B-0D85A6271BE0}" type="presParOf" srcId="{A9AD0D88-1AA8-468F-9B6B-93B895B651B9}" destId="{9B38B147-E235-467E-BE83-93FCAF434F6A}" srcOrd="3" destOrd="0" presId="urn:microsoft.com/office/officeart/2005/8/layout/hList1"/>
    <dgm:cxn modelId="{73F5279B-6FC3-4CD6-9793-62CB23F42479}" type="presParOf" srcId="{A9AD0D88-1AA8-468F-9B6B-93B895B651B9}" destId="{48D3DA67-A6B6-41C6-A34D-85E98DE8DE49}" srcOrd="4" destOrd="0" presId="urn:microsoft.com/office/officeart/2005/8/layout/hList1"/>
    <dgm:cxn modelId="{A9CAC0FD-F82B-4505-880C-4B999FE8C294}" type="presParOf" srcId="{48D3DA67-A6B6-41C6-A34D-85E98DE8DE49}" destId="{34E5CD5D-AF37-4F54-8CD7-1B658535B564}" srcOrd="0" destOrd="0" presId="urn:microsoft.com/office/officeart/2005/8/layout/hList1"/>
    <dgm:cxn modelId="{20A0E6FA-8A11-4E3E-9C14-90AE2A5D19E9}" type="presParOf" srcId="{48D3DA67-A6B6-41C6-A34D-85E98DE8DE49}" destId="{7DEA3DAE-3554-4C50-868B-4F1088BF213F}" srcOrd="1" destOrd="0" presId="urn:microsoft.com/office/officeart/2005/8/layout/hList1"/>
    <dgm:cxn modelId="{525A767E-F42F-47C8-9549-65EB1341CEB4}" type="presParOf" srcId="{A9AD0D88-1AA8-468F-9B6B-93B895B651B9}" destId="{FC9938A3-6E02-44D3-86E1-91F4AA726DF1}" srcOrd="5" destOrd="0" presId="urn:microsoft.com/office/officeart/2005/8/layout/hList1"/>
    <dgm:cxn modelId="{EE7B93B1-787D-49E4-8DC8-6BC5025E10C1}" type="presParOf" srcId="{A9AD0D88-1AA8-468F-9B6B-93B895B651B9}" destId="{1AD27A08-D604-433A-95F0-90E7505ABB74}" srcOrd="6" destOrd="0" presId="urn:microsoft.com/office/officeart/2005/8/layout/hList1"/>
    <dgm:cxn modelId="{D2E263C4-7F85-4E95-A4E4-2A5483F99D72}" type="presParOf" srcId="{1AD27A08-D604-433A-95F0-90E7505ABB74}" destId="{062F928A-6AAC-48AF-BB94-05780810E0A8}" srcOrd="0" destOrd="0" presId="urn:microsoft.com/office/officeart/2005/8/layout/hList1"/>
    <dgm:cxn modelId="{67F481D0-B853-4F25-BF40-3BB62255CFEE}" type="presParOf" srcId="{1AD27A08-D604-433A-95F0-90E7505ABB74}" destId="{BA43AE0D-952F-4609-8120-A530DD6A698D}" srcOrd="1" destOrd="0" presId="urn:microsoft.com/office/officeart/2005/8/layout/hList1"/>
    <dgm:cxn modelId="{0A7AC731-3DFF-44E7-81FB-0D3016BF8408}" type="presParOf" srcId="{A9AD0D88-1AA8-468F-9B6B-93B895B651B9}" destId="{C5508982-1644-4E2A-8CE8-5DD37C80C880}" srcOrd="7" destOrd="0" presId="urn:microsoft.com/office/officeart/2005/8/layout/hList1"/>
    <dgm:cxn modelId="{C2C53D4A-392F-4E8B-9E82-90B99FB9C51B}" type="presParOf" srcId="{A9AD0D88-1AA8-468F-9B6B-93B895B651B9}" destId="{36DDE6DE-9452-499A-A03F-B5D02B24CA2B}" srcOrd="8" destOrd="0" presId="urn:microsoft.com/office/officeart/2005/8/layout/hList1"/>
    <dgm:cxn modelId="{A06020E1-E18A-4E4A-9FF1-269BFA8CD50A}" type="presParOf" srcId="{36DDE6DE-9452-499A-A03F-B5D02B24CA2B}" destId="{C9CF9946-E233-403B-8327-313F9FE7AE3C}" srcOrd="0" destOrd="0" presId="urn:microsoft.com/office/officeart/2005/8/layout/hList1"/>
    <dgm:cxn modelId="{373E18D1-9D8C-4EE2-86F4-BEFB77B8C4D0}" type="presParOf" srcId="{36DDE6DE-9452-499A-A03F-B5D02B24CA2B}" destId="{709AD21B-FE3D-4B17-A0D6-E5BC7805EA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81865B-0585-42B8-B0F9-9DA44BF4CD09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05FBE7-1658-4983-9124-BA2BF87CDE72}">
      <dgm:prSet phldrT="[Text]" custT="1"/>
      <dgm:spPr/>
      <dgm:t>
        <a:bodyPr/>
        <a:lstStyle/>
        <a:p>
          <a:r>
            <a:rPr lang="en-US" sz="18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Requirements Gathering</a:t>
          </a:r>
          <a:endParaRPr lang="en-US" sz="18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gm:t>
    </dgm:pt>
    <dgm:pt modelId="{7D0DF8FE-9D64-457D-8271-C3FF0A36BC2C}" type="parTrans" cxnId="{06F10B53-8214-4584-903E-B01C21C593A7}">
      <dgm:prSet/>
      <dgm:spPr/>
      <dgm:t>
        <a:bodyPr/>
        <a:lstStyle/>
        <a:p>
          <a:endParaRPr lang="en-US"/>
        </a:p>
      </dgm:t>
    </dgm:pt>
    <dgm:pt modelId="{6555A295-1E91-4E14-A358-8421D10FDE08}" type="sibTrans" cxnId="{06F10B53-8214-4584-903E-B01C21C593A7}">
      <dgm:prSet/>
      <dgm:spPr/>
      <dgm:t>
        <a:bodyPr/>
        <a:lstStyle/>
        <a:p>
          <a:endParaRPr lang="en-US"/>
        </a:p>
      </dgm:t>
    </dgm:pt>
    <dgm:pt modelId="{3410BBCF-6932-433E-8F4F-0E10E025A09B}">
      <dgm:prSet custT="1"/>
      <dgm:spPr/>
      <dgm:t>
        <a:bodyPr/>
        <a:lstStyle/>
        <a:p>
          <a:r>
            <a:rPr lang="en-US" sz="18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DW/BI Architecture</a:t>
          </a:r>
          <a:endParaRPr lang="en-US" sz="18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gm:t>
    </dgm:pt>
    <dgm:pt modelId="{CDA78159-CE4B-462F-9BF3-28B1453321DF}" type="parTrans" cxnId="{4668E205-B446-43A1-8EBF-7982DF05889D}">
      <dgm:prSet/>
      <dgm:spPr/>
      <dgm:t>
        <a:bodyPr/>
        <a:lstStyle/>
        <a:p>
          <a:endParaRPr lang="en-US"/>
        </a:p>
      </dgm:t>
    </dgm:pt>
    <dgm:pt modelId="{E67F9745-9EAF-4070-B816-EFA36B7B37DF}" type="sibTrans" cxnId="{4668E205-B446-43A1-8EBF-7982DF05889D}">
      <dgm:prSet/>
      <dgm:spPr/>
      <dgm:t>
        <a:bodyPr/>
        <a:lstStyle/>
        <a:p>
          <a:endParaRPr lang="en-US"/>
        </a:p>
      </dgm:t>
    </dgm:pt>
    <dgm:pt modelId="{C7381B5F-218D-40C9-A477-0EF365F8B91B}">
      <dgm:prSet custT="1"/>
      <dgm:spPr/>
      <dgm:t>
        <a:bodyPr/>
        <a:lstStyle/>
        <a:p>
          <a:r>
            <a:rPr lang="en-US" sz="18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DW/BI Data Model</a:t>
          </a:r>
          <a:endParaRPr lang="en-US" sz="18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gm:t>
    </dgm:pt>
    <dgm:pt modelId="{71F48780-CEF1-4A7E-BCDA-6D40495A227B}" type="parTrans" cxnId="{27F278AE-CFA2-4B2C-AD4B-B8F91654CA95}">
      <dgm:prSet/>
      <dgm:spPr/>
      <dgm:t>
        <a:bodyPr/>
        <a:lstStyle/>
        <a:p>
          <a:endParaRPr lang="en-US"/>
        </a:p>
      </dgm:t>
    </dgm:pt>
    <dgm:pt modelId="{C08A0C6B-932F-4310-8FF2-D7203229C869}" type="sibTrans" cxnId="{27F278AE-CFA2-4B2C-AD4B-B8F91654CA95}">
      <dgm:prSet/>
      <dgm:spPr/>
      <dgm:t>
        <a:bodyPr/>
        <a:lstStyle/>
        <a:p>
          <a:endParaRPr lang="en-US"/>
        </a:p>
      </dgm:t>
    </dgm:pt>
    <dgm:pt modelId="{8D359FF9-B399-4CE5-A997-DD93AB067BFB}">
      <dgm:prSet custT="1"/>
      <dgm:spPr/>
      <dgm:t>
        <a:bodyPr/>
        <a:lstStyle/>
        <a:p>
          <a:r>
            <a:rPr lang="en-US" sz="18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ETL Design</a:t>
          </a:r>
        </a:p>
      </dgm:t>
    </dgm:pt>
    <dgm:pt modelId="{B7DE2F99-3B8C-4B9F-A3F8-9BA6F33E66F9}" type="parTrans" cxnId="{B0CCAF9E-6DFE-458B-99CE-724E84E3DC83}">
      <dgm:prSet/>
      <dgm:spPr/>
      <dgm:t>
        <a:bodyPr/>
        <a:lstStyle/>
        <a:p>
          <a:endParaRPr lang="en-US"/>
        </a:p>
      </dgm:t>
    </dgm:pt>
    <dgm:pt modelId="{D38B2AD5-E415-48B8-9858-748EA263088E}" type="sibTrans" cxnId="{B0CCAF9E-6DFE-458B-99CE-724E84E3DC83}">
      <dgm:prSet/>
      <dgm:spPr/>
      <dgm:t>
        <a:bodyPr/>
        <a:lstStyle/>
        <a:p>
          <a:endParaRPr lang="en-US"/>
        </a:p>
      </dgm:t>
    </dgm:pt>
    <dgm:pt modelId="{11FB1F1D-F6EF-46AB-B74E-9DA1B685D152}">
      <dgm:prSet custT="1"/>
      <dgm:spPr/>
      <dgm:t>
        <a:bodyPr/>
        <a:lstStyle/>
        <a:p>
          <a:r>
            <a:rPr lang="en-US" sz="18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Analytics Design</a:t>
          </a:r>
          <a:endParaRPr lang="en-US" sz="18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gm:t>
    </dgm:pt>
    <dgm:pt modelId="{29CC3534-4202-4A25-A6AD-412E9BBEDEC2}" type="parTrans" cxnId="{952EA3BE-E616-4DD7-95A5-7955F23B14FC}">
      <dgm:prSet/>
      <dgm:spPr/>
      <dgm:t>
        <a:bodyPr/>
        <a:lstStyle/>
        <a:p>
          <a:endParaRPr lang="en-US"/>
        </a:p>
      </dgm:t>
    </dgm:pt>
    <dgm:pt modelId="{4790A787-833E-4348-9771-7B4471494C1C}" type="sibTrans" cxnId="{952EA3BE-E616-4DD7-95A5-7955F23B14FC}">
      <dgm:prSet/>
      <dgm:spPr/>
      <dgm:t>
        <a:bodyPr/>
        <a:lstStyle/>
        <a:p>
          <a:endParaRPr lang="en-US"/>
        </a:p>
      </dgm:t>
    </dgm:pt>
    <dgm:pt modelId="{53699294-D2E2-4D86-B3B6-450B1DFAE29D}" type="pres">
      <dgm:prSet presAssocID="{AE81865B-0585-42B8-B0F9-9DA44BF4CD09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ED82A7-FE13-4BD8-8948-1A2879336D1A}" type="pres">
      <dgm:prSet presAssocID="{AE81865B-0585-42B8-B0F9-9DA44BF4CD09}" presName="arrow" presStyleLbl="bgShp" presStyleIdx="0" presStyleCnt="1"/>
      <dgm:spPr/>
      <dgm:t>
        <a:bodyPr/>
        <a:lstStyle/>
        <a:p>
          <a:endParaRPr lang="en-US"/>
        </a:p>
      </dgm:t>
    </dgm:pt>
    <dgm:pt modelId="{DB2E6025-98DB-4792-A9D7-732B9DD41E79}" type="pres">
      <dgm:prSet presAssocID="{AE81865B-0585-42B8-B0F9-9DA44BF4CD09}" presName="linearProcess" presStyleCnt="0"/>
      <dgm:spPr/>
      <dgm:t>
        <a:bodyPr/>
        <a:lstStyle/>
        <a:p>
          <a:endParaRPr lang="en-US"/>
        </a:p>
      </dgm:t>
    </dgm:pt>
    <dgm:pt modelId="{8058466A-9A1B-4C09-A9A6-FD777D97718E}" type="pres">
      <dgm:prSet presAssocID="{6605FBE7-1658-4983-9124-BA2BF87CDE7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3B8C8-193B-49A6-BAA4-F7B67D826533}" type="pres">
      <dgm:prSet presAssocID="{6555A295-1E91-4E14-A358-8421D10FDE08}" presName="sibTrans" presStyleCnt="0"/>
      <dgm:spPr/>
      <dgm:t>
        <a:bodyPr/>
        <a:lstStyle/>
        <a:p>
          <a:endParaRPr lang="en-US"/>
        </a:p>
      </dgm:t>
    </dgm:pt>
    <dgm:pt modelId="{6A50A52C-237F-48AD-B589-01A7510BE461}" type="pres">
      <dgm:prSet presAssocID="{3410BBCF-6932-433E-8F4F-0E10E025A09B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CEE06B-5638-4C0F-9FB5-89900757A923}" type="pres">
      <dgm:prSet presAssocID="{E67F9745-9EAF-4070-B816-EFA36B7B37DF}" presName="sibTrans" presStyleCnt="0"/>
      <dgm:spPr/>
      <dgm:t>
        <a:bodyPr/>
        <a:lstStyle/>
        <a:p>
          <a:endParaRPr lang="en-US"/>
        </a:p>
      </dgm:t>
    </dgm:pt>
    <dgm:pt modelId="{4A87B3DB-810D-43BC-B7C6-6B0744B1C584}" type="pres">
      <dgm:prSet presAssocID="{C7381B5F-218D-40C9-A477-0EF365F8B91B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01799-633E-4F62-9EF5-1768526EE7E8}" type="pres">
      <dgm:prSet presAssocID="{C08A0C6B-932F-4310-8FF2-D7203229C869}" presName="sibTrans" presStyleCnt="0"/>
      <dgm:spPr/>
      <dgm:t>
        <a:bodyPr/>
        <a:lstStyle/>
        <a:p>
          <a:endParaRPr lang="en-US"/>
        </a:p>
      </dgm:t>
    </dgm:pt>
    <dgm:pt modelId="{1CF98106-E672-462C-B061-E3F72770B1EB}" type="pres">
      <dgm:prSet presAssocID="{8D359FF9-B399-4CE5-A997-DD93AB067BFB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897E9-6362-4C47-AB5F-71091278F7A8}" type="pres">
      <dgm:prSet presAssocID="{D38B2AD5-E415-48B8-9858-748EA263088E}" presName="sibTrans" presStyleCnt="0"/>
      <dgm:spPr/>
      <dgm:t>
        <a:bodyPr/>
        <a:lstStyle/>
        <a:p>
          <a:endParaRPr lang="en-US"/>
        </a:p>
      </dgm:t>
    </dgm:pt>
    <dgm:pt modelId="{784FF242-82A7-43EF-8AD5-B9924DEFD1B7}" type="pres">
      <dgm:prSet presAssocID="{11FB1F1D-F6EF-46AB-B74E-9DA1B685D152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0D4FC6-DE7D-4678-9288-21548D85EAF2}" type="presOf" srcId="{6605FBE7-1658-4983-9124-BA2BF87CDE72}" destId="{8058466A-9A1B-4C09-A9A6-FD777D97718E}" srcOrd="0" destOrd="0" presId="urn:microsoft.com/office/officeart/2005/8/layout/hProcess9"/>
    <dgm:cxn modelId="{4668E205-B446-43A1-8EBF-7982DF05889D}" srcId="{AE81865B-0585-42B8-B0F9-9DA44BF4CD09}" destId="{3410BBCF-6932-433E-8F4F-0E10E025A09B}" srcOrd="1" destOrd="0" parTransId="{CDA78159-CE4B-462F-9BF3-28B1453321DF}" sibTransId="{E67F9745-9EAF-4070-B816-EFA36B7B37DF}"/>
    <dgm:cxn modelId="{17F86990-841A-4FEF-8EFA-EBB24DA3DE8F}" type="presOf" srcId="{11FB1F1D-F6EF-46AB-B74E-9DA1B685D152}" destId="{784FF242-82A7-43EF-8AD5-B9924DEFD1B7}" srcOrd="0" destOrd="0" presId="urn:microsoft.com/office/officeart/2005/8/layout/hProcess9"/>
    <dgm:cxn modelId="{952EA3BE-E616-4DD7-95A5-7955F23B14FC}" srcId="{AE81865B-0585-42B8-B0F9-9DA44BF4CD09}" destId="{11FB1F1D-F6EF-46AB-B74E-9DA1B685D152}" srcOrd="4" destOrd="0" parTransId="{29CC3534-4202-4A25-A6AD-412E9BBEDEC2}" sibTransId="{4790A787-833E-4348-9771-7B4471494C1C}"/>
    <dgm:cxn modelId="{6FCE9729-18F4-4C68-BBA9-B735B54FE40A}" type="presOf" srcId="{C7381B5F-218D-40C9-A477-0EF365F8B91B}" destId="{4A87B3DB-810D-43BC-B7C6-6B0744B1C584}" srcOrd="0" destOrd="0" presId="urn:microsoft.com/office/officeart/2005/8/layout/hProcess9"/>
    <dgm:cxn modelId="{D372644C-E357-4FB4-96FB-144E67FBE468}" type="presOf" srcId="{3410BBCF-6932-433E-8F4F-0E10E025A09B}" destId="{6A50A52C-237F-48AD-B589-01A7510BE461}" srcOrd="0" destOrd="0" presId="urn:microsoft.com/office/officeart/2005/8/layout/hProcess9"/>
    <dgm:cxn modelId="{27F278AE-CFA2-4B2C-AD4B-B8F91654CA95}" srcId="{AE81865B-0585-42B8-B0F9-9DA44BF4CD09}" destId="{C7381B5F-218D-40C9-A477-0EF365F8B91B}" srcOrd="2" destOrd="0" parTransId="{71F48780-CEF1-4A7E-BCDA-6D40495A227B}" sibTransId="{C08A0C6B-932F-4310-8FF2-D7203229C869}"/>
    <dgm:cxn modelId="{06F10B53-8214-4584-903E-B01C21C593A7}" srcId="{AE81865B-0585-42B8-B0F9-9DA44BF4CD09}" destId="{6605FBE7-1658-4983-9124-BA2BF87CDE72}" srcOrd="0" destOrd="0" parTransId="{7D0DF8FE-9D64-457D-8271-C3FF0A36BC2C}" sibTransId="{6555A295-1E91-4E14-A358-8421D10FDE08}"/>
    <dgm:cxn modelId="{B0CCAF9E-6DFE-458B-99CE-724E84E3DC83}" srcId="{AE81865B-0585-42B8-B0F9-9DA44BF4CD09}" destId="{8D359FF9-B399-4CE5-A997-DD93AB067BFB}" srcOrd="3" destOrd="0" parTransId="{B7DE2F99-3B8C-4B9F-A3F8-9BA6F33E66F9}" sibTransId="{D38B2AD5-E415-48B8-9858-748EA263088E}"/>
    <dgm:cxn modelId="{F6F8C29C-6C02-4A97-8ED6-9C66E7C7CCD9}" type="presOf" srcId="{8D359FF9-B399-4CE5-A997-DD93AB067BFB}" destId="{1CF98106-E672-462C-B061-E3F72770B1EB}" srcOrd="0" destOrd="0" presId="urn:microsoft.com/office/officeart/2005/8/layout/hProcess9"/>
    <dgm:cxn modelId="{43072E7D-2D7B-4301-9E39-A2ACE7B6F2FD}" type="presOf" srcId="{AE81865B-0585-42B8-B0F9-9DA44BF4CD09}" destId="{53699294-D2E2-4D86-B3B6-450B1DFAE29D}" srcOrd="0" destOrd="0" presId="urn:microsoft.com/office/officeart/2005/8/layout/hProcess9"/>
    <dgm:cxn modelId="{00092106-2E50-4788-8024-AF0637C8CF51}" type="presParOf" srcId="{53699294-D2E2-4D86-B3B6-450B1DFAE29D}" destId="{0AED82A7-FE13-4BD8-8948-1A2879336D1A}" srcOrd="0" destOrd="0" presId="urn:microsoft.com/office/officeart/2005/8/layout/hProcess9"/>
    <dgm:cxn modelId="{FF7EDABC-D5F4-4F7C-AF20-FB50908340BA}" type="presParOf" srcId="{53699294-D2E2-4D86-B3B6-450B1DFAE29D}" destId="{DB2E6025-98DB-4792-A9D7-732B9DD41E79}" srcOrd="1" destOrd="0" presId="urn:microsoft.com/office/officeart/2005/8/layout/hProcess9"/>
    <dgm:cxn modelId="{2A66F6F7-9298-4116-BC27-787C482C6519}" type="presParOf" srcId="{DB2E6025-98DB-4792-A9D7-732B9DD41E79}" destId="{8058466A-9A1B-4C09-A9A6-FD777D97718E}" srcOrd="0" destOrd="0" presId="urn:microsoft.com/office/officeart/2005/8/layout/hProcess9"/>
    <dgm:cxn modelId="{0DB8488B-AA83-4A49-80E2-5C4C427BEC4B}" type="presParOf" srcId="{DB2E6025-98DB-4792-A9D7-732B9DD41E79}" destId="{6603B8C8-193B-49A6-BAA4-F7B67D826533}" srcOrd="1" destOrd="0" presId="urn:microsoft.com/office/officeart/2005/8/layout/hProcess9"/>
    <dgm:cxn modelId="{469BDFCB-653E-4C13-9F51-465D0C9F331A}" type="presParOf" srcId="{DB2E6025-98DB-4792-A9D7-732B9DD41E79}" destId="{6A50A52C-237F-48AD-B589-01A7510BE461}" srcOrd="2" destOrd="0" presId="urn:microsoft.com/office/officeart/2005/8/layout/hProcess9"/>
    <dgm:cxn modelId="{B2BA33E2-C0BF-4265-B862-F038802DC6F9}" type="presParOf" srcId="{DB2E6025-98DB-4792-A9D7-732B9DD41E79}" destId="{6ECEE06B-5638-4C0F-9FB5-89900757A923}" srcOrd="3" destOrd="0" presId="urn:microsoft.com/office/officeart/2005/8/layout/hProcess9"/>
    <dgm:cxn modelId="{1EF9370D-4E54-438D-A9A2-64D8DE23A4D8}" type="presParOf" srcId="{DB2E6025-98DB-4792-A9D7-732B9DD41E79}" destId="{4A87B3DB-810D-43BC-B7C6-6B0744B1C584}" srcOrd="4" destOrd="0" presId="urn:microsoft.com/office/officeart/2005/8/layout/hProcess9"/>
    <dgm:cxn modelId="{26725005-D7E0-46ED-949E-2ADB3113BEB8}" type="presParOf" srcId="{DB2E6025-98DB-4792-A9D7-732B9DD41E79}" destId="{B4001799-633E-4F62-9EF5-1768526EE7E8}" srcOrd="5" destOrd="0" presId="urn:microsoft.com/office/officeart/2005/8/layout/hProcess9"/>
    <dgm:cxn modelId="{31A24178-14FB-4C30-BFD9-6F66A08597A3}" type="presParOf" srcId="{DB2E6025-98DB-4792-A9D7-732B9DD41E79}" destId="{1CF98106-E672-462C-B061-E3F72770B1EB}" srcOrd="6" destOrd="0" presId="urn:microsoft.com/office/officeart/2005/8/layout/hProcess9"/>
    <dgm:cxn modelId="{8CD396C1-7698-4F60-9957-F5882BB148BF}" type="presParOf" srcId="{DB2E6025-98DB-4792-A9D7-732B9DD41E79}" destId="{749897E9-6362-4C47-AB5F-71091278F7A8}" srcOrd="7" destOrd="0" presId="urn:microsoft.com/office/officeart/2005/8/layout/hProcess9"/>
    <dgm:cxn modelId="{B35D8718-8147-433E-B086-5CC38E494FD4}" type="presParOf" srcId="{DB2E6025-98DB-4792-A9D7-732B9DD41E79}" destId="{784FF242-82A7-43EF-8AD5-B9924DEFD1B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55B06-9781-4F63-84F4-82E751963DD7}">
      <dsp:nvSpPr>
        <dsp:cNvPr id="0" name=""/>
        <dsp:cNvSpPr/>
      </dsp:nvSpPr>
      <dsp:spPr>
        <a:xfrm>
          <a:off x="1592579" y="60642"/>
          <a:ext cx="2910840" cy="291084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Scalability</a:t>
          </a:r>
          <a:endParaRPr lang="en-US" sz="1800" kern="1200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1980692" y="570039"/>
        <a:ext cx="2134616" cy="1309878"/>
      </dsp:txXfrm>
    </dsp:sp>
    <dsp:sp modelId="{8B4CC796-E740-4C52-AB62-A15961AD6595}">
      <dsp:nvSpPr>
        <dsp:cNvPr id="0" name=""/>
        <dsp:cNvSpPr/>
      </dsp:nvSpPr>
      <dsp:spPr>
        <a:xfrm>
          <a:off x="2642908" y="1879917"/>
          <a:ext cx="2910840" cy="291084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4966938"/>
                <a:satOff val="19906"/>
                <a:lumOff val="4314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4966938"/>
                <a:satOff val="19906"/>
                <a:lumOff val="4314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4966938"/>
                <a:satOff val="19906"/>
                <a:lumOff val="431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Extensibility</a:t>
          </a:r>
          <a:endParaRPr lang="en-US" sz="1800" kern="1200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3533140" y="2631884"/>
        <a:ext cx="1746504" cy="1600962"/>
      </dsp:txXfrm>
    </dsp:sp>
    <dsp:sp modelId="{64C524E7-A901-488B-91EC-F313C57B9A57}">
      <dsp:nvSpPr>
        <dsp:cNvPr id="0" name=""/>
        <dsp:cNvSpPr/>
      </dsp:nvSpPr>
      <dsp:spPr>
        <a:xfrm>
          <a:off x="542251" y="1879917"/>
          <a:ext cx="2910840" cy="2910840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alpha val="50000"/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alpha val="50000"/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solidFill>
                <a:schemeClr val="bg2">
                  <a:lumMod val="7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Maintainability</a:t>
          </a:r>
          <a:endParaRPr lang="en-US" sz="1800" kern="1200" dirty="0">
            <a:solidFill>
              <a:schemeClr val="bg2">
                <a:lumMod val="75000"/>
              </a:schemeClr>
            </a:solidFill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sp:txBody>
      <dsp:txXfrm>
        <a:off x="816355" y="2631884"/>
        <a:ext cx="1746504" cy="1600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83FD8C-3B37-4FAE-A40D-5A6CC620D365}">
      <dsp:nvSpPr>
        <dsp:cNvPr id="0" name=""/>
        <dsp:cNvSpPr/>
      </dsp:nvSpPr>
      <dsp:spPr>
        <a:xfrm>
          <a:off x="1181328" y="494368"/>
          <a:ext cx="3184940" cy="3184940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F2B55B-0BDB-4477-8C9E-4482DA18F106}">
      <dsp:nvSpPr>
        <dsp:cNvPr id="0" name=""/>
        <dsp:cNvSpPr/>
      </dsp:nvSpPr>
      <dsp:spPr>
        <a:xfrm>
          <a:off x="1181328" y="494368"/>
          <a:ext cx="3184940" cy="3184940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4F73DB-A7CD-46E3-91A3-78F2A43668DC}">
      <dsp:nvSpPr>
        <dsp:cNvPr id="0" name=""/>
        <dsp:cNvSpPr/>
      </dsp:nvSpPr>
      <dsp:spPr>
        <a:xfrm>
          <a:off x="1181328" y="494368"/>
          <a:ext cx="3184940" cy="3184940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311E6-0F2C-4426-BB07-C9189FE20D15}">
      <dsp:nvSpPr>
        <dsp:cNvPr id="0" name=""/>
        <dsp:cNvSpPr/>
      </dsp:nvSpPr>
      <dsp:spPr>
        <a:xfrm>
          <a:off x="1181328" y="494368"/>
          <a:ext cx="3184940" cy="3184940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E5963-54D9-48FB-990C-E33789B4C32F}">
      <dsp:nvSpPr>
        <dsp:cNvPr id="0" name=""/>
        <dsp:cNvSpPr/>
      </dsp:nvSpPr>
      <dsp:spPr>
        <a:xfrm>
          <a:off x="2041071" y="1354111"/>
          <a:ext cx="1465454" cy="14654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300" kern="1200" dirty="0" smtClean="0"/>
            <a:t>Master Data Management</a:t>
          </a:r>
          <a:endParaRPr lang="en-IN" sz="1300" kern="1200" dirty="0"/>
        </a:p>
      </dsp:txBody>
      <dsp:txXfrm>
        <a:off x="2255682" y="1568722"/>
        <a:ext cx="1036232" cy="1036232"/>
      </dsp:txXfrm>
    </dsp:sp>
    <dsp:sp modelId="{E49375B5-8F3E-492B-B536-0F71AA329F25}">
      <dsp:nvSpPr>
        <dsp:cNvPr id="0" name=""/>
        <dsp:cNvSpPr/>
      </dsp:nvSpPr>
      <dsp:spPr>
        <a:xfrm>
          <a:off x="2260889" y="18388"/>
          <a:ext cx="1025817" cy="10258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Govern</a:t>
          </a:r>
          <a:endParaRPr lang="en-IN" sz="1200" kern="1200" dirty="0"/>
        </a:p>
      </dsp:txBody>
      <dsp:txXfrm>
        <a:off x="2411116" y="168615"/>
        <a:ext cx="725363" cy="725363"/>
      </dsp:txXfrm>
    </dsp:sp>
    <dsp:sp modelId="{6E9C94A7-1F11-4491-BD9C-4896F610B1FC}">
      <dsp:nvSpPr>
        <dsp:cNvPr id="0" name=""/>
        <dsp:cNvSpPr/>
      </dsp:nvSpPr>
      <dsp:spPr>
        <a:xfrm>
          <a:off x="3816430" y="1573929"/>
          <a:ext cx="1025817" cy="102581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200" kern="1200" dirty="0" smtClean="0"/>
            <a:t>Share</a:t>
          </a:r>
          <a:endParaRPr lang="en-IN" sz="1200" kern="1200" dirty="0"/>
        </a:p>
      </dsp:txBody>
      <dsp:txXfrm>
        <a:off x="3966657" y="1724156"/>
        <a:ext cx="725363" cy="725363"/>
      </dsp:txXfrm>
    </dsp:sp>
    <dsp:sp modelId="{C14FC337-4FD2-4561-849D-9EA210D0ACB7}">
      <dsp:nvSpPr>
        <dsp:cNvPr id="0" name=""/>
        <dsp:cNvSpPr/>
      </dsp:nvSpPr>
      <dsp:spPr>
        <a:xfrm>
          <a:off x="2263515" y="3162122"/>
          <a:ext cx="1020565" cy="96051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 smtClean="0"/>
            <a:t>Cross Communication</a:t>
          </a:r>
          <a:endParaRPr lang="en-IN" sz="1000" kern="1200" dirty="0"/>
        </a:p>
      </dsp:txBody>
      <dsp:txXfrm>
        <a:off x="2412973" y="3302786"/>
        <a:ext cx="721649" cy="679186"/>
      </dsp:txXfrm>
    </dsp:sp>
    <dsp:sp modelId="{282D19B9-4E5C-4FE0-BB81-100469816CDD}">
      <dsp:nvSpPr>
        <dsp:cNvPr id="0" name=""/>
        <dsp:cNvSpPr/>
      </dsp:nvSpPr>
      <dsp:spPr>
        <a:xfrm>
          <a:off x="705348" y="1573929"/>
          <a:ext cx="1025817" cy="102581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50" kern="1200" dirty="0" smtClean="0"/>
            <a:t>Consolidate</a:t>
          </a:r>
          <a:endParaRPr lang="en-IN" sz="1050" kern="1200" dirty="0"/>
        </a:p>
      </dsp:txBody>
      <dsp:txXfrm>
        <a:off x="855575" y="1724156"/>
        <a:ext cx="725363" cy="725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A082B-DE1C-41B7-95FF-D1D4283209B4}">
      <dsp:nvSpPr>
        <dsp:cNvPr id="0" name=""/>
        <dsp:cNvSpPr/>
      </dsp:nvSpPr>
      <dsp:spPr>
        <a:xfrm>
          <a:off x="5451" y="23957"/>
          <a:ext cx="2089799" cy="79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Requirements Gathering</a:t>
          </a:r>
          <a:endParaRPr lang="en-US" sz="2200" kern="1200" dirty="0"/>
        </a:p>
      </dsp:txBody>
      <dsp:txXfrm>
        <a:off x="5451" y="23957"/>
        <a:ext cx="2089799" cy="791662"/>
      </dsp:txXfrm>
    </dsp:sp>
    <dsp:sp modelId="{0BA32FEC-4328-4120-9106-F99C77B6A2C1}">
      <dsp:nvSpPr>
        <dsp:cNvPr id="0" name=""/>
        <dsp:cNvSpPr/>
      </dsp:nvSpPr>
      <dsp:spPr>
        <a:xfrm>
          <a:off x="5451" y="815620"/>
          <a:ext cx="2089799" cy="24155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Identify Data Sources, Files, Structures, etc.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Owners / Stake holders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Reports &amp; Dashboards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Non Functional Requirements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Security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Reliability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Retention, Compliance Requirements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ETL Requirements</a:t>
          </a:r>
          <a:endParaRPr lang="en-US" sz="1200" kern="1200" dirty="0">
            <a:solidFill>
              <a:srgbClr val="111111"/>
            </a:solidFill>
          </a:endParaRPr>
        </a:p>
      </dsp:txBody>
      <dsp:txXfrm>
        <a:off x="5451" y="815620"/>
        <a:ext cx="2089799" cy="2415599"/>
      </dsp:txXfrm>
    </dsp:sp>
    <dsp:sp modelId="{35C6B39D-35AC-44A2-9F4A-F1930C71D149}">
      <dsp:nvSpPr>
        <dsp:cNvPr id="0" name=""/>
        <dsp:cNvSpPr/>
      </dsp:nvSpPr>
      <dsp:spPr>
        <a:xfrm>
          <a:off x="2387823" y="23957"/>
          <a:ext cx="2089799" cy="79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DW/BI Architecture</a:t>
          </a:r>
          <a:endParaRPr lang="en-US" sz="2200" kern="1200" dirty="0">
            <a:latin typeface="Calibri" pitchFamily="34" charset="0"/>
            <a:cs typeface="Calibri" pitchFamily="34" charset="0"/>
          </a:endParaRPr>
        </a:p>
      </dsp:txBody>
      <dsp:txXfrm>
        <a:off x="2387823" y="23957"/>
        <a:ext cx="2089799" cy="791662"/>
      </dsp:txXfrm>
    </dsp:sp>
    <dsp:sp modelId="{3655518B-8589-43B1-8483-589449C36FF6}">
      <dsp:nvSpPr>
        <dsp:cNvPr id="0" name=""/>
        <dsp:cNvSpPr/>
      </dsp:nvSpPr>
      <dsp:spPr>
        <a:xfrm>
          <a:off x="2387823" y="815620"/>
          <a:ext cx="2089799" cy="24155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Identify Loading Methodology (ETL or ELT)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ETL Architecture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Application Architecture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Identify the Tools, Platforms &amp; Technologies</a:t>
          </a:r>
          <a:endParaRPr lang="en-US" sz="1200" kern="1200" dirty="0">
            <a:solidFill>
              <a:srgbClr val="111111"/>
            </a:solidFill>
          </a:endParaRPr>
        </a:p>
      </dsp:txBody>
      <dsp:txXfrm>
        <a:off x="2387823" y="815620"/>
        <a:ext cx="2089799" cy="2415599"/>
      </dsp:txXfrm>
    </dsp:sp>
    <dsp:sp modelId="{34E5CD5D-AF37-4F54-8CD7-1B658535B564}">
      <dsp:nvSpPr>
        <dsp:cNvPr id="0" name=""/>
        <dsp:cNvSpPr/>
      </dsp:nvSpPr>
      <dsp:spPr>
        <a:xfrm>
          <a:off x="4770194" y="23957"/>
          <a:ext cx="2089799" cy="79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DW/BI Data Model</a:t>
          </a:r>
          <a:endParaRPr lang="en-US" sz="2200" kern="1200" dirty="0">
            <a:latin typeface="Calibri" pitchFamily="34" charset="0"/>
            <a:cs typeface="Calibri" pitchFamily="34" charset="0"/>
          </a:endParaRPr>
        </a:p>
      </dsp:txBody>
      <dsp:txXfrm>
        <a:off x="4770194" y="23957"/>
        <a:ext cx="2089799" cy="791662"/>
      </dsp:txXfrm>
    </dsp:sp>
    <dsp:sp modelId="{7DEA3DAE-3554-4C50-868B-4F1088BF213F}">
      <dsp:nvSpPr>
        <dsp:cNvPr id="0" name=""/>
        <dsp:cNvSpPr/>
      </dsp:nvSpPr>
      <dsp:spPr>
        <a:xfrm>
          <a:off x="4770194" y="815620"/>
          <a:ext cx="2089799" cy="24155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Data Classification (PII, PCI, etc.)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Logical &amp; Physical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Staging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Target DW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Data Marts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Data Masking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Data Profiling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Master Data Management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Identification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Management</a:t>
          </a:r>
          <a:endParaRPr lang="en-US" sz="1200" kern="1200" dirty="0">
            <a:solidFill>
              <a:srgbClr val="111111"/>
            </a:solidFill>
          </a:endParaRPr>
        </a:p>
      </dsp:txBody>
      <dsp:txXfrm>
        <a:off x="4770194" y="815620"/>
        <a:ext cx="2089799" cy="2415599"/>
      </dsp:txXfrm>
    </dsp:sp>
    <dsp:sp modelId="{062F928A-6AAC-48AF-BB94-05780810E0A8}">
      <dsp:nvSpPr>
        <dsp:cNvPr id="0" name=""/>
        <dsp:cNvSpPr/>
      </dsp:nvSpPr>
      <dsp:spPr>
        <a:xfrm>
          <a:off x="7152566" y="23957"/>
          <a:ext cx="2089799" cy="79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ETL Design</a:t>
          </a:r>
          <a:endParaRPr lang="en-US" sz="2200" kern="1200" dirty="0" smtClean="0">
            <a:latin typeface="Calibri" pitchFamily="34" charset="0"/>
            <a:cs typeface="Calibri" pitchFamily="34" charset="0"/>
          </a:endParaRPr>
        </a:p>
      </dsp:txBody>
      <dsp:txXfrm>
        <a:off x="7152566" y="23957"/>
        <a:ext cx="2089799" cy="791662"/>
      </dsp:txXfrm>
    </dsp:sp>
    <dsp:sp modelId="{BA43AE0D-952F-4609-8120-A530DD6A698D}">
      <dsp:nvSpPr>
        <dsp:cNvPr id="0" name=""/>
        <dsp:cNvSpPr/>
      </dsp:nvSpPr>
      <dsp:spPr>
        <a:xfrm>
          <a:off x="7152566" y="815620"/>
          <a:ext cx="2089799" cy="24155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 smtClean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 smtClean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 smtClean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Data Mapping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Reconciliation</a:t>
          </a:r>
          <a:endParaRPr lang="en-US" sz="1200" kern="1200" dirty="0" smtClean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Exception Handling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Load Design</a:t>
          </a:r>
          <a:endParaRPr lang="en-US" sz="1200" kern="1200" dirty="0" smtClean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Jobs / Schedule </a:t>
          </a:r>
        </a:p>
      </dsp:txBody>
      <dsp:txXfrm>
        <a:off x="7152566" y="815620"/>
        <a:ext cx="2089799" cy="2415599"/>
      </dsp:txXfrm>
    </dsp:sp>
    <dsp:sp modelId="{C9CF9946-E233-403B-8327-313F9FE7AE3C}">
      <dsp:nvSpPr>
        <dsp:cNvPr id="0" name=""/>
        <dsp:cNvSpPr/>
      </dsp:nvSpPr>
      <dsp:spPr>
        <a:xfrm>
          <a:off x="9534937" y="23957"/>
          <a:ext cx="2089799" cy="79166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latin typeface="Calibri" pitchFamily="34" charset="0"/>
              <a:cs typeface="Calibri" pitchFamily="34" charset="0"/>
            </a:rPr>
            <a:t>Analytics Design</a:t>
          </a:r>
          <a:endParaRPr lang="en-US" sz="2200" kern="1200" dirty="0">
            <a:latin typeface="Calibri" pitchFamily="34" charset="0"/>
            <a:cs typeface="Calibri" pitchFamily="34" charset="0"/>
          </a:endParaRPr>
        </a:p>
      </dsp:txBody>
      <dsp:txXfrm>
        <a:off x="9534937" y="23957"/>
        <a:ext cx="2089799" cy="791662"/>
      </dsp:txXfrm>
    </dsp:sp>
    <dsp:sp modelId="{709AD21B-FE3D-4B17-A0D6-E5BC7805EA81}">
      <dsp:nvSpPr>
        <dsp:cNvPr id="0" name=""/>
        <dsp:cNvSpPr/>
      </dsp:nvSpPr>
      <dsp:spPr>
        <a:xfrm>
          <a:off x="9534937" y="815620"/>
          <a:ext cx="2089799" cy="24155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Analytical Reporting 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Design Reports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Design Users, Roles &amp; RBAC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Design for Mobile Devices Support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Analytics Design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smtClean="0">
              <a:solidFill>
                <a:srgbClr val="111111"/>
              </a:solidFill>
            </a:rPr>
            <a:t>Cube Design</a:t>
          </a:r>
          <a:endParaRPr lang="en-US" sz="1200" kern="1200" dirty="0">
            <a:solidFill>
              <a:srgbClr val="11111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Performance Management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Data Volume Design</a:t>
          </a:r>
          <a:endParaRPr lang="en-US" sz="1200" kern="1200" dirty="0">
            <a:solidFill>
              <a:srgbClr val="11111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rgbClr val="111111"/>
              </a:solidFill>
            </a:rPr>
            <a:t>Infrastructure for Data Growth</a:t>
          </a:r>
          <a:endParaRPr lang="en-US" sz="1200" kern="1200" dirty="0">
            <a:solidFill>
              <a:srgbClr val="111111"/>
            </a:solidFill>
          </a:endParaRPr>
        </a:p>
      </dsp:txBody>
      <dsp:txXfrm>
        <a:off x="9534937" y="815620"/>
        <a:ext cx="2089799" cy="24155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D82A7-FE13-4BD8-8948-1A2879336D1A}">
      <dsp:nvSpPr>
        <dsp:cNvPr id="0" name=""/>
        <dsp:cNvSpPr/>
      </dsp:nvSpPr>
      <dsp:spPr>
        <a:xfrm>
          <a:off x="874391" y="0"/>
          <a:ext cx="9909768" cy="196926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8466A-9A1B-4C09-A9A6-FD777D97718E}">
      <dsp:nvSpPr>
        <dsp:cNvPr id="0" name=""/>
        <dsp:cNvSpPr/>
      </dsp:nvSpPr>
      <dsp:spPr>
        <a:xfrm>
          <a:off x="3415" y="590779"/>
          <a:ext cx="2056185" cy="78770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Requirements Gathering</a:t>
          </a:r>
          <a:endParaRPr lang="en-US" sz="1800" kern="12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sp:txBody>
      <dsp:txXfrm>
        <a:off x="41868" y="629232"/>
        <a:ext cx="1979279" cy="710800"/>
      </dsp:txXfrm>
    </dsp:sp>
    <dsp:sp modelId="{6A50A52C-237F-48AD-B589-01A7510BE461}">
      <dsp:nvSpPr>
        <dsp:cNvPr id="0" name=""/>
        <dsp:cNvSpPr/>
      </dsp:nvSpPr>
      <dsp:spPr>
        <a:xfrm>
          <a:off x="2402299" y="590779"/>
          <a:ext cx="2056185" cy="787706"/>
        </a:xfrm>
        <a:prstGeom prst="roundRect">
          <a:avLst/>
        </a:prstGeom>
        <a:solidFill>
          <a:schemeClr val="accent2">
            <a:hueOff val="257510"/>
            <a:satOff val="-3551"/>
            <a:lumOff val="-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DW/BI Architecture</a:t>
          </a:r>
          <a:endParaRPr lang="en-US" sz="1800" kern="12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sp:txBody>
      <dsp:txXfrm>
        <a:off x="2440752" y="629232"/>
        <a:ext cx="1979279" cy="710800"/>
      </dsp:txXfrm>
    </dsp:sp>
    <dsp:sp modelId="{4A87B3DB-810D-43BC-B7C6-6B0744B1C584}">
      <dsp:nvSpPr>
        <dsp:cNvPr id="0" name=""/>
        <dsp:cNvSpPr/>
      </dsp:nvSpPr>
      <dsp:spPr>
        <a:xfrm>
          <a:off x="4801182" y="590779"/>
          <a:ext cx="2056185" cy="787706"/>
        </a:xfrm>
        <a:prstGeom prst="roundRect">
          <a:avLst/>
        </a:prstGeom>
        <a:solidFill>
          <a:schemeClr val="accent2">
            <a:hueOff val="515021"/>
            <a:satOff val="-7103"/>
            <a:lumOff val="-19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DW/BI Data Model</a:t>
          </a:r>
          <a:endParaRPr lang="en-US" sz="1800" kern="12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sp:txBody>
      <dsp:txXfrm>
        <a:off x="4839635" y="629232"/>
        <a:ext cx="1979279" cy="710800"/>
      </dsp:txXfrm>
    </dsp:sp>
    <dsp:sp modelId="{1CF98106-E672-462C-B061-E3F72770B1EB}">
      <dsp:nvSpPr>
        <dsp:cNvPr id="0" name=""/>
        <dsp:cNvSpPr/>
      </dsp:nvSpPr>
      <dsp:spPr>
        <a:xfrm>
          <a:off x="7200066" y="590779"/>
          <a:ext cx="2056185" cy="787706"/>
        </a:xfrm>
        <a:prstGeom prst="roundRect">
          <a:avLst/>
        </a:prstGeom>
        <a:solidFill>
          <a:schemeClr val="accent2">
            <a:hueOff val="772531"/>
            <a:satOff val="-10654"/>
            <a:lumOff val="-2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ETL Design</a:t>
          </a:r>
        </a:p>
      </dsp:txBody>
      <dsp:txXfrm>
        <a:off x="7238519" y="629232"/>
        <a:ext cx="1979279" cy="710800"/>
      </dsp:txXfrm>
    </dsp:sp>
    <dsp:sp modelId="{784FF242-82A7-43EF-8AD5-B9924DEFD1B7}">
      <dsp:nvSpPr>
        <dsp:cNvPr id="0" name=""/>
        <dsp:cNvSpPr/>
      </dsp:nvSpPr>
      <dsp:spPr>
        <a:xfrm>
          <a:off x="9598949" y="590779"/>
          <a:ext cx="2056185" cy="787706"/>
        </a:xfrm>
        <a:prstGeom prst="roundRect">
          <a:avLst/>
        </a:prstGeom>
        <a:solidFill>
          <a:schemeClr val="accent2">
            <a:hueOff val="1030042"/>
            <a:satOff val="-14205"/>
            <a:lumOff val="-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111111"/>
              </a:solidFill>
              <a:latin typeface="Calibri" pitchFamily="34" charset="0"/>
              <a:cs typeface="Calibri" pitchFamily="34" charset="0"/>
            </a:rPr>
            <a:t>Analytics Design</a:t>
          </a:r>
          <a:endParaRPr lang="en-US" sz="1800" kern="1200" dirty="0">
            <a:solidFill>
              <a:srgbClr val="111111"/>
            </a:solidFill>
            <a:latin typeface="Calibri" pitchFamily="34" charset="0"/>
            <a:cs typeface="Calibri" pitchFamily="34" charset="0"/>
          </a:endParaRPr>
        </a:p>
      </dsp:txBody>
      <dsp:txXfrm>
        <a:off x="9637402" y="629232"/>
        <a:ext cx="1979279" cy="710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02890-E3A3-4E1E-941A-554A4E50A5B9}" type="datetimeFigureOut">
              <a:rPr lang="en-IN" smtClean="0"/>
              <a:t>3/10/15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74BE9-32F3-4C68-8CCC-8E130777A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398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0088C-F3A7-4320-8282-708AA5B9A457}" type="datetimeFigureOut">
              <a:rPr lang="en-IN" smtClean="0"/>
              <a:t>3/10/15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E06F6-3B06-4F53-8D5B-06BBF8EC96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6449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54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07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3151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Thank you Slide with customer / partner logo</a:t>
            </a:r>
          </a:p>
          <a:p>
            <a:endParaRPr lang="en-US" b="0" dirty="0" smtClean="0"/>
          </a:p>
          <a:p>
            <a:r>
              <a:rPr lang="en-US" b="0" dirty="0" smtClean="0"/>
              <a:t>Use this slide if you need to create a presentation in partnership</a:t>
            </a:r>
            <a:r>
              <a:rPr lang="en-US" b="0" baseline="0" dirty="0" smtClean="0"/>
              <a:t> with a customer. Logo placements should not be changed.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Thank you – Font size 44, </a:t>
            </a:r>
            <a:r>
              <a:rPr lang="en-US" b="0" baseline="0" dirty="0" smtClean="0"/>
              <a:t>Calibri</a:t>
            </a: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Name – Font size 18, </a:t>
            </a:r>
            <a:r>
              <a:rPr lang="en-US" b="0" baseline="0" dirty="0" smtClean="0"/>
              <a:t>Calibri</a:t>
            </a:r>
            <a:r>
              <a:rPr lang="en-US" b="0" dirty="0" smtClean="0"/>
              <a:t>,</a:t>
            </a:r>
            <a:r>
              <a:rPr lang="en-US" b="0" baseline="0" dirty="0" smtClean="0"/>
              <a:t> cannot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Designation – Font size 14, </a:t>
            </a:r>
            <a:r>
              <a:rPr lang="en-US" b="0" baseline="0" dirty="0" smtClean="0"/>
              <a:t>Calibri</a:t>
            </a:r>
            <a:r>
              <a:rPr lang="en-US" b="0" dirty="0" smtClean="0"/>
              <a:t>,</a:t>
            </a:r>
            <a:r>
              <a:rPr lang="en-US" b="0" baseline="0" dirty="0" smtClean="0"/>
              <a:t> cannot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Email – Font size 12, </a:t>
            </a:r>
            <a:r>
              <a:rPr lang="en-US" b="0" baseline="0" dirty="0" err="1" smtClean="0"/>
              <a:t>Calibri,cannot</a:t>
            </a:r>
            <a:r>
              <a:rPr lang="en-US" b="0" baseline="0" dirty="0" smtClean="0"/>
              <a:t> exceed one line</a:t>
            </a: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endParaRPr lang="en-US" b="0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596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483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20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4892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311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Ref: http://docs.aws.amazon.com/AmazonVPC/latest/UserGuide/VPC_Security.html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532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493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99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Section Breaker Slide</a:t>
            </a:r>
          </a:p>
          <a:p>
            <a:endParaRPr lang="en-US" b="0" dirty="0" smtClean="0"/>
          </a:p>
          <a:p>
            <a:r>
              <a:rPr lang="en-US" b="0" dirty="0" smtClean="0"/>
              <a:t>Use</a:t>
            </a:r>
            <a:r>
              <a:rPr lang="en-US" b="0" baseline="0" dirty="0" smtClean="0"/>
              <a:t> this slide for a section heading. You may also add a sub heading. Both section name and sub heading cannot exceeding one line.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Name – 48, Calibri, should not exceed one line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Section Sub Heading – 24, Calibri, should not exceed one line</a:t>
            </a:r>
          </a:p>
          <a:p>
            <a:endParaRPr lang="en-US" b="0" baseline="0" dirty="0" smtClean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E06F6-3B06-4F53-8D5B-06BBF8EC96D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684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544299" y="6355883"/>
            <a:ext cx="138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10" y="5695265"/>
            <a:ext cx="1159380" cy="10726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1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10" y="5785317"/>
            <a:ext cx="1159380" cy="1072683"/>
          </a:xfrm>
          <a:prstGeom prst="rect">
            <a:avLst/>
          </a:prstGeom>
        </p:spPr>
      </p:pic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393700"/>
            <a:ext cx="10845800" cy="539115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Insert Text</a:t>
            </a:r>
            <a:endParaRPr lang="en-IN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3962400" y="1752600"/>
            <a:ext cx="1409700" cy="119380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>
                <a:noFill/>
              </a:defRPr>
            </a:lvl1pPr>
          </a:lstStyle>
          <a:p>
            <a:endParaRPr lang="en-IN" dirty="0"/>
          </a:p>
        </p:txBody>
      </p:sp>
      <p:sp>
        <p:nvSpPr>
          <p:cNvPr id="20" name="Chart Placeholder 19"/>
          <p:cNvSpPr>
            <a:spLocks noGrp="1"/>
          </p:cNvSpPr>
          <p:nvPr>
            <p:ph type="chart" sz="quarter" idx="12"/>
          </p:nvPr>
        </p:nvSpPr>
        <p:spPr>
          <a:xfrm>
            <a:off x="5588000" y="1752600"/>
            <a:ext cx="1371600" cy="1219200"/>
          </a:xfrm>
          <a:prstGeom prst="rect">
            <a:avLst/>
          </a:prstGeom>
        </p:spPr>
        <p:txBody>
          <a:bodyPr wrap="none"/>
          <a:lstStyle>
            <a:lvl1pPr>
              <a:defRPr>
                <a:noFill/>
              </a:defRPr>
            </a:lvl1pPr>
          </a:lstStyle>
          <a:p>
            <a:endParaRPr lang="en-IN" dirty="0"/>
          </a:p>
        </p:txBody>
      </p:sp>
      <p:sp>
        <p:nvSpPr>
          <p:cNvPr id="22" name="Table Placeholder 21"/>
          <p:cNvSpPr>
            <a:spLocks noGrp="1"/>
          </p:cNvSpPr>
          <p:nvPr>
            <p:ph type="tbl" sz="quarter" idx="13"/>
          </p:nvPr>
        </p:nvSpPr>
        <p:spPr>
          <a:xfrm>
            <a:off x="3962400" y="3098800"/>
            <a:ext cx="1409700" cy="1358900"/>
          </a:xfrm>
          <a:prstGeom prst="rect">
            <a:avLst/>
          </a:prstGeom>
        </p:spPr>
        <p:txBody>
          <a:bodyPr wrap="none"/>
          <a:lstStyle>
            <a:lvl1pPr>
              <a:defRPr>
                <a:noFill/>
              </a:defRPr>
            </a:lvl1pPr>
          </a:lstStyle>
          <a:p>
            <a:endParaRPr lang="en-IN" dirty="0"/>
          </a:p>
        </p:txBody>
      </p:sp>
      <p:sp>
        <p:nvSpPr>
          <p:cNvPr id="26" name="Media Placeholder 25"/>
          <p:cNvSpPr>
            <a:spLocks noGrp="1"/>
          </p:cNvSpPr>
          <p:nvPr>
            <p:ph type="media" sz="quarter" idx="14"/>
          </p:nvPr>
        </p:nvSpPr>
        <p:spPr>
          <a:xfrm>
            <a:off x="5588000" y="3098800"/>
            <a:ext cx="1371600" cy="1358900"/>
          </a:xfrm>
          <a:prstGeom prst="rect">
            <a:avLst/>
          </a:prstGeom>
        </p:spPr>
        <p:txBody>
          <a:bodyPr wrap="none"/>
          <a:lstStyle>
            <a:lvl1pPr>
              <a:defRPr>
                <a:noFill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32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5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5992" y="2362648"/>
            <a:ext cx="8167208" cy="1029532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Slide Separator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5629"/>
            <a:ext cx="1906108" cy="1763571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2933700" y="228600"/>
            <a:ext cx="63500" cy="6467476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28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9300" y="2651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Thank you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10" y="5785317"/>
            <a:ext cx="1159380" cy="107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61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5153" y="5"/>
            <a:ext cx="21336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baseline="0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2237996" y="5"/>
            <a:ext cx="7976249" cy="850128"/>
          </a:xfrm>
          <a:prstGeom prst="rect">
            <a:avLst/>
          </a:prstGeom>
        </p:spPr>
        <p:txBody>
          <a:bodyPr lIns="109027" tIns="54513" rIns="109027" bIns="54513"/>
          <a:lstStyle>
            <a:lvl1pPr algn="l">
              <a:defRPr sz="4898" baseline="0">
                <a:solidFill>
                  <a:srgbClr val="4B4B4B"/>
                </a:solidFill>
                <a:latin typeface="+mj-lt"/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532111" y="1600302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532111" y="2221949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2532111" y="2834070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2532111" y="3446187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2532111" y="4058309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2532111" y="4668126"/>
            <a:ext cx="111573" cy="457201"/>
          </a:xfrm>
          <a:prstGeom prst="rect">
            <a:avLst/>
          </a:prstGeom>
          <a:solidFill>
            <a:srgbClr val="00B0F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srgbClr val="4B4B4B"/>
              </a:solidFill>
              <a:latin typeface="+mj-lt"/>
            </a:endParaRPr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669083" y="1624765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1 title</a:t>
            </a:r>
            <a:endParaRPr lang="en-IN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669083" y="2254898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2 title</a:t>
            </a:r>
            <a:endParaRPr lang="en-IN" dirty="0"/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669083" y="2861847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3 title</a:t>
            </a:r>
            <a:endParaRPr lang="en-IN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2669083" y="3470067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4 title</a:t>
            </a:r>
            <a:endParaRPr lang="en-IN" dirty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2669083" y="4096090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5 title</a:t>
            </a:r>
            <a:endParaRPr lang="en-IN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8" hasCustomPrompt="1"/>
          </p:nvPr>
        </p:nvSpPr>
        <p:spPr>
          <a:xfrm>
            <a:off x="2669083" y="4695903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solidFill>
                  <a:srgbClr val="4B4B4B"/>
                </a:solidFill>
                <a:latin typeface="+mj-lt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Topic 6 title</a:t>
            </a:r>
            <a:endParaRPr lang="en-IN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8034"/>
            <a:ext cx="2203907" cy="2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5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" y="1"/>
            <a:ext cx="12192000" cy="844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2" name="Title 3"/>
          <p:cNvSpPr>
            <a:spLocks noGrp="1"/>
          </p:cNvSpPr>
          <p:nvPr>
            <p:ph type="title" hasCustomPrompt="1"/>
          </p:nvPr>
        </p:nvSpPr>
        <p:spPr>
          <a:xfrm>
            <a:off x="2" y="124659"/>
            <a:ext cx="10893202" cy="691916"/>
          </a:xfrm>
          <a:prstGeom prst="rect">
            <a:avLst/>
          </a:prstGeom>
        </p:spPr>
        <p:txBody>
          <a:bodyPr lIns="109027" tIns="54513" rIns="109027" bIns="54513" anchor="ctr"/>
          <a:lstStyle>
            <a:lvl1pPr>
              <a:defRPr sz="3628" baseline="0">
                <a:solidFill>
                  <a:srgbClr val="4B4B4B"/>
                </a:solidFill>
                <a:latin typeface="+mj-lt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4978402" y="6286319"/>
            <a:ext cx="2540001" cy="228600"/>
          </a:xfrm>
          <a:prstGeom prst="rect">
            <a:avLst/>
          </a:prstGeom>
        </p:spPr>
        <p:txBody>
          <a:bodyPr lIns="109027" tIns="54513" rIns="109027" bIns="54513"/>
          <a:lstStyle>
            <a:lvl1pPr algn="ctr">
              <a:defRPr sz="1088" baseline="0">
                <a:solidFill>
                  <a:schemeClr val="bg2"/>
                </a:solidFill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© 2014 Altimetrik Pvt. Limited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03204" y="968839"/>
            <a:ext cx="11813967" cy="5546080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177">
                <a:latin typeface="+mn-lt"/>
              </a:defRPr>
            </a:lvl1pPr>
            <a:lvl2pPr>
              <a:defRPr sz="1633">
                <a:latin typeface="+mn-lt"/>
              </a:defRPr>
            </a:lvl2pPr>
            <a:lvl3pPr>
              <a:defRPr sz="1633">
                <a:latin typeface="+mn-lt"/>
              </a:defRPr>
            </a:lvl3pPr>
            <a:lvl4pPr>
              <a:defRPr sz="1451">
                <a:latin typeface="+mn-lt"/>
              </a:defRPr>
            </a:lvl4pPr>
            <a:lvl5pPr>
              <a:defRPr sz="1270"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179" y="0"/>
            <a:ext cx="992103" cy="91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rgbClr val="F47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5"/>
            <a:ext cx="213360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887" tIns="49443" rIns="98887" bIns="49443" rtlCol="0" anchor="ctr"/>
          <a:lstStyle/>
          <a:p>
            <a:pPr algn="ctr"/>
            <a:endParaRPr lang="en-US" sz="1633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 hasCustomPrompt="1"/>
          </p:nvPr>
        </p:nvSpPr>
        <p:spPr>
          <a:xfrm>
            <a:off x="2183756" y="2622941"/>
            <a:ext cx="10008247" cy="85012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5170" baseline="0">
                <a:solidFill>
                  <a:schemeClr val="bg1"/>
                </a:solidFill>
                <a:latin typeface="Calibri" pitchFamily="34" charset="0"/>
              </a:defRPr>
            </a:lvl1pPr>
          </a:lstStyle>
          <a:p>
            <a:r>
              <a:rPr lang="en-US" dirty="0" smtClean="0"/>
              <a:t>Insert Section Name Here</a:t>
            </a:r>
            <a:endParaRPr lang="en-US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183754" y="3636964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2630">
                <a:solidFill>
                  <a:schemeClr val="bg1"/>
                </a:solidFill>
                <a:latin typeface="Calibri" pitchFamily="34" charset="0"/>
              </a:defRPr>
            </a:lvl1pPr>
            <a:lvl4pPr marL="1483307" indent="0">
              <a:buNone/>
              <a:defRPr>
                <a:solidFill>
                  <a:schemeClr val="bg1"/>
                </a:solidFill>
              </a:defRPr>
            </a:lvl4pPr>
            <a:lvl5pPr marL="1977742" indent="0">
              <a:buNone/>
              <a:defRPr/>
            </a:lvl5pPr>
          </a:lstStyle>
          <a:p>
            <a:pPr lvl="0"/>
            <a:r>
              <a:rPr lang="en-US" dirty="0" smtClean="0"/>
              <a:t>Insert sub heading here</a:t>
            </a: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4" y="2984033"/>
            <a:ext cx="946885" cy="9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3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47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/>
          <p:cNvCxnSpPr/>
          <p:nvPr userDrawn="1"/>
        </p:nvCxnSpPr>
        <p:spPr>
          <a:xfrm rot="5400000">
            <a:off x="4719005" y="3427944"/>
            <a:ext cx="2754000" cy="211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3454402" y="2338394"/>
            <a:ext cx="2235200" cy="2052637"/>
          </a:xfrm>
          <a:prstGeom prst="rect">
            <a:avLst/>
          </a:prstGeom>
        </p:spPr>
        <p:txBody>
          <a:bodyPr lIns="109027" tIns="54513" rIns="109027" bIns="54513"/>
          <a:lstStyle>
            <a:lvl1pPr>
              <a:defRPr sz="1270">
                <a:latin typeface="Calibri" pitchFamily="34" charset="0"/>
              </a:defRPr>
            </a:lvl1pPr>
          </a:lstStyle>
          <a:p>
            <a:r>
              <a:rPr lang="en-US" dirty="0" smtClean="0"/>
              <a:t>Click here to add customer / partner logo</a:t>
            </a:r>
            <a:endParaRPr lang="en-IN" dirty="0"/>
          </a:p>
        </p:txBody>
      </p:sp>
      <p:sp>
        <p:nvSpPr>
          <p:cNvPr id="22" name="Text Placeholder 56"/>
          <p:cNvSpPr>
            <a:spLocks noGrp="1"/>
          </p:cNvSpPr>
          <p:nvPr>
            <p:ph type="body" sz="quarter" idx="19" hasCustomPrompt="1"/>
          </p:nvPr>
        </p:nvSpPr>
        <p:spPr>
          <a:xfrm>
            <a:off x="6402065" y="3247914"/>
            <a:ext cx="5544589" cy="406757"/>
          </a:xfrm>
          <a:prstGeom prst="rect">
            <a:avLst/>
          </a:prstGeom>
        </p:spPr>
        <p:txBody>
          <a:bodyPr lIns="109027" tIns="54513" rIns="109027" bIns="54513">
            <a:noAutofit/>
          </a:bodyPr>
          <a:lstStyle>
            <a:lvl1pPr marL="0" indent="0" algn="l">
              <a:buNone/>
              <a:defRPr kumimoji="0" lang="en-IN" sz="199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IN" dirty="0"/>
          </a:p>
        </p:txBody>
      </p:sp>
      <p:sp>
        <p:nvSpPr>
          <p:cNvPr id="23" name="Text Placeholder 56"/>
          <p:cNvSpPr>
            <a:spLocks noGrp="1"/>
          </p:cNvSpPr>
          <p:nvPr>
            <p:ph type="body" sz="quarter" idx="20" hasCustomPrompt="1"/>
          </p:nvPr>
        </p:nvSpPr>
        <p:spPr>
          <a:xfrm>
            <a:off x="6402065" y="4137857"/>
            <a:ext cx="5544589" cy="314777"/>
          </a:xfrm>
          <a:prstGeom prst="rect">
            <a:avLst/>
          </a:prstGeom>
        </p:spPr>
        <p:txBody>
          <a:bodyPr lIns="109027" tIns="54513" rIns="109027" bIns="54513">
            <a:noAutofit/>
          </a:bodyPr>
          <a:lstStyle>
            <a:lvl1pPr algn="l">
              <a:buNone/>
              <a:defRPr kumimoji="0" lang="en-IN" sz="127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Email ID</a:t>
            </a:r>
            <a:endParaRPr lang="en-IN" dirty="0"/>
          </a:p>
        </p:txBody>
      </p:sp>
      <p:sp>
        <p:nvSpPr>
          <p:cNvPr id="24" name="Text Placeholder 56"/>
          <p:cNvSpPr>
            <a:spLocks noGrp="1"/>
          </p:cNvSpPr>
          <p:nvPr>
            <p:ph type="body" sz="quarter" idx="21" hasCustomPrompt="1"/>
          </p:nvPr>
        </p:nvSpPr>
        <p:spPr>
          <a:xfrm>
            <a:off x="6400521" y="2209800"/>
            <a:ext cx="5544589" cy="838200"/>
          </a:xfrm>
          <a:prstGeom prst="rect">
            <a:avLst/>
          </a:prstGeom>
        </p:spPr>
        <p:txBody>
          <a:bodyPr lIns="109027" tIns="54513" rIns="109027" bIns="54513">
            <a:noAutofit/>
          </a:bodyPr>
          <a:lstStyle>
            <a:lvl1pPr algn="l">
              <a:buNone/>
              <a:defRPr kumimoji="0" lang="en-IN" sz="4807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Thank you</a:t>
            </a:r>
            <a:endParaRPr lang="en-IN" dirty="0"/>
          </a:p>
        </p:txBody>
      </p:sp>
      <p:sp>
        <p:nvSpPr>
          <p:cNvPr id="26" name="Text Placeholder 56"/>
          <p:cNvSpPr>
            <a:spLocks noGrp="1"/>
          </p:cNvSpPr>
          <p:nvPr>
            <p:ph type="body" sz="quarter" idx="23" hasCustomPrompt="1"/>
          </p:nvPr>
        </p:nvSpPr>
        <p:spPr>
          <a:xfrm>
            <a:off x="6400521" y="3651206"/>
            <a:ext cx="5544589" cy="406757"/>
          </a:xfrm>
          <a:prstGeom prst="rect">
            <a:avLst/>
          </a:prstGeom>
        </p:spPr>
        <p:txBody>
          <a:bodyPr lIns="109027" tIns="54513" rIns="109027" bIns="54513">
            <a:noAutofit/>
          </a:bodyPr>
          <a:lstStyle>
            <a:lvl1pPr marL="0" indent="0" algn="l">
              <a:buNone/>
              <a:defRPr kumimoji="0" lang="en-IN" sz="1542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itchFamily="34" charset="0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Designation</a:t>
            </a:r>
            <a:endParaRPr lang="en-IN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6" y="2164619"/>
            <a:ext cx="3034325" cy="23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2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5892800" y="6488668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EC27809-9586-4822-B822-B5E958081B04}" type="slidenum">
              <a:rPr lang="en-IN" smtClean="0"/>
              <a:pPr algn="ctr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650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2" r:id="rId2"/>
    <p:sldLayoutId id="2147483690" r:id="rId3"/>
    <p:sldLayoutId id="2147483684" r:id="rId4"/>
    <p:sldLayoutId id="2147483683" r:id="rId5"/>
    <p:sldLayoutId id="2147483686" r:id="rId6"/>
    <p:sldLayoutId id="2147483687" r:id="rId7"/>
    <p:sldLayoutId id="2147483688" r:id="rId8"/>
    <p:sldLayoutId id="2147483689" r:id="rId9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Calibri" pitchFamily="34" charset="0"/>
        <a:buChar char="–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oleObject" Target="../embeddings/oleObject1.bin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5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diagramData" Target="../diagrams/data4.xml"/><Relationship Id="rId8" Type="http://schemas.openxmlformats.org/officeDocument/2006/relationships/diagramLayout" Target="../diagrams/layout4.xml"/><Relationship Id="rId9" Type="http://schemas.openxmlformats.org/officeDocument/2006/relationships/diagramQuickStyle" Target="../diagrams/quickStyle4.xml"/><Relationship Id="rId10" Type="http://schemas.openxmlformats.org/officeDocument/2006/relationships/diagramColors" Target="../diagrams/colors4.xml"/><Relationship Id="rId11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jpeg"/><Relationship Id="rId3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creatingalifeworthliving.com/wp-content/uploads/2014/11/stress-manage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24" y="62875"/>
            <a:ext cx="12219469" cy="565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326" y="2064238"/>
            <a:ext cx="6394650" cy="1689101"/>
          </a:xfrm>
          <a:prstGeom prst="rect">
            <a:avLst/>
          </a:prstGeo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</a:rPr>
              <a:t>Global Front Office Solution Approach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4" y="5759051"/>
            <a:ext cx="3549162" cy="10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9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32" y="124659"/>
            <a:ext cx="10893202" cy="691916"/>
          </a:xfrm>
        </p:spPr>
        <p:txBody>
          <a:bodyPr/>
          <a:lstStyle/>
          <a:p>
            <a:r>
              <a:rPr lang="en-IN" sz="3991" dirty="0"/>
              <a:t>Scalability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733" y="1492587"/>
            <a:ext cx="467327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Loosely coupled multidimensional scalable components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Optimized peer to peer network performance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Stateless JAX-RS web service interfaces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Service discovery and configuration using Apache Zookeeper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Leveraging Apache Zookeeper a </a:t>
            </a:r>
            <a:r>
              <a:rPr lang="en-IN" sz="1600" dirty="0">
                <a:solidFill>
                  <a:srgbClr val="111111"/>
                </a:solidFill>
                <a:sym typeface="Wingdings" pitchFamily="2" charset="2"/>
              </a:rPr>
              <a:t> Reliable, Scalable Distributed Coordination System</a:t>
            </a:r>
            <a:endParaRPr lang="en-US" sz="1600" dirty="0">
              <a:solidFill>
                <a:srgbClr val="111111"/>
              </a:solidFill>
              <a:sym typeface="Wingdings" pitchFamily="2" charset="2"/>
            </a:endParaRPr>
          </a:p>
          <a:p>
            <a:pPr lvl="1">
              <a:defRPr/>
            </a:pPr>
            <a:endParaRPr lang="en-US" dirty="0" smtClean="0">
              <a:sym typeface="Wingdings" pitchFamily="2" charset="2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2"/>
              </a:solidFill>
              <a:sym typeface="Wingdings" pitchFamily="2" charset="2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US" dirty="0">
              <a:solidFill>
                <a:schemeClr val="bg2"/>
              </a:solidFill>
              <a:sym typeface="Wingdings" pitchFamily="2" charset="2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2"/>
              </a:solidFill>
              <a:sym typeface="Wingdings" pitchFamily="2" charset="2"/>
            </a:endParaRPr>
          </a:p>
          <a:p>
            <a:pPr marL="742950" lvl="1" indent="-285750"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2"/>
              </a:solidFill>
              <a:sym typeface="Wingdings" pitchFamily="2" charset="2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08" y="1363606"/>
            <a:ext cx="6972300" cy="5048250"/>
          </a:xfrm>
          <a:prstGeom prst="rect">
            <a:avLst/>
          </a:prstGeom>
          <a:ln>
            <a:noFill/>
          </a:ln>
        </p:spPr>
      </p:pic>
      <p:sp>
        <p:nvSpPr>
          <p:cNvPr id="58" name="Rectangle 57"/>
          <p:cNvSpPr/>
          <p:nvPr/>
        </p:nvSpPr>
        <p:spPr>
          <a:xfrm>
            <a:off x="4920408" y="1363606"/>
            <a:ext cx="6972300" cy="37945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3" y="5630806"/>
            <a:ext cx="6591300" cy="781050"/>
          </a:xfrm>
          <a:prstGeom prst="rect">
            <a:avLst/>
          </a:prstGeom>
          <a:ln>
            <a:solidFill>
              <a:srgbClr val="11111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6774" y="6444867"/>
            <a:ext cx="3205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srgbClr val="111111"/>
                </a:solidFill>
              </a:rPr>
              <a:t>Unit: 100K</a:t>
            </a:r>
          </a:p>
          <a:p>
            <a:r>
              <a:rPr lang="en-US" altLang="zh-CN" sz="800" dirty="0" smtClean="0">
                <a:solidFill>
                  <a:srgbClr val="111111"/>
                </a:solidFill>
              </a:rPr>
              <a:t>The shadow is an estimated data</a:t>
            </a:r>
            <a:endParaRPr lang="zh-CN" altLang="en-US" sz="800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86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55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Extensibility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2733" y="1105727"/>
            <a:ext cx="4673269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111111"/>
                </a:solidFill>
                <a:sym typeface="Wingdings" pitchFamily="2" charset="2"/>
              </a:rPr>
              <a:t>Interoperable </a:t>
            </a: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Components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1600" dirty="0">
                <a:solidFill>
                  <a:srgbClr val="111111"/>
                </a:solidFill>
                <a:sym typeface="Wingdings" pitchFamily="2" charset="2"/>
              </a:rPr>
              <a:t>Reliable messaging system, used to allow the service containers to interact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1600" dirty="0">
                <a:solidFill>
                  <a:srgbClr val="111111"/>
                </a:solidFill>
              </a:rPr>
              <a:t>Messages / Data  that are exchanged between containers using standard message exchange patterns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1600" dirty="0">
                <a:solidFill>
                  <a:srgbClr val="111111"/>
                </a:solidFill>
                <a:sym typeface="Wingdings" pitchFamily="2" charset="2"/>
              </a:rPr>
              <a:t>Message </a:t>
            </a:r>
            <a:r>
              <a:rPr lang="en-IN" sz="1600" dirty="0">
                <a:solidFill>
                  <a:srgbClr val="111111"/>
                </a:solidFill>
              </a:rPr>
              <a:t>transformation and Routing services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Comprehensive message exchange patterns 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Efficient  Service Registration and Discovery (Zookeeper</a:t>
            </a:r>
            <a:r>
              <a:rPr lang="en-US" sz="1600" dirty="0" smtClean="0">
                <a:solidFill>
                  <a:srgbClr val="111111"/>
                </a:solidFill>
                <a:sym typeface="Wingdings" pitchFamily="2" charset="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sym typeface="Wingdings" pitchFamily="2" charset="2"/>
              </a:rPr>
              <a:t>Service integration, Discovery and </a:t>
            </a:r>
            <a:r>
              <a:rPr lang="en-US" sz="1600" dirty="0" smtClean="0">
                <a:solidFill>
                  <a:srgbClr val="111111"/>
                </a:solidFill>
                <a:sym typeface="Wingdings" pitchFamily="2" charset="2"/>
              </a:rPr>
              <a:t>Orchestration</a:t>
            </a:r>
            <a:endParaRPr lang="en-US" sz="1600" dirty="0">
              <a:solidFill>
                <a:srgbClr val="111111"/>
              </a:solidFill>
              <a:sym typeface="Wingdings" pitchFamily="2" charset="2"/>
            </a:endParaRPr>
          </a:p>
          <a:p>
            <a:pPr lvl="1">
              <a:lnSpc>
                <a:spcPct val="150000"/>
              </a:lnSpc>
              <a:defRPr/>
            </a:pPr>
            <a:endParaRPr lang="en-US" sz="1600" dirty="0">
              <a:solidFill>
                <a:srgbClr val="002060"/>
              </a:solidFill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  <a:defRPr/>
            </a:pPr>
            <a:endParaRPr lang="en-US" dirty="0">
              <a:sym typeface="Wingdings" pitchFamily="2" charset="2"/>
            </a:endParaRPr>
          </a:p>
          <a:p>
            <a:pPr>
              <a:defRPr/>
            </a:pPr>
            <a:endParaRPr lang="en-US" dirty="0" smtClean="0">
              <a:sym typeface="Wingdings" pitchFamily="2" charset="2"/>
            </a:endParaRPr>
          </a:p>
          <a:p>
            <a:pPr>
              <a:defRPr/>
            </a:pPr>
            <a:endParaRPr lang="en-US" dirty="0" smtClean="0">
              <a:sym typeface="Wingdings" pitchFamily="2" charset="2"/>
            </a:endParaRPr>
          </a:p>
          <a:p>
            <a:pPr marL="742950" lvl="1" indent="-285750">
              <a:buFont typeface="Wingdings" pitchFamily="2" charset="2"/>
              <a:buChar char="Ø"/>
              <a:defRPr/>
            </a:pPr>
            <a:endParaRPr lang="en-US" dirty="0" smtClean="0">
              <a:sym typeface="Wingdings" pitchFamily="2" charset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0408" y="1375329"/>
            <a:ext cx="6972300" cy="504825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047142" y="1574621"/>
            <a:ext cx="1977289" cy="1277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69939" y="1559170"/>
            <a:ext cx="1977289" cy="1277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54280" y="1559169"/>
            <a:ext cx="1977289" cy="1277816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7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313" y="1605037"/>
            <a:ext cx="8276873" cy="41799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8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Maintainability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2057" y="1785661"/>
            <a:ext cx="3786221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rgbClr val="002060"/>
                </a:solidFill>
                <a:sym typeface="Wingdings" pitchFamily="2" charset="2"/>
              </a:rPr>
              <a:t>Modular and composable components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rgbClr val="002060"/>
                </a:solidFill>
                <a:sym typeface="Wingdings" pitchFamily="2" charset="2"/>
              </a:rPr>
              <a:t>Complexity is encapsulated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rgbClr val="002060"/>
                </a:solidFill>
                <a:sym typeface="Wingdings" pitchFamily="2" charset="2"/>
              </a:rPr>
              <a:t> </a:t>
            </a:r>
            <a:r>
              <a:rPr lang="en-IN" sz="1600" dirty="0">
                <a:solidFill>
                  <a:srgbClr val="002060"/>
                </a:solidFill>
                <a:sym typeface="Wingdings" pitchFamily="2" charset="2"/>
              </a:rPr>
              <a:t>Abide by the standard compliance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IN" sz="1600" dirty="0">
                <a:solidFill>
                  <a:srgbClr val="002060"/>
                </a:solidFill>
                <a:sym typeface="Wingdings" pitchFamily="2" charset="2"/>
              </a:rPr>
              <a:t>Supportability - </a:t>
            </a:r>
            <a:r>
              <a:rPr lang="en-US" sz="1600" dirty="0">
                <a:solidFill>
                  <a:srgbClr val="002060"/>
                </a:solidFill>
              </a:rPr>
              <a:t>common and popular methodologies to support the system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srgbClr val="002060"/>
                </a:solidFill>
                <a:sym typeface="Wingdings" pitchFamily="2" charset="2"/>
              </a:rPr>
              <a:t>Functional Decomposition</a:t>
            </a:r>
          </a:p>
          <a:p>
            <a:pPr lvl="1">
              <a:defRPr/>
            </a:pPr>
            <a:endParaRPr lang="en-US" sz="1600" dirty="0">
              <a:solidFill>
                <a:srgbClr val="002060"/>
              </a:solidFill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6703" y="2524367"/>
            <a:ext cx="2414954" cy="762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5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70" y="124659"/>
            <a:ext cx="10893202" cy="691916"/>
          </a:xfrm>
        </p:spPr>
        <p:txBody>
          <a:bodyPr/>
          <a:lstStyle/>
          <a:p>
            <a:r>
              <a:rPr lang="en-IN" sz="3991" dirty="0"/>
              <a:t>Master Data Management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91116642"/>
              </p:ext>
            </p:extLst>
          </p:nvPr>
        </p:nvGraphicFramePr>
        <p:xfrm>
          <a:off x="7111569" y="1729080"/>
          <a:ext cx="5547597" cy="4141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61597" y="5023530"/>
            <a:ext cx="6572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 the Reference Data Elements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Ensure data integrity between sub systems of Global Front Office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Manage governance, risk, and compliance by eliminating inconsistencies in core business </a:t>
            </a:r>
            <a:r>
              <a:rPr lang="en-IN" sz="14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Foundation for Data Warehousing and Business Intelligence</a:t>
            </a:r>
          </a:p>
          <a:p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395110" y="1357157"/>
            <a:ext cx="2135720" cy="30397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4496710" y="1345870"/>
            <a:ext cx="2445957" cy="30510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4882668" y="1562061"/>
            <a:ext cx="1573470" cy="34490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</a:t>
            </a:r>
            <a:endParaRPr lang="en-IN" sz="12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30577" y="1564167"/>
            <a:ext cx="166254" cy="24700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chemeClr val="bg2"/>
                </a:solidFill>
              </a:rPr>
              <a:t>REFERENCE  DATA</a:t>
            </a:r>
            <a:endParaRPr lang="en-IN" sz="1000" b="1" dirty="0">
              <a:solidFill>
                <a:schemeClr val="bg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44556" y="1345870"/>
            <a:ext cx="627051" cy="30510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 INTEGRATION </a:t>
            </a:r>
          </a:p>
          <a:p>
            <a:pPr algn="ctr"/>
            <a:r>
              <a:rPr lang="en-IN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(EAI, ETL)</a:t>
            </a:r>
            <a:endParaRPr lang="en-IN" sz="16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Flowchart: Magnetic Disk 18"/>
          <p:cNvSpPr/>
          <p:nvPr/>
        </p:nvSpPr>
        <p:spPr>
          <a:xfrm>
            <a:off x="824088" y="1471745"/>
            <a:ext cx="1160625" cy="436953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 smtClean="0">
              <a:solidFill>
                <a:schemeClr val="bg2"/>
              </a:solidFill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3587510" y="2336687"/>
            <a:ext cx="874751" cy="603650"/>
          </a:xfrm>
          <a:prstGeom prst="left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</a:t>
            </a:r>
            <a:r>
              <a:rPr lang="en-IN" sz="1050" dirty="0" smtClean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FLOW</a:t>
            </a:r>
            <a:endParaRPr lang="en-IN" sz="1050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046588" y="4547818"/>
            <a:ext cx="3039053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b="1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 GOVERNANCE AND INTEGIRTY </a:t>
            </a:r>
            <a:endParaRPr lang="en-IN" sz="1000" b="1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>
          <a:xfrm>
            <a:off x="829731" y="2143436"/>
            <a:ext cx="1160625" cy="436953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bg2"/>
              </a:solidFill>
            </a:endParaRPr>
          </a:p>
        </p:txBody>
      </p:sp>
      <p:sp>
        <p:nvSpPr>
          <p:cNvPr id="31" name="Flowchart: Magnetic Disk 30"/>
          <p:cNvSpPr/>
          <p:nvPr/>
        </p:nvSpPr>
        <p:spPr>
          <a:xfrm>
            <a:off x="812796" y="2837707"/>
            <a:ext cx="1160625" cy="436953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bg2"/>
              </a:solidFill>
            </a:endParaRPr>
          </a:p>
        </p:txBody>
      </p:sp>
      <p:sp>
        <p:nvSpPr>
          <p:cNvPr id="32" name="Flowchart: Magnetic Disk 31"/>
          <p:cNvSpPr/>
          <p:nvPr/>
        </p:nvSpPr>
        <p:spPr>
          <a:xfrm>
            <a:off x="818439" y="3531975"/>
            <a:ext cx="1160625" cy="436953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1551" y="1561314"/>
            <a:ext cx="10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 Management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4616" y="2233008"/>
            <a:ext cx="10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Pricing Management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78970" y="2938567"/>
            <a:ext cx="10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 Management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3148" y="4086579"/>
            <a:ext cx="19021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Transactional Database</a:t>
            </a:r>
            <a:endParaRPr lang="en-US" sz="1000" b="1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3324" y="3632839"/>
            <a:ext cx="105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Genealogy Management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38" name="Straight Connector 37"/>
          <p:cNvCxnSpPr>
            <a:stCxn id="19" idx="4"/>
          </p:cNvCxnSpPr>
          <p:nvPr/>
        </p:nvCxnSpPr>
        <p:spPr>
          <a:xfrm flipV="1">
            <a:off x="1984713" y="1682046"/>
            <a:ext cx="959843" cy="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990356" y="2331161"/>
            <a:ext cx="959843" cy="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984710" y="3025430"/>
            <a:ext cx="959843" cy="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967775" y="3764854"/>
            <a:ext cx="959843" cy="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lowchart: Alternate Process 41"/>
          <p:cNvSpPr/>
          <p:nvPr/>
        </p:nvSpPr>
        <p:spPr>
          <a:xfrm>
            <a:off x="4899600" y="2064420"/>
            <a:ext cx="1573470" cy="34490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Price</a:t>
            </a:r>
          </a:p>
        </p:txBody>
      </p:sp>
      <p:sp>
        <p:nvSpPr>
          <p:cNvPr id="43" name="Flowchart: Alternate Process 42"/>
          <p:cNvSpPr/>
          <p:nvPr/>
        </p:nvSpPr>
        <p:spPr>
          <a:xfrm>
            <a:off x="4905243" y="2532912"/>
            <a:ext cx="1573470" cy="34490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Customer</a:t>
            </a:r>
          </a:p>
        </p:txBody>
      </p:sp>
      <p:sp>
        <p:nvSpPr>
          <p:cNvPr id="44" name="Flowchart: Alternate Process 43"/>
          <p:cNvSpPr/>
          <p:nvPr/>
        </p:nvSpPr>
        <p:spPr>
          <a:xfrm>
            <a:off x="4922175" y="3001404"/>
            <a:ext cx="1573470" cy="344904"/>
          </a:xfrm>
          <a:prstGeom prst="flowChartAlternate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Vendor</a:t>
            </a:r>
          </a:p>
        </p:txBody>
      </p:sp>
      <p:sp>
        <p:nvSpPr>
          <p:cNvPr id="45" name="Flowchart: Magnetic Disk 44"/>
          <p:cNvSpPr/>
          <p:nvPr/>
        </p:nvSpPr>
        <p:spPr>
          <a:xfrm>
            <a:off x="5142086" y="3554553"/>
            <a:ext cx="1160625" cy="436953"/>
          </a:xfrm>
          <a:prstGeom prst="flowChartMagneticDisk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00" dirty="0">
              <a:solidFill>
                <a:schemeClr val="bg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80838" y="4080933"/>
            <a:ext cx="20833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Master data management </a:t>
            </a:r>
            <a:endParaRPr lang="en-US" sz="1000" b="1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991" dirty="0"/>
              <a:t> </a:t>
            </a:r>
            <a:r>
              <a:rPr lang="en-IN" sz="3991" dirty="0" smtClean="0"/>
              <a:t>Rapid Global Rollout leveraging Duplicability</a:t>
            </a:r>
            <a:endParaRPr lang="en-IN" sz="399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4117" y="937847"/>
            <a:ext cx="4059987" cy="5691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763" y="6189785"/>
            <a:ext cx="4039342" cy="4044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111111"/>
                </a:solidFill>
              </a:rPr>
              <a:t>Global</a:t>
            </a:r>
            <a:endParaRPr lang="en-US" sz="2000" b="1" dirty="0">
              <a:solidFill>
                <a:srgbClr val="11111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73114" y="937848"/>
            <a:ext cx="4217022" cy="5691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58306" y="6189786"/>
            <a:ext cx="4220108" cy="4044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11111"/>
                </a:solidFill>
              </a:rPr>
              <a:t>Regional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04944" y="933832"/>
            <a:ext cx="3693271" cy="5691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402063" y="6189787"/>
            <a:ext cx="3696152" cy="40444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111111"/>
                </a:solidFill>
              </a:rPr>
              <a:t>Local</a:t>
            </a:r>
            <a:endParaRPr lang="en-US" sz="2000" b="1" dirty="0">
              <a:solidFill>
                <a:srgbClr val="11111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0010" y="1578830"/>
            <a:ext cx="1491294" cy="1398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2897" y="2075248"/>
            <a:ext cx="141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Procurement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156747" y="2270488"/>
            <a:ext cx="1491294" cy="1398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91917" y="2777950"/>
            <a:ext cx="141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PLM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504516" y="3081271"/>
            <a:ext cx="1491294" cy="1398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9267" y="3657598"/>
            <a:ext cx="141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Ledger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829218" y="4359079"/>
            <a:ext cx="1491294" cy="1398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99138" y="4900244"/>
            <a:ext cx="1418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Manufacturing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1435" y="4722493"/>
            <a:ext cx="1491294" cy="1398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7914" y="4994027"/>
            <a:ext cx="14184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Master </a:t>
            </a:r>
          </a:p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data management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3552502" y="4734216"/>
            <a:ext cx="1491294" cy="1398414"/>
          </a:xfrm>
          <a:prstGeom prst="ellipse">
            <a:avLst/>
          </a:prstGeom>
          <a:gradFill>
            <a:gsLst>
              <a:gs pos="2600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610708" y="5193320"/>
            <a:ext cx="141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Business Analysis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3458719" y="3175050"/>
            <a:ext cx="1491294" cy="1398414"/>
          </a:xfrm>
          <a:prstGeom prst="ellipse">
            <a:avLst/>
          </a:prstGeom>
          <a:gradFill>
            <a:gsLst>
              <a:gs pos="26000">
                <a:schemeClr val="accent6">
                  <a:lumMod val="40000"/>
                  <a:lumOff val="6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93479" y="3622433"/>
            <a:ext cx="1418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Performance management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4582702" y="1157161"/>
            <a:ext cx="1491294" cy="13984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30621" y="1664679"/>
            <a:ext cx="1359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Pricing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7" name="Oval 56"/>
          <p:cNvSpPr/>
          <p:nvPr/>
        </p:nvSpPr>
        <p:spPr>
          <a:xfrm>
            <a:off x="6528725" y="1344730"/>
            <a:ext cx="1491294" cy="13984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82768" y="1746741"/>
            <a:ext cx="1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Order processing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5286083" y="2610817"/>
            <a:ext cx="1491294" cy="13984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345723" y="3012830"/>
            <a:ext cx="13598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Inventory management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5309529" y="4615468"/>
            <a:ext cx="1491294" cy="1398414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45013" y="5076091"/>
            <a:ext cx="1016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Service Fee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8650596" y="1157163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827477" y="1606062"/>
            <a:ext cx="119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Customer service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0432496" y="1614361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621107" y="2051535"/>
            <a:ext cx="119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Promotion engine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8779550" y="3032846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921262" y="3470031"/>
            <a:ext cx="119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Logistic integration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0549732" y="3255581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656275" y="3645875"/>
            <a:ext cx="119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Tax calculation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8521206" y="4541552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698526" y="4935408"/>
            <a:ext cx="119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Payment integration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10432061" y="4740844"/>
            <a:ext cx="1491294" cy="139841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703166" y="5076092"/>
            <a:ext cx="9261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11111"/>
                </a:solidFill>
              </a:rPr>
              <a:t>Bank reconcili-ation</a:t>
            </a:r>
            <a:endParaRPr lang="en-US" sz="1400" b="1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75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Deployment Architecture – Leveraging economies of scale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654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431" y="124659"/>
            <a:ext cx="10893202" cy="691916"/>
          </a:xfrm>
        </p:spPr>
        <p:txBody>
          <a:bodyPr/>
          <a:lstStyle/>
          <a:p>
            <a:r>
              <a:rPr lang="en-IN" sz="3200" dirty="0" smtClean="0"/>
              <a:t>Private Cloud Approach</a:t>
            </a:r>
            <a:endParaRPr lang="en-IN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6607" y="816575"/>
            <a:ext cx="10488888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9"/>
          <p:cNvSpPr>
            <a:spLocks noGrp="1"/>
          </p:cNvSpPr>
          <p:nvPr>
            <p:ph idx="4294967295"/>
          </p:nvPr>
        </p:nvSpPr>
        <p:spPr>
          <a:xfrm>
            <a:off x="1625303" y="1219200"/>
            <a:ext cx="8229600" cy="4906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936434"/>
            <a:ext cx="8509363" cy="564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19005" y="1322638"/>
            <a:ext cx="3327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Increased  Security – Security Groups &amp; n/w ACLS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Aligned with the following security Standards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SOC 1, SOC 2, SOC 3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FISMA, DIACAP, and </a:t>
            </a:r>
            <a:r>
              <a:rPr lang="en-IN" sz="1400" dirty="0" err="1">
                <a:solidFill>
                  <a:srgbClr val="111111"/>
                </a:solidFill>
              </a:rPr>
              <a:t>FedRAMP</a:t>
            </a:r>
            <a:endParaRPr lang="en-IN" sz="1400" dirty="0">
              <a:solidFill>
                <a:srgbClr val="11111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PCI DSS Level 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ISO 27001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ITAR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rgbClr val="111111"/>
                </a:solidFill>
              </a:rPr>
              <a:t>FIPS 140-2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AWS Identity and Access Management (IAM) to allow users, services, and applications to use the Amazon VPC resources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Resource-level permissions using EC2 API Actions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Leveraging Amazon’s built-in security features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Continuous Integration , Continuous Deployment tools that can leverage AWS API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sz="1400" dirty="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067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188" y="190760"/>
            <a:ext cx="10401299" cy="853241"/>
          </a:xfrm>
        </p:spPr>
        <p:txBody>
          <a:bodyPr>
            <a:noAutofit/>
          </a:bodyPr>
          <a:lstStyle/>
          <a:p>
            <a:r>
              <a:rPr lang="en-IN" sz="3200" dirty="0"/>
              <a:t>Public </a:t>
            </a:r>
            <a:r>
              <a:rPr lang="en-IN" sz="3200" dirty="0" smtClean="0"/>
              <a:t>Cloud Approach: </a:t>
            </a:r>
            <a:r>
              <a:rPr lang="en-IN" sz="3200" dirty="0"/>
              <a:t>Scalable Geo Deployment </a:t>
            </a:r>
            <a:r>
              <a:rPr lang="en-IN" sz="3200" dirty="0" smtClean="0"/>
              <a:t>  </a:t>
            </a:r>
            <a:endParaRPr lang="en-IN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9943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upload.wikimedia.org/wikipedia/commons/e/e0/BlankMap-World-198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" y="1054100"/>
            <a:ext cx="12062880" cy="509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/>
          <p:cNvSpPr/>
          <p:nvPr/>
        </p:nvSpPr>
        <p:spPr>
          <a:xfrm>
            <a:off x="7297482" y="3117099"/>
            <a:ext cx="223729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000" dirty="0" smtClean="0">
                <a:solidFill>
                  <a:schemeClr val="bg1"/>
                </a:solidFill>
              </a:rPr>
              <a:t>Data Replication – Real time over VPN</a:t>
            </a:r>
            <a:endParaRPr lang="en-IN" sz="1000" dirty="0">
              <a:solidFill>
                <a:schemeClr val="bg1"/>
              </a:solidFill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902977" y="2940577"/>
            <a:ext cx="888824" cy="29824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37331" y="4115749"/>
            <a:ext cx="410446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111111"/>
                </a:solidFill>
              </a:rPr>
              <a:t>Leverage the Public Clouds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111111"/>
                </a:solidFill>
              </a:rPr>
              <a:t>Leverage Web and App layer stacks for Compute – Enabling global reach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111111"/>
                </a:solidFill>
              </a:rPr>
              <a:t>Databases hosted on China private cloud  connected via VPN Tunnels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rgbClr val="111111"/>
                </a:solidFill>
              </a:rPr>
              <a:t>Benefits </a:t>
            </a:r>
            <a:r>
              <a:rPr lang="en-IN" sz="1400" dirty="0" smtClean="0">
                <a:solidFill>
                  <a:srgbClr val="111111"/>
                </a:solidFill>
              </a:rPr>
              <a:t>:</a:t>
            </a:r>
            <a:endParaRPr lang="en-IN" sz="1400" dirty="0">
              <a:solidFill>
                <a:srgbClr val="11111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Scalability – Horizontal Web + App Tiers, Cost effective – Pay per Use model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IN" sz="1400" dirty="0">
                <a:solidFill>
                  <a:srgbClr val="111111"/>
                </a:solidFill>
              </a:rPr>
              <a:t>Data Privacy – Restricted </a:t>
            </a:r>
            <a:r>
              <a:rPr lang="en-IN" sz="1400" dirty="0" err="1">
                <a:solidFill>
                  <a:srgbClr val="111111"/>
                </a:solidFill>
              </a:rPr>
              <a:t>GoeDB</a:t>
            </a:r>
            <a:r>
              <a:rPr lang="en-IN" sz="1400" dirty="0">
                <a:solidFill>
                  <a:srgbClr val="111111"/>
                </a:solidFill>
              </a:rPr>
              <a:t> hosted in Private Cloud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81857" y="2556263"/>
            <a:ext cx="852304" cy="758990"/>
            <a:chOff x="2653663" y="2085880"/>
            <a:chExt cx="749630" cy="2036430"/>
          </a:xfrm>
        </p:grpSpPr>
        <p:sp>
          <p:nvSpPr>
            <p:cNvPr id="32" name="Flowchart: Multidocument 31"/>
            <p:cNvSpPr/>
            <p:nvPr/>
          </p:nvSpPr>
          <p:spPr>
            <a:xfrm>
              <a:off x="2653663" y="2085880"/>
              <a:ext cx="736930" cy="613423"/>
            </a:xfrm>
            <a:prstGeom prst="flowChartMultidocumen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Web</a:t>
              </a:r>
              <a:endParaRPr lang="en-IN" sz="1200" dirty="0"/>
            </a:p>
          </p:txBody>
        </p:sp>
        <p:sp>
          <p:nvSpPr>
            <p:cNvPr id="33" name="Flowchart: Multidocument 32"/>
            <p:cNvSpPr/>
            <p:nvPr/>
          </p:nvSpPr>
          <p:spPr>
            <a:xfrm>
              <a:off x="2653663" y="2810387"/>
              <a:ext cx="736930" cy="613423"/>
            </a:xfrm>
            <a:prstGeom prst="flowChartMultidocumen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App</a:t>
              </a:r>
              <a:endParaRPr lang="en-IN" sz="1200" dirty="0"/>
            </a:p>
          </p:txBody>
        </p:sp>
        <p:sp>
          <p:nvSpPr>
            <p:cNvPr id="36" name="Flowchart: Multidocument 35"/>
            <p:cNvSpPr/>
            <p:nvPr/>
          </p:nvSpPr>
          <p:spPr>
            <a:xfrm>
              <a:off x="2666363" y="3508887"/>
              <a:ext cx="736930" cy="613423"/>
            </a:xfrm>
            <a:prstGeom prst="flowChartMultidocumen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Data</a:t>
              </a:r>
              <a:endParaRPr lang="en-IN" sz="1200" dirty="0"/>
            </a:p>
          </p:txBody>
        </p:sp>
        <p:cxnSp>
          <p:nvCxnSpPr>
            <p:cNvPr id="37" name="Elbow Connector 36"/>
            <p:cNvCxnSpPr>
              <a:stCxn id="32" idx="1"/>
              <a:endCxn id="33" idx="1"/>
            </p:cNvCxnSpPr>
            <p:nvPr/>
          </p:nvCxnSpPr>
          <p:spPr>
            <a:xfrm rot="10800000" flipV="1">
              <a:off x="2653663" y="2392591"/>
              <a:ext cx="12700" cy="724507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 flipV="1">
              <a:off x="2653663" y="3205391"/>
              <a:ext cx="12700" cy="724507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3" name="Flowchart: Multidocument 42"/>
          <p:cNvSpPr/>
          <p:nvPr/>
        </p:nvSpPr>
        <p:spPr>
          <a:xfrm>
            <a:off x="1078863" y="1979020"/>
            <a:ext cx="837865" cy="228627"/>
          </a:xfrm>
          <a:prstGeom prst="flowChartMulti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Web</a:t>
            </a:r>
            <a:endParaRPr lang="en-IN" sz="1200" dirty="0"/>
          </a:p>
        </p:txBody>
      </p:sp>
      <p:sp>
        <p:nvSpPr>
          <p:cNvPr id="44" name="Flowchart: Multidocument 43"/>
          <p:cNvSpPr/>
          <p:nvPr/>
        </p:nvSpPr>
        <p:spPr>
          <a:xfrm>
            <a:off x="1078863" y="2249048"/>
            <a:ext cx="837865" cy="228627"/>
          </a:xfrm>
          <a:prstGeom prst="flowChartMultidocumen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App</a:t>
            </a:r>
            <a:endParaRPr lang="en-IN" sz="1200" dirty="0"/>
          </a:p>
        </p:txBody>
      </p:sp>
      <p:sp>
        <p:nvSpPr>
          <p:cNvPr id="46" name="Flowchart: Multidocument 45"/>
          <p:cNvSpPr/>
          <p:nvPr/>
        </p:nvSpPr>
        <p:spPr>
          <a:xfrm>
            <a:off x="1093302" y="2509383"/>
            <a:ext cx="837865" cy="228627"/>
          </a:xfrm>
          <a:prstGeom prst="flowChartMultidocumen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Data</a:t>
            </a:r>
            <a:endParaRPr lang="en-IN" sz="1200" dirty="0"/>
          </a:p>
        </p:txBody>
      </p:sp>
      <p:cxnSp>
        <p:nvCxnSpPr>
          <p:cNvPr id="47" name="Elbow Connector 46"/>
          <p:cNvCxnSpPr>
            <a:stCxn id="43" idx="1"/>
            <a:endCxn id="44" idx="1"/>
          </p:cNvCxnSpPr>
          <p:nvPr/>
        </p:nvCxnSpPr>
        <p:spPr>
          <a:xfrm rot="10800000" flipV="1">
            <a:off x="1078863" y="2093333"/>
            <a:ext cx="14439" cy="270028"/>
          </a:xfrm>
          <a:prstGeom prst="bentConnector3">
            <a:avLst>
              <a:gd name="adj1" fmla="val 1800000"/>
            </a:avLst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0800000" flipV="1">
            <a:off x="1078863" y="2396269"/>
            <a:ext cx="14439" cy="270028"/>
          </a:xfrm>
          <a:prstGeom prst="bentConnector3">
            <a:avLst>
              <a:gd name="adj1" fmla="val 1800000"/>
            </a:avLst>
          </a:prstGeom>
          <a:ln>
            <a:headEnd type="arrow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5409563" y="2296520"/>
            <a:ext cx="852304" cy="758990"/>
            <a:chOff x="2653663" y="2085880"/>
            <a:chExt cx="749630" cy="2036430"/>
          </a:xfrm>
        </p:grpSpPr>
        <p:sp>
          <p:nvSpPr>
            <p:cNvPr id="23" name="Flowchart: Multidocument 22"/>
            <p:cNvSpPr/>
            <p:nvPr/>
          </p:nvSpPr>
          <p:spPr>
            <a:xfrm>
              <a:off x="2653663" y="2085880"/>
              <a:ext cx="736930" cy="613423"/>
            </a:xfrm>
            <a:prstGeom prst="flowChartMultidocumen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Web</a:t>
              </a:r>
              <a:endParaRPr lang="en-IN" sz="1200" dirty="0"/>
            </a:p>
          </p:txBody>
        </p:sp>
        <p:sp>
          <p:nvSpPr>
            <p:cNvPr id="24" name="Flowchart: Multidocument 23"/>
            <p:cNvSpPr/>
            <p:nvPr/>
          </p:nvSpPr>
          <p:spPr>
            <a:xfrm>
              <a:off x="2653663" y="2810387"/>
              <a:ext cx="736930" cy="613423"/>
            </a:xfrm>
            <a:prstGeom prst="flowChartMultidocumen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App</a:t>
              </a:r>
              <a:endParaRPr lang="en-IN" sz="1200" dirty="0"/>
            </a:p>
          </p:txBody>
        </p:sp>
        <p:sp>
          <p:nvSpPr>
            <p:cNvPr id="25" name="Flowchart: Multidocument 24"/>
            <p:cNvSpPr/>
            <p:nvPr/>
          </p:nvSpPr>
          <p:spPr>
            <a:xfrm>
              <a:off x="2666363" y="3508887"/>
              <a:ext cx="736930" cy="613423"/>
            </a:xfrm>
            <a:prstGeom prst="flowChartMultidocumen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Data</a:t>
              </a:r>
              <a:endParaRPr lang="en-IN" sz="1200" dirty="0"/>
            </a:p>
          </p:txBody>
        </p:sp>
        <p:cxnSp>
          <p:nvCxnSpPr>
            <p:cNvPr id="26" name="Elbow Connector 25"/>
            <p:cNvCxnSpPr>
              <a:stCxn id="23" idx="1"/>
              <a:endCxn id="24" idx="1"/>
            </p:cNvCxnSpPr>
            <p:nvPr/>
          </p:nvCxnSpPr>
          <p:spPr>
            <a:xfrm rot="10800000" flipV="1">
              <a:off x="2653663" y="2392591"/>
              <a:ext cx="12700" cy="724507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/>
            <p:nvPr/>
          </p:nvCxnSpPr>
          <p:spPr>
            <a:xfrm rot="10800000" flipV="1">
              <a:off x="2653663" y="3205391"/>
              <a:ext cx="12700" cy="724507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0" name="Rectangle 39"/>
          <p:cNvSpPr/>
          <p:nvPr/>
        </p:nvSpPr>
        <p:spPr>
          <a:xfrm>
            <a:off x="5539607" y="2109361"/>
            <a:ext cx="1223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b="1" dirty="0" smtClean="0">
                <a:solidFill>
                  <a:srgbClr val="111111"/>
                </a:solidFill>
              </a:rPr>
              <a:t>AWS - Singapore</a:t>
            </a:r>
            <a:endParaRPr lang="en-IN" sz="1000" b="1" dirty="0">
              <a:solidFill>
                <a:srgbClr val="11111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52386" y="1779507"/>
            <a:ext cx="7441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b="1" dirty="0" smtClean="0">
                <a:solidFill>
                  <a:srgbClr val="111111"/>
                </a:solidFill>
              </a:rPr>
              <a:t>Hosted DR</a:t>
            </a:r>
            <a:endParaRPr lang="en-IN" sz="1000" b="1" dirty="0">
              <a:solidFill>
                <a:srgbClr val="111111"/>
              </a:solidFill>
            </a:endParaRPr>
          </a:p>
        </p:txBody>
      </p:sp>
      <p:sp>
        <p:nvSpPr>
          <p:cNvPr id="45" name="Flowchart: Multidocument 44"/>
          <p:cNvSpPr/>
          <p:nvPr/>
        </p:nvSpPr>
        <p:spPr>
          <a:xfrm>
            <a:off x="9132851" y="2418954"/>
            <a:ext cx="837865" cy="228627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DB</a:t>
            </a:r>
            <a:endParaRPr lang="en-IN" sz="12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8607181" y="2739774"/>
            <a:ext cx="877704" cy="982415"/>
            <a:chOff x="2932913" y="-2079421"/>
            <a:chExt cx="771970" cy="2635894"/>
          </a:xfrm>
        </p:grpSpPr>
        <p:sp>
          <p:nvSpPr>
            <p:cNvPr id="52" name="Flowchart: Multidocument 51"/>
            <p:cNvSpPr/>
            <p:nvPr/>
          </p:nvSpPr>
          <p:spPr>
            <a:xfrm>
              <a:off x="2955253" y="-1321620"/>
              <a:ext cx="736930" cy="613423"/>
            </a:xfrm>
            <a:prstGeom prst="flowChartMultidocumen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Web</a:t>
              </a:r>
              <a:endParaRPr lang="en-IN" sz="1200" dirty="0"/>
            </a:p>
          </p:txBody>
        </p:sp>
        <p:sp>
          <p:nvSpPr>
            <p:cNvPr id="53" name="Flowchart: Multidocument 52"/>
            <p:cNvSpPr/>
            <p:nvPr/>
          </p:nvSpPr>
          <p:spPr>
            <a:xfrm>
              <a:off x="2955253" y="-597115"/>
              <a:ext cx="736930" cy="613423"/>
            </a:xfrm>
            <a:prstGeom prst="flowChartMultidocumen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App</a:t>
              </a:r>
              <a:endParaRPr lang="en-IN" sz="1200" dirty="0"/>
            </a:p>
          </p:txBody>
        </p:sp>
        <p:sp>
          <p:nvSpPr>
            <p:cNvPr id="54" name="Flowchart: Multidocument 53"/>
            <p:cNvSpPr/>
            <p:nvPr/>
          </p:nvSpPr>
          <p:spPr>
            <a:xfrm>
              <a:off x="2967953" y="-2079421"/>
              <a:ext cx="736930" cy="613424"/>
            </a:xfrm>
            <a:prstGeom prst="flowChartMultidocument">
              <a:avLst/>
            </a:prstGeom>
            <a:solidFill>
              <a:srgbClr val="FF66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dirty="0" smtClean="0"/>
                <a:t>MDM</a:t>
              </a:r>
              <a:endParaRPr lang="en-IN" sz="1200" dirty="0"/>
            </a:p>
          </p:txBody>
        </p:sp>
        <p:cxnSp>
          <p:nvCxnSpPr>
            <p:cNvPr id="55" name="Elbow Connector 54"/>
            <p:cNvCxnSpPr>
              <a:stCxn id="52" idx="1"/>
              <a:endCxn id="53" idx="1"/>
            </p:cNvCxnSpPr>
            <p:nvPr/>
          </p:nvCxnSpPr>
          <p:spPr>
            <a:xfrm rot="10800000" flipV="1">
              <a:off x="2955253" y="-1014907"/>
              <a:ext cx="11170" cy="724505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/>
            <p:nvPr/>
          </p:nvCxnSpPr>
          <p:spPr>
            <a:xfrm rot="10800000" flipV="1">
              <a:off x="2932913" y="-168036"/>
              <a:ext cx="12700" cy="724509"/>
            </a:xfrm>
            <a:prstGeom prst="bentConnector3">
              <a:avLst>
                <a:gd name="adj1" fmla="val 1800000"/>
              </a:avLst>
            </a:prstGeom>
            <a:ln>
              <a:headEnd type="arrow"/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>
            <a:stCxn id="45" idx="3"/>
            <a:endCxn id="53" idx="3"/>
          </p:cNvCxnSpPr>
          <p:nvPr/>
        </p:nvCxnSpPr>
        <p:spPr>
          <a:xfrm flipH="1">
            <a:off x="9470445" y="2533268"/>
            <a:ext cx="500271" cy="8732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9765110" y="2146438"/>
            <a:ext cx="9541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1000" b="1" dirty="0" smtClean="0">
                <a:solidFill>
                  <a:srgbClr val="111111"/>
                </a:solidFill>
              </a:rPr>
              <a:t>AWS- China </a:t>
            </a:r>
            <a:endParaRPr lang="en-IN" sz="1000" b="1" dirty="0">
              <a:solidFill>
                <a:srgbClr val="111111"/>
              </a:solidFill>
            </a:endParaRPr>
          </a:p>
        </p:txBody>
      </p:sp>
      <p:sp>
        <p:nvSpPr>
          <p:cNvPr id="81" name="Flowchart: Multidocument 80"/>
          <p:cNvSpPr/>
          <p:nvPr/>
        </p:nvSpPr>
        <p:spPr>
          <a:xfrm>
            <a:off x="8207652" y="2434369"/>
            <a:ext cx="837865" cy="228627"/>
          </a:xfrm>
          <a:prstGeom prst="flowChartMultidocumen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/>
              <a:t>DB DR</a:t>
            </a:r>
            <a:endParaRPr lang="en-IN" sz="1100" dirty="0"/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858323" y="2430595"/>
            <a:ext cx="6396088" cy="1931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Flowchart: Multidocument 58"/>
          <p:cNvSpPr/>
          <p:nvPr/>
        </p:nvSpPr>
        <p:spPr>
          <a:xfrm>
            <a:off x="8645281" y="3558939"/>
            <a:ext cx="837865" cy="228627"/>
          </a:xfrm>
          <a:prstGeom prst="flowChartMultidocumen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 smtClean="0"/>
              <a:t>Data</a:t>
            </a:r>
            <a:endParaRPr lang="en-IN" sz="1200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5869880" y="2644284"/>
            <a:ext cx="2355979" cy="12369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Business scenarios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543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638978" y="1123720"/>
            <a:ext cx="7105880" cy="35168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Alternate Process 84"/>
          <p:cNvSpPr/>
          <p:nvPr/>
        </p:nvSpPr>
        <p:spPr>
          <a:xfrm>
            <a:off x="8163873" y="4366549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08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Shopping cart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6607" y="816575"/>
            <a:ext cx="10488888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http://cdn.flaticon.com/png/256/343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0" y="1508491"/>
            <a:ext cx="1100348" cy="11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shaklee.jomniaga.biz/wp/wp-content/uploads/2014/03/produkshakle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34" y="3065163"/>
            <a:ext cx="3692678" cy="1191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owchart: Alternate Process 12"/>
          <p:cNvSpPr/>
          <p:nvPr/>
        </p:nvSpPr>
        <p:spPr>
          <a:xfrm>
            <a:off x="1105432" y="5045582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2" name="Flowchart: Alternate Process 21"/>
          <p:cNvSpPr/>
          <p:nvPr/>
        </p:nvSpPr>
        <p:spPr>
          <a:xfrm>
            <a:off x="3528452" y="5075577"/>
            <a:ext cx="1826960" cy="1166624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2144" y="5325005"/>
            <a:ext cx="605926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111111"/>
                </a:solidFill>
              </a:rPr>
              <a:t>Flat Price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2144" y="5770220"/>
            <a:ext cx="605926" cy="338554"/>
          </a:xfrm>
          <a:prstGeom prst="rect">
            <a:avLst/>
          </a:prstGeom>
          <a:solidFill>
            <a:schemeClr val="accent2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111111"/>
                </a:solidFill>
              </a:rPr>
              <a:t>Tier Price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5902692" y="4982684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69272" y="5227067"/>
            <a:ext cx="120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dirty="0" smtClean="0">
              <a:solidFill>
                <a:srgbClr val="111111"/>
              </a:solidFill>
            </a:endParaRPr>
          </a:p>
          <a:p>
            <a:pPr algn="ctr"/>
            <a:r>
              <a:rPr lang="en-US" sz="1000" dirty="0" smtClean="0">
                <a:solidFill>
                  <a:srgbClr val="111111"/>
                </a:solidFill>
              </a:rPr>
              <a:t>Tax calculation system</a:t>
            </a:r>
            <a:endParaRPr lang="en-US" sz="1000" dirty="0">
              <a:solidFill>
                <a:srgbClr val="11111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40247" y="5232441"/>
            <a:ext cx="12008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111111"/>
                </a:solidFill>
              </a:rPr>
              <a:t>Master data management system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59054" y="5775676"/>
            <a:ext cx="98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111111"/>
                </a:solidFill>
              </a:rPr>
              <a:t>Pricing system</a:t>
            </a:r>
            <a:endParaRPr lang="en-US" sz="1000" b="1" dirty="0">
              <a:solidFill>
                <a:srgbClr val="111111"/>
              </a:solidFill>
            </a:endParaRPr>
          </a:p>
        </p:txBody>
      </p:sp>
      <p:pic>
        <p:nvPicPr>
          <p:cNvPr id="39" name="Picture 2" descr="http://wikieducator.org/images/1/16/Dummy_u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1" y="1235946"/>
            <a:ext cx="693493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n 30"/>
          <p:cNvSpPr/>
          <p:nvPr/>
        </p:nvSpPr>
        <p:spPr>
          <a:xfrm>
            <a:off x="2104823" y="5332842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81382" y="5409089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1029" y="4366549"/>
            <a:ext cx="2445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11111"/>
                </a:solidFill>
              </a:rPr>
              <a:t>Product Management system</a:t>
            </a:r>
            <a:endParaRPr lang="en-US" sz="1200" b="1" dirty="0">
              <a:solidFill>
                <a:srgbClr val="111111"/>
              </a:solidFill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5400000" flipH="1" flipV="1">
            <a:off x="1592517" y="4436767"/>
            <a:ext cx="679033" cy="538599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0" name="Elbow Connector 2049"/>
          <p:cNvCxnSpPr/>
          <p:nvPr/>
        </p:nvCxnSpPr>
        <p:spPr>
          <a:xfrm rot="16200000" flipV="1">
            <a:off x="3855791" y="4772736"/>
            <a:ext cx="765541" cy="507166"/>
          </a:xfrm>
          <a:prstGeom prst="bentConnector3">
            <a:avLst>
              <a:gd name="adj1" fmla="val -1046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Elbow Connector 2057"/>
          <p:cNvCxnSpPr/>
          <p:nvPr/>
        </p:nvCxnSpPr>
        <p:spPr>
          <a:xfrm>
            <a:off x="3984978" y="5481008"/>
            <a:ext cx="507167" cy="458763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Straight Connector 2062"/>
          <p:cNvCxnSpPr/>
          <p:nvPr/>
        </p:nvCxnSpPr>
        <p:spPr>
          <a:xfrm>
            <a:off x="5503398" y="1252252"/>
            <a:ext cx="22578" cy="515846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/>
          <p:cNvSpPr txBox="1"/>
          <p:nvPr/>
        </p:nvSpPr>
        <p:spPr>
          <a:xfrm>
            <a:off x="435087" y="6242201"/>
            <a:ext cx="2725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111111"/>
                </a:solidFill>
              </a:rPr>
              <a:t>Add to cart</a:t>
            </a:r>
            <a:endParaRPr lang="en-US" sz="1600" i="1" dirty="0">
              <a:solidFill>
                <a:srgbClr val="111111"/>
              </a:solidFill>
            </a:endParaRPr>
          </a:p>
        </p:txBody>
      </p:sp>
      <p:sp>
        <p:nvSpPr>
          <p:cNvPr id="2065" name="Right Arrow 2064"/>
          <p:cNvSpPr/>
          <p:nvPr/>
        </p:nvSpPr>
        <p:spPr>
          <a:xfrm>
            <a:off x="4958800" y="1527608"/>
            <a:ext cx="968270" cy="69779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206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20500" y="6031040"/>
            <a:ext cx="2725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rgbClr val="111111"/>
                </a:solidFill>
              </a:rPr>
              <a:t>Checkout</a:t>
            </a:r>
            <a:endParaRPr lang="en-US" sz="1600" i="1" dirty="0">
              <a:solidFill>
                <a:srgbClr val="111111"/>
              </a:solidFill>
            </a:endParaRPr>
          </a:p>
        </p:txBody>
      </p:sp>
      <p:pic>
        <p:nvPicPr>
          <p:cNvPr id="3076" name="Picture 4" descr="http://lnx.planetoffice.biz/site/sites/default/files/images/Ecommerce-Checkout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55" y="1609131"/>
            <a:ext cx="924749" cy="92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20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998" y="5070183"/>
            <a:ext cx="1259284" cy="345110"/>
          </a:xfrm>
          <a:prstGeom prst="rect">
            <a:avLst/>
          </a:prstGeom>
        </p:spPr>
      </p:pic>
      <p:sp>
        <p:nvSpPr>
          <p:cNvPr id="64" name="Flowchart: Alternate Process 63"/>
          <p:cNvSpPr/>
          <p:nvPr/>
        </p:nvSpPr>
        <p:spPr>
          <a:xfrm>
            <a:off x="10068013" y="2472740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391449" y="2806214"/>
            <a:ext cx="11781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1100" dirty="0" smtClean="0">
                <a:solidFill>
                  <a:srgbClr val="002060"/>
                </a:solidFill>
              </a:rPr>
              <a:t>ERP</a:t>
            </a:r>
            <a:endParaRPr lang="en-US" sz="1100" dirty="0">
              <a:solidFill>
                <a:srgbClr val="002060"/>
              </a:solidFill>
            </a:endParaRPr>
          </a:p>
        </p:txBody>
      </p:sp>
      <p:pic>
        <p:nvPicPr>
          <p:cNvPr id="67" name="Picture 2" descr="http://upload.wikimedia.org/wikipedia/en/4/4b/The_Infor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260" y="2565162"/>
            <a:ext cx="463872" cy="4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Can 67"/>
          <p:cNvSpPr/>
          <p:nvPr/>
        </p:nvSpPr>
        <p:spPr>
          <a:xfrm>
            <a:off x="10227317" y="2934496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25909" y="3010744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2075" name="TextBox 2074"/>
          <p:cNvSpPr txBox="1"/>
          <p:nvPr/>
        </p:nvSpPr>
        <p:spPr>
          <a:xfrm>
            <a:off x="7369264" y="1839818"/>
            <a:ext cx="11970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Order/Member details</a:t>
            </a:r>
            <a:endParaRPr lang="en-US" sz="1100" dirty="0">
              <a:solidFill>
                <a:srgbClr val="111111"/>
              </a:solidFill>
            </a:endParaRPr>
          </a:p>
        </p:txBody>
      </p:sp>
      <p:cxnSp>
        <p:nvCxnSpPr>
          <p:cNvPr id="2077" name="Elbow Connector 2076"/>
          <p:cNvCxnSpPr/>
          <p:nvPr/>
        </p:nvCxnSpPr>
        <p:spPr>
          <a:xfrm>
            <a:off x="7238083" y="2058666"/>
            <a:ext cx="2743200" cy="87583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9" name="Elbow Connector 2078"/>
          <p:cNvCxnSpPr>
            <a:stCxn id="64" idx="0"/>
          </p:cNvCxnSpPr>
          <p:nvPr/>
        </p:nvCxnSpPr>
        <p:spPr>
          <a:xfrm rot="16200000" flipV="1">
            <a:off x="8591557" y="251319"/>
            <a:ext cx="1220486" cy="322235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76213" y="1230218"/>
            <a:ext cx="2115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111111"/>
                </a:solidFill>
              </a:rPr>
              <a:t>Freight </a:t>
            </a:r>
            <a:r>
              <a:rPr lang="en-US" sz="1100" dirty="0" smtClean="0">
                <a:solidFill>
                  <a:srgbClr val="111111"/>
                </a:solidFill>
              </a:rPr>
              <a:t>Charges/</a:t>
            </a:r>
            <a:r>
              <a:rPr lang="en-US" sz="1100" dirty="0" err="1" smtClean="0">
                <a:solidFill>
                  <a:srgbClr val="111111"/>
                </a:solidFill>
              </a:rPr>
              <a:t>Jiabi</a:t>
            </a:r>
            <a:r>
              <a:rPr lang="en-US" sz="1100" dirty="0" smtClean="0">
                <a:solidFill>
                  <a:srgbClr val="111111"/>
                </a:solidFill>
              </a:rPr>
              <a:t> points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62085" y="4660140"/>
            <a:ext cx="1604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111111"/>
                </a:solidFill>
              </a:rPr>
              <a:t>Total tax </a:t>
            </a:r>
          </a:p>
        </p:txBody>
      </p:sp>
      <p:pic>
        <p:nvPicPr>
          <p:cNvPr id="3078" name="Picture 6" descr="http://www.asahitechnologies.com/wp-content/uploads/2013/12/payment_gateway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321" y="4509021"/>
            <a:ext cx="842270" cy="60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8108412" y="4640528"/>
            <a:ext cx="765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111111"/>
                </a:solidFill>
              </a:rPr>
              <a:t>Payment gateway</a:t>
            </a:r>
          </a:p>
        </p:txBody>
      </p:sp>
      <p:sp>
        <p:nvSpPr>
          <p:cNvPr id="97" name="TextBox 96"/>
          <p:cNvSpPr txBox="1"/>
          <p:nvPr/>
        </p:nvSpPr>
        <p:spPr>
          <a:xfrm rot="5400000">
            <a:off x="10433534" y="4388019"/>
            <a:ext cx="150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111111"/>
                </a:solidFill>
              </a:rPr>
              <a:t>3</a:t>
            </a:r>
            <a:r>
              <a:rPr lang="en-US" sz="1200" baseline="30000" dirty="0" smtClean="0">
                <a:solidFill>
                  <a:srgbClr val="111111"/>
                </a:solidFill>
              </a:rPr>
              <a:t>rd</a:t>
            </a:r>
            <a:r>
              <a:rPr lang="en-US" sz="1200" dirty="0" smtClean="0">
                <a:solidFill>
                  <a:srgbClr val="111111"/>
                </a:solidFill>
              </a:rPr>
              <a:t> party logistics</a:t>
            </a:r>
            <a:endParaRPr lang="en-US" sz="1200" dirty="0">
              <a:solidFill>
                <a:srgbClr val="111111"/>
              </a:solidFill>
            </a:endParaRPr>
          </a:p>
        </p:txBody>
      </p:sp>
      <p:pic>
        <p:nvPicPr>
          <p:cNvPr id="99" name="Picture 2" descr="http://www.paramountsolutions.co.nz/wp-content/uploads/2011/12/cargo-3-ico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43" y="5164620"/>
            <a:ext cx="1229774" cy="122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Straight Arrow Connector 55"/>
          <p:cNvCxnSpPr/>
          <p:nvPr/>
        </p:nvCxnSpPr>
        <p:spPr>
          <a:xfrm>
            <a:off x="10994836" y="3437262"/>
            <a:ext cx="0" cy="16523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722502" y="2939672"/>
            <a:ext cx="11970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Payment status</a:t>
            </a:r>
            <a:endParaRPr lang="en-US" sz="1100" dirty="0">
              <a:solidFill>
                <a:srgbClr val="11111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6566543" y="4640528"/>
            <a:ext cx="0" cy="342156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7175" y="2058739"/>
            <a:ext cx="693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</a:rPr>
              <a:t>Member</a:t>
            </a:r>
            <a:endParaRPr lang="en-US" sz="1000" dirty="0">
              <a:solidFill>
                <a:srgbClr val="111111"/>
              </a:solidFill>
            </a:endParaRPr>
          </a:p>
        </p:txBody>
      </p:sp>
      <p:cxnSp>
        <p:nvCxnSpPr>
          <p:cNvPr id="86" name="Elbow Connector 85"/>
          <p:cNvCxnSpPr>
            <a:stCxn id="2056" idx="1"/>
            <a:endCxn id="2054" idx="2"/>
          </p:cNvCxnSpPr>
          <p:nvPr/>
        </p:nvCxnSpPr>
        <p:spPr>
          <a:xfrm rot="10800000">
            <a:off x="1280804" y="2608840"/>
            <a:ext cx="381930" cy="105191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endCxn id="85" idx="0"/>
          </p:cNvCxnSpPr>
          <p:nvPr/>
        </p:nvCxnSpPr>
        <p:spPr>
          <a:xfrm>
            <a:off x="7744858" y="3660757"/>
            <a:ext cx="1163980" cy="70579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257580" y="4040647"/>
            <a:ext cx="133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111111"/>
                </a:solidFill>
              </a:rPr>
              <a:t>Front office</a:t>
            </a:r>
            <a:endParaRPr lang="en-US" sz="1400" b="1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17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1439" y="163468"/>
            <a:ext cx="7969132" cy="685949"/>
          </a:xfrm>
        </p:spPr>
        <p:txBody>
          <a:bodyPr/>
          <a:lstStyle/>
          <a:p>
            <a:r>
              <a:rPr lang="en-IN" sz="3628" dirty="0"/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Vision &amp; Objectives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34537" y="2841204"/>
            <a:ext cx="7968483" cy="401638"/>
          </a:xfrm>
        </p:spPr>
        <p:txBody>
          <a:bodyPr/>
          <a:lstStyle/>
          <a:p>
            <a:r>
              <a:rPr lang="en-IN" dirty="0" smtClean="0"/>
              <a:t>Proposed System: Solution Components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634536" y="2253408"/>
            <a:ext cx="8882247" cy="401638"/>
          </a:xfrm>
        </p:spPr>
        <p:txBody>
          <a:bodyPr/>
          <a:lstStyle/>
          <a:p>
            <a:r>
              <a:rPr lang="en-IN" dirty="0"/>
              <a:t>Current system view</a:t>
            </a:r>
          </a:p>
          <a:p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669083" y="3470067"/>
            <a:ext cx="8337171" cy="401638"/>
          </a:xfrm>
        </p:spPr>
        <p:txBody>
          <a:bodyPr/>
          <a:lstStyle/>
          <a:p>
            <a:r>
              <a:rPr lang="en-IN" dirty="0" smtClean="0"/>
              <a:t>Deployment architecture, Business scenarios and Release Plan</a:t>
            </a:r>
            <a:endParaRPr lang="en-IN" dirty="0"/>
          </a:p>
          <a:p>
            <a:endParaRPr lang="en-IN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N" dirty="0" smtClean="0"/>
              <a:t>Our Proposal</a:t>
            </a:r>
            <a:endParaRPr lang="en-IN" dirty="0"/>
          </a:p>
          <a:p>
            <a:endParaRPr lang="en-IN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IN" dirty="0" smtClean="0"/>
              <a:t>Success Stories</a:t>
            </a:r>
            <a:endParaRPr lang="en-IN" dirty="0"/>
          </a:p>
          <a:p>
            <a:endParaRPr lang="en-IN" dirty="0" smtClean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2669084" y="5246885"/>
            <a:ext cx="7975599" cy="401638"/>
          </a:xfrm>
          <a:prstGeom prst="rect">
            <a:avLst/>
          </a:prstGeom>
        </p:spPr>
        <p:txBody>
          <a:bodyPr lIns="109027" tIns="54513" rIns="109027" bIns="54513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177" kern="1200">
                <a:solidFill>
                  <a:srgbClr val="4B4B4B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–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483307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977742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9930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Rectangle 2070"/>
          <p:cNvSpPr/>
          <p:nvPr/>
        </p:nvSpPr>
        <p:spPr>
          <a:xfrm>
            <a:off x="594911" y="1013552"/>
            <a:ext cx="5960125" cy="55962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13550" y="1212830"/>
            <a:ext cx="5420299" cy="22795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91" y="124659"/>
            <a:ext cx="10893202" cy="691916"/>
          </a:xfrm>
        </p:spPr>
        <p:txBody>
          <a:bodyPr/>
          <a:lstStyle/>
          <a:p>
            <a:r>
              <a:rPr lang="en-IN" sz="3991" dirty="0"/>
              <a:t>Invoice management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6607" y="816575"/>
            <a:ext cx="10488888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49"/>
          <p:cNvSpPr>
            <a:spLocks noGrp="1"/>
          </p:cNvSpPr>
          <p:nvPr>
            <p:ph idx="4294967295"/>
          </p:nvPr>
        </p:nvSpPr>
        <p:spPr>
          <a:xfrm>
            <a:off x="1625303" y="1219200"/>
            <a:ext cx="8229600" cy="49069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1343210" y="1807282"/>
            <a:ext cx="1226916" cy="69750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Front office(sales module)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11" name="Picture 124" descr="images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18442" y="1928802"/>
            <a:ext cx="519091" cy="586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 descr="11833340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122586" y="1841095"/>
            <a:ext cx="928694" cy="735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283025" y="2725097"/>
            <a:ext cx="9364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POS</a:t>
            </a:r>
            <a:endParaRPr lang="en-US" sz="1100" dirty="0">
              <a:solidFill>
                <a:srgbClr val="111111"/>
              </a:solidFill>
            </a:endParaRPr>
          </a:p>
        </p:txBody>
      </p:sp>
      <p:pic>
        <p:nvPicPr>
          <p:cNvPr id="2050" name="Picture 2" descr="http://thebiggestpos.com/wp-content/uploads/2011/11/receit-prin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655" y="1212830"/>
            <a:ext cx="1580884" cy="14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15133" y="3073709"/>
            <a:ext cx="219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111111"/>
                </a:solidFill>
              </a:rPr>
              <a:t>In store purchase</a:t>
            </a:r>
            <a:endParaRPr lang="en-US" sz="1400" b="1" dirty="0">
              <a:solidFill>
                <a:srgbClr val="11111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603177" y="2115239"/>
            <a:ext cx="393231" cy="3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flipV="1">
            <a:off x="3888953" y="1509313"/>
            <a:ext cx="1079653" cy="331782"/>
          </a:xfrm>
          <a:prstGeom prst="bentConnector3">
            <a:avLst/>
          </a:prstGeom>
          <a:ln w="127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43886" y="2701225"/>
            <a:ext cx="11475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Invoice printer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23" name="Flowchart: Alternate Process 22"/>
          <p:cNvSpPr/>
          <p:nvPr/>
        </p:nvSpPr>
        <p:spPr>
          <a:xfrm>
            <a:off x="9273542" y="2686793"/>
            <a:ext cx="2020510" cy="1270723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2060"/>
                </a:solidFill>
              </a:rPr>
              <a:t>Tax System</a:t>
            </a:r>
          </a:p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Invoice management platform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4" name="云形 151"/>
          <p:cNvSpPr/>
          <p:nvPr/>
        </p:nvSpPr>
        <p:spPr>
          <a:xfrm>
            <a:off x="6905291" y="3283128"/>
            <a:ext cx="1643798" cy="76006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solidFill>
                <a:srgbClr val="002060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000695" y="3976229"/>
            <a:ext cx="5420299" cy="22795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403130" y="5837108"/>
            <a:ext cx="219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111111"/>
                </a:solidFill>
              </a:rPr>
              <a:t>Online purchase</a:t>
            </a:r>
            <a:endParaRPr lang="en-US" sz="1400" b="1" dirty="0">
              <a:solidFill>
                <a:srgbClr val="111111"/>
              </a:solidFill>
            </a:endParaRPr>
          </a:p>
        </p:txBody>
      </p:sp>
      <p:sp>
        <p:nvSpPr>
          <p:cNvPr id="27" name="Flowchart: Alternate Process 26"/>
          <p:cNvSpPr/>
          <p:nvPr/>
        </p:nvSpPr>
        <p:spPr>
          <a:xfrm>
            <a:off x="1385440" y="4614751"/>
            <a:ext cx="1226916" cy="69750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Membership portal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28" name="Picture 6" descr="http://www.asahitechnologies.com/wp-content/uploads/2013/12/payment_gatewa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905" y="4740377"/>
            <a:ext cx="1018554" cy="728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2700492" y="4955759"/>
            <a:ext cx="459511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71133" y="3403519"/>
            <a:ext cx="11563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</a:rPr>
              <a:t>Online/batch invoice data upload</a:t>
            </a:r>
            <a:endParaRPr lang="en-US" sz="1000" dirty="0">
              <a:solidFill>
                <a:srgbClr val="11111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24408" y="5466460"/>
            <a:ext cx="9364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Payment gateway</a:t>
            </a:r>
            <a:endParaRPr lang="en-US" sz="1100" dirty="0">
              <a:solidFill>
                <a:srgbClr val="111111"/>
              </a:solidFill>
            </a:endParaRPr>
          </a:p>
        </p:txBody>
      </p:sp>
      <p:pic>
        <p:nvPicPr>
          <p:cNvPr id="33" name="Picture 2" descr="http://wikieducator.org/images/1/16/Dummy_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411" y="1335099"/>
            <a:ext cx="693493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9" name="TextBox 2048"/>
          <p:cNvSpPr txBox="1"/>
          <p:nvPr/>
        </p:nvSpPr>
        <p:spPr>
          <a:xfrm>
            <a:off x="5982153" y="1852112"/>
            <a:ext cx="849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Handover to member</a:t>
            </a:r>
            <a:endParaRPr lang="en-US" sz="800" dirty="0">
              <a:solidFill>
                <a:srgbClr val="111111"/>
              </a:solidFill>
            </a:endParaRPr>
          </a:p>
        </p:txBody>
      </p:sp>
      <p:cxnSp>
        <p:nvCxnSpPr>
          <p:cNvPr id="2054" name="Straight Arrow Connector 2053"/>
          <p:cNvCxnSpPr/>
          <p:nvPr/>
        </p:nvCxnSpPr>
        <p:spPr>
          <a:xfrm>
            <a:off x="6026221" y="1807282"/>
            <a:ext cx="6281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Straight Arrow Connector 2055"/>
          <p:cNvCxnSpPr/>
          <p:nvPr/>
        </p:nvCxnSpPr>
        <p:spPr>
          <a:xfrm>
            <a:off x="6026221" y="2390660"/>
            <a:ext cx="1288980" cy="782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://thebiggestpos.com/wp-content/uploads/2011/11/receit-prin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766" y="3943180"/>
            <a:ext cx="1580884" cy="143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lowchart: Alternate Process 43"/>
          <p:cNvSpPr/>
          <p:nvPr/>
        </p:nvSpPr>
        <p:spPr>
          <a:xfrm>
            <a:off x="7688367" y="5094756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11803" y="5428230"/>
            <a:ext cx="11781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1100" dirty="0" smtClean="0">
                <a:solidFill>
                  <a:srgbClr val="002060"/>
                </a:solidFill>
              </a:rPr>
              <a:t>ERP</a:t>
            </a:r>
            <a:endParaRPr lang="en-US" sz="1100" dirty="0">
              <a:solidFill>
                <a:srgbClr val="002060"/>
              </a:solidFill>
            </a:endParaRPr>
          </a:p>
        </p:txBody>
      </p:sp>
      <p:pic>
        <p:nvPicPr>
          <p:cNvPr id="46" name="Picture 2" descr="http://upload.wikimedia.org/wikipedia/en/4/4b/The_Infor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14" y="5187178"/>
            <a:ext cx="463872" cy="4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n 46"/>
          <p:cNvSpPr/>
          <p:nvPr/>
        </p:nvSpPr>
        <p:spPr>
          <a:xfrm>
            <a:off x="7847671" y="5556512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46263" y="5632760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cxnSp>
        <p:nvCxnSpPr>
          <p:cNvPr id="2058" name="Elbow Connector 2057"/>
          <p:cNvCxnSpPr/>
          <p:nvPr/>
        </p:nvCxnSpPr>
        <p:spPr>
          <a:xfrm flipV="1">
            <a:off x="6555036" y="5651050"/>
            <a:ext cx="976219" cy="265234"/>
          </a:xfrm>
          <a:prstGeom prst="bentConnector3">
            <a:avLst>
              <a:gd name="adj1" fmla="val 50000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TextBox 2058"/>
          <p:cNvSpPr txBox="1"/>
          <p:nvPr/>
        </p:nvSpPr>
        <p:spPr>
          <a:xfrm>
            <a:off x="6488935" y="5960369"/>
            <a:ext cx="1471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</a:rPr>
              <a:t>Order fulfillment request</a:t>
            </a:r>
            <a:endParaRPr lang="en-US" sz="1000" dirty="0">
              <a:solidFill>
                <a:srgbClr val="111111"/>
              </a:solidFill>
            </a:endParaRPr>
          </a:p>
        </p:txBody>
      </p:sp>
      <p:cxnSp>
        <p:nvCxnSpPr>
          <p:cNvPr id="52" name="Elbow Connector 51"/>
          <p:cNvCxnSpPr/>
          <p:nvPr/>
        </p:nvCxnSpPr>
        <p:spPr>
          <a:xfrm flipV="1">
            <a:off x="3887115" y="4316779"/>
            <a:ext cx="1079653" cy="331782"/>
          </a:xfrm>
          <a:prstGeom prst="bentConnector3">
            <a:avLst/>
          </a:prstGeom>
          <a:ln w="127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Alternate Process 52"/>
          <p:cNvSpPr/>
          <p:nvPr/>
        </p:nvSpPr>
        <p:spPr>
          <a:xfrm>
            <a:off x="10120000" y="4778168"/>
            <a:ext cx="1226916" cy="69750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3</a:t>
            </a:r>
            <a:r>
              <a:rPr lang="en-US" sz="1200" baseline="30000" dirty="0" smtClean="0">
                <a:solidFill>
                  <a:srgbClr val="002060"/>
                </a:solidFill>
              </a:rPr>
              <a:t>rd</a:t>
            </a:r>
            <a:r>
              <a:rPr lang="en-US" sz="1200" dirty="0" smtClean="0">
                <a:solidFill>
                  <a:srgbClr val="002060"/>
                </a:solidFill>
              </a:rPr>
              <a:t> party logistics system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54" name="Picture 2" descr="http://wikieducator.org/images/1/16/Dummy_us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468" y="5916284"/>
            <a:ext cx="693493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Arrow Connector 2060"/>
          <p:cNvCxnSpPr/>
          <p:nvPr/>
        </p:nvCxnSpPr>
        <p:spPr>
          <a:xfrm>
            <a:off x="10807547" y="5556512"/>
            <a:ext cx="0" cy="2805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948934" y="5540934"/>
            <a:ext cx="849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Handover to member</a:t>
            </a:r>
            <a:endParaRPr lang="en-US" sz="800" dirty="0">
              <a:solidFill>
                <a:srgbClr val="111111"/>
              </a:solidFill>
            </a:endParaRPr>
          </a:p>
        </p:txBody>
      </p:sp>
      <p:cxnSp>
        <p:nvCxnSpPr>
          <p:cNvPr id="2063" name="Straight Arrow Connector 2062"/>
          <p:cNvCxnSpPr/>
          <p:nvPr/>
        </p:nvCxnSpPr>
        <p:spPr>
          <a:xfrm flipV="1">
            <a:off x="6220650" y="4043191"/>
            <a:ext cx="896246" cy="3635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Arrow Connector 2064"/>
          <p:cNvCxnSpPr/>
          <p:nvPr/>
        </p:nvCxnSpPr>
        <p:spPr>
          <a:xfrm>
            <a:off x="8696179" y="3492350"/>
            <a:ext cx="4821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Elbow Connector 2066"/>
          <p:cNvCxnSpPr>
            <a:stCxn id="43" idx="3"/>
          </p:cNvCxnSpPr>
          <p:nvPr/>
        </p:nvCxnSpPr>
        <p:spPr>
          <a:xfrm>
            <a:off x="6220650" y="4662899"/>
            <a:ext cx="1310605" cy="524279"/>
          </a:xfrm>
          <a:prstGeom prst="bentConnector3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TextBox 2067"/>
          <p:cNvSpPr txBox="1"/>
          <p:nvPr/>
        </p:nvSpPr>
        <p:spPr>
          <a:xfrm>
            <a:off x="6907574" y="4811219"/>
            <a:ext cx="872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111111"/>
                </a:solidFill>
              </a:rPr>
              <a:t>Invoice data transfer</a:t>
            </a:r>
            <a:endParaRPr lang="en-US" sz="900" dirty="0">
              <a:solidFill>
                <a:srgbClr val="111111"/>
              </a:solidFill>
            </a:endParaRPr>
          </a:p>
        </p:txBody>
      </p:sp>
      <p:cxnSp>
        <p:nvCxnSpPr>
          <p:cNvPr id="2070" name="Elbow Connector 2069"/>
          <p:cNvCxnSpPr/>
          <p:nvPr/>
        </p:nvCxnSpPr>
        <p:spPr>
          <a:xfrm flipV="1">
            <a:off x="9273542" y="5094756"/>
            <a:ext cx="740791" cy="28786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TextBox 2077"/>
          <p:cNvSpPr txBox="1"/>
          <p:nvPr/>
        </p:nvSpPr>
        <p:spPr>
          <a:xfrm>
            <a:off x="898186" y="6294377"/>
            <a:ext cx="1503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111111"/>
                </a:solidFill>
              </a:rPr>
              <a:t>Front office</a:t>
            </a:r>
            <a:endParaRPr lang="en-US" sz="1400" b="1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72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3744413" y="1348581"/>
            <a:ext cx="4577922" cy="5040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owchart: Alternate Process 92"/>
          <p:cNvSpPr/>
          <p:nvPr/>
        </p:nvSpPr>
        <p:spPr>
          <a:xfrm>
            <a:off x="8679886" y="3475274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92" name="Flowchart: Alternate Process 91"/>
          <p:cNvSpPr/>
          <p:nvPr/>
        </p:nvSpPr>
        <p:spPr>
          <a:xfrm>
            <a:off x="5901457" y="5397079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91" name="Flowchart: Alternate Process 90"/>
          <p:cNvSpPr/>
          <p:nvPr/>
        </p:nvSpPr>
        <p:spPr>
          <a:xfrm>
            <a:off x="3849920" y="4810928"/>
            <a:ext cx="1489930" cy="880609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90" name="Flowchart: Alternate Process 89"/>
          <p:cNvSpPr/>
          <p:nvPr/>
        </p:nvSpPr>
        <p:spPr>
          <a:xfrm>
            <a:off x="5760785" y="1928504"/>
            <a:ext cx="1881183" cy="1227943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85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Order Management – Component view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://wikieducator.org/images/1/16/Dummy_u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83" y="1941025"/>
            <a:ext cx="693493" cy="69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1583" y="2719754"/>
            <a:ext cx="6934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111111"/>
                </a:solidFill>
              </a:rPr>
              <a:t>Member</a:t>
            </a:r>
            <a:endParaRPr lang="en-US" sz="1000" dirty="0">
              <a:solidFill>
                <a:srgbClr val="111111"/>
              </a:solidFill>
            </a:endParaRPr>
          </a:p>
        </p:txBody>
      </p:sp>
      <p:pic>
        <p:nvPicPr>
          <p:cNvPr id="3076" name="Picture 4" descr="http://us.cdn1.123rf.com/168nwm/vilisov/vilisov1311/vilisov131100015/23646951-icons-of-electronic-devices-smartphone-tablets-computer-moni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56" y="1418919"/>
            <a:ext cx="1230495" cy="123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owchart: Alternate Process 6"/>
          <p:cNvSpPr/>
          <p:nvPr/>
        </p:nvSpPr>
        <p:spPr>
          <a:xfrm>
            <a:off x="1266092" y="2842864"/>
            <a:ext cx="1226916" cy="697505"/>
          </a:xfrm>
          <a:prstGeom prst="flowChartAlternateProces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2060"/>
                </a:solidFill>
              </a:rPr>
              <a:t>Order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200" dirty="0">
                <a:solidFill>
                  <a:srgbClr val="002060"/>
                </a:solidFill>
              </a:rPr>
              <a:t>Placement/</a:t>
            </a:r>
          </a:p>
          <a:p>
            <a:pPr algn="ctr"/>
            <a:r>
              <a:rPr lang="en-US" sz="1200" dirty="0">
                <a:solidFill>
                  <a:srgbClr val="002060"/>
                </a:solidFill>
              </a:rPr>
              <a:t>Initiation</a:t>
            </a:r>
          </a:p>
        </p:txBody>
      </p:sp>
      <p:sp>
        <p:nvSpPr>
          <p:cNvPr id="5" name="Oval Callout 4"/>
          <p:cNvSpPr/>
          <p:nvPr/>
        </p:nvSpPr>
        <p:spPr>
          <a:xfrm>
            <a:off x="2085660" y="915651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8" name="TextBox 7"/>
          <p:cNvSpPr txBox="1"/>
          <p:nvPr/>
        </p:nvSpPr>
        <p:spPr>
          <a:xfrm>
            <a:off x="2104352" y="1084793"/>
            <a:ext cx="1059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111111"/>
                </a:solidFill>
              </a:rPr>
              <a:t>Responsive web design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11" name="Cross 10"/>
          <p:cNvSpPr/>
          <p:nvPr/>
        </p:nvSpPr>
        <p:spPr>
          <a:xfrm>
            <a:off x="6764208" y="4196862"/>
            <a:ext cx="890954" cy="586153"/>
          </a:xfrm>
          <a:prstGeom prst="plus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Camel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9" name="Can 18"/>
          <p:cNvSpPr/>
          <p:nvPr/>
        </p:nvSpPr>
        <p:spPr>
          <a:xfrm>
            <a:off x="3985839" y="5164001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47841" y="1418919"/>
            <a:ext cx="1277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1111"/>
                </a:solidFill>
              </a:rPr>
              <a:t>HTTP</a:t>
            </a:r>
            <a:endParaRPr lang="en-US" sz="1400" dirty="0">
              <a:solidFill>
                <a:srgbClr val="11111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8088" y="2078389"/>
            <a:ext cx="16881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111111"/>
                </a:solidFill>
              </a:rPr>
              <a:t>Order Management service</a:t>
            </a:r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17319" y="2543909"/>
            <a:ext cx="703385" cy="275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111111"/>
                </a:solidFill>
              </a:rPr>
              <a:t>App container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31879" y="2543910"/>
            <a:ext cx="703385" cy="27550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rgbClr val="111111"/>
                </a:solidFill>
              </a:rPr>
              <a:t>Web</a:t>
            </a:r>
          </a:p>
        </p:txBody>
      </p:sp>
      <p:sp>
        <p:nvSpPr>
          <p:cNvPr id="29" name="Can 28"/>
          <p:cNvSpPr/>
          <p:nvPr/>
        </p:nvSpPr>
        <p:spPr>
          <a:xfrm>
            <a:off x="6377349" y="2895637"/>
            <a:ext cx="205154" cy="199256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553203" y="2837022"/>
            <a:ext cx="849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Tx. DB Schema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35" name="Oval Callout 34"/>
          <p:cNvSpPr/>
          <p:nvPr/>
        </p:nvSpPr>
        <p:spPr>
          <a:xfrm>
            <a:off x="7208644" y="1173558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33" name="TextBox 32"/>
          <p:cNvSpPr txBox="1"/>
          <p:nvPr/>
        </p:nvSpPr>
        <p:spPr>
          <a:xfrm>
            <a:off x="7244858" y="1288020"/>
            <a:ext cx="895715" cy="558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rgbClr val="111111"/>
                </a:solidFill>
              </a:rPr>
              <a:t>Self-contained</a:t>
            </a:r>
          </a:p>
          <a:p>
            <a:pPr algn="ctr"/>
            <a:r>
              <a:rPr lang="en-US" sz="900" dirty="0" smtClean="0">
                <a:solidFill>
                  <a:srgbClr val="111111"/>
                </a:solidFill>
              </a:rPr>
              <a:t>Micro service</a:t>
            </a:r>
            <a:endParaRPr lang="en-US" sz="900" dirty="0">
              <a:solidFill>
                <a:srgbClr val="11111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35255" y="3681081"/>
            <a:ext cx="7326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111111"/>
                </a:solidFill>
              </a:rPr>
              <a:t>HTTP</a:t>
            </a:r>
            <a:endParaRPr lang="en-US" sz="1000" dirty="0">
              <a:solidFill>
                <a:srgbClr val="111111"/>
              </a:solidFill>
            </a:endParaRPr>
          </a:p>
        </p:txBody>
      </p:sp>
      <p:sp>
        <p:nvSpPr>
          <p:cNvPr id="42" name="Oval Callout 41"/>
          <p:cNvSpPr/>
          <p:nvPr/>
        </p:nvSpPr>
        <p:spPr>
          <a:xfrm>
            <a:off x="7325875" y="3236815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38" name="TextBox 37"/>
          <p:cNvSpPr txBox="1"/>
          <p:nvPr/>
        </p:nvSpPr>
        <p:spPr>
          <a:xfrm>
            <a:off x="7373812" y="3411417"/>
            <a:ext cx="849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111111"/>
                </a:solidFill>
              </a:rPr>
              <a:t>Seamless Integration</a:t>
            </a:r>
          </a:p>
        </p:txBody>
      </p:sp>
      <p:cxnSp>
        <p:nvCxnSpPr>
          <p:cNvPr id="43" name="Elbow Connector 42"/>
          <p:cNvCxnSpPr>
            <a:stCxn id="11" idx="2"/>
          </p:cNvCxnSpPr>
          <p:nvPr/>
        </p:nvCxnSpPr>
        <p:spPr>
          <a:xfrm rot="5400000">
            <a:off x="6632322" y="4826974"/>
            <a:ext cx="621322" cy="533404"/>
          </a:xfrm>
          <a:prstGeom prst="bentConnector3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5400000" flipH="1">
            <a:off x="5339853" y="4911972"/>
            <a:ext cx="586149" cy="2086706"/>
          </a:xfrm>
          <a:prstGeom prst="bentConnector3">
            <a:avLst>
              <a:gd name="adj1" fmla="val -39000"/>
            </a:avLst>
          </a:prstGeom>
          <a:ln w="127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/>
          <p:nvPr/>
        </p:nvCxnSpPr>
        <p:spPr>
          <a:xfrm rot="5400000" flipH="1" flipV="1">
            <a:off x="4513378" y="2948354"/>
            <a:ext cx="1652957" cy="2086712"/>
          </a:xfrm>
          <a:prstGeom prst="bentConnector3">
            <a:avLst/>
          </a:prstGeom>
          <a:ln w="127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Callout 65"/>
          <p:cNvSpPr/>
          <p:nvPr/>
        </p:nvSpPr>
        <p:spPr>
          <a:xfrm>
            <a:off x="4711628" y="3928473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67" name="TextBox 66"/>
          <p:cNvSpPr txBox="1"/>
          <p:nvPr/>
        </p:nvSpPr>
        <p:spPr>
          <a:xfrm>
            <a:off x="4759565" y="4103075"/>
            <a:ext cx="849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</a:rPr>
              <a:t>Effective reporting</a:t>
            </a:r>
            <a:endParaRPr lang="en-US" sz="1100" dirty="0">
              <a:solidFill>
                <a:srgbClr val="111111"/>
              </a:solidFill>
            </a:endParaRPr>
          </a:p>
        </p:txBody>
      </p:sp>
      <p:cxnSp>
        <p:nvCxnSpPr>
          <p:cNvPr id="64" name="Elbow Connector 63"/>
          <p:cNvCxnSpPr>
            <a:endCxn id="11" idx="0"/>
          </p:cNvCxnSpPr>
          <p:nvPr/>
        </p:nvCxnSpPr>
        <p:spPr>
          <a:xfrm rot="16200000" flipH="1">
            <a:off x="6570086" y="3557263"/>
            <a:ext cx="1021286" cy="257912"/>
          </a:xfrm>
          <a:prstGeom prst="bentConnector3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196860" y="4895749"/>
            <a:ext cx="1178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2060"/>
                </a:solidFill>
              </a:rPr>
              <a:t>Business Intelligence</a:t>
            </a:r>
            <a:r>
              <a:rPr lang="en-US" sz="1000" dirty="0" smtClean="0">
                <a:solidFill>
                  <a:srgbClr val="002060"/>
                </a:solidFill>
              </a:rPr>
              <a:t>/</a:t>
            </a:r>
          </a:p>
          <a:p>
            <a:pPr algn="ctr"/>
            <a:r>
              <a:rPr lang="en-US" sz="1000" dirty="0" smtClean="0">
                <a:solidFill>
                  <a:srgbClr val="002060"/>
                </a:solidFill>
              </a:rPr>
              <a:t>Data warehousing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62398" y="5240248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72" name="Can 71"/>
          <p:cNvSpPr/>
          <p:nvPr/>
        </p:nvSpPr>
        <p:spPr>
          <a:xfrm>
            <a:off x="6060820" y="5703260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37379" y="5779507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227678" y="5733452"/>
            <a:ext cx="11781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2060"/>
                </a:solidFill>
              </a:rPr>
              <a:t>MDM</a:t>
            </a:r>
            <a:endParaRPr lang="en-US" sz="1000" dirty="0">
              <a:solidFill>
                <a:srgbClr val="002060"/>
              </a:solidFill>
            </a:endParaRPr>
          </a:p>
        </p:txBody>
      </p:sp>
      <p:sp>
        <p:nvSpPr>
          <p:cNvPr id="75" name="Oval Callout 74"/>
          <p:cNvSpPr/>
          <p:nvPr/>
        </p:nvSpPr>
        <p:spPr>
          <a:xfrm>
            <a:off x="7126585" y="4866319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76" name="TextBox 75"/>
          <p:cNvSpPr txBox="1"/>
          <p:nvPr/>
        </p:nvSpPr>
        <p:spPr>
          <a:xfrm>
            <a:off x="7151075" y="5017476"/>
            <a:ext cx="9213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</a:rPr>
              <a:t>Data governance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79" name="Can 78"/>
          <p:cNvSpPr/>
          <p:nvPr/>
        </p:nvSpPr>
        <p:spPr>
          <a:xfrm>
            <a:off x="8839189" y="3815846"/>
            <a:ext cx="310662" cy="322399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815748" y="3892093"/>
            <a:ext cx="849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DB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003322" y="3808748"/>
            <a:ext cx="117816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 </a:t>
            </a:r>
          </a:p>
          <a:p>
            <a:pPr algn="ctr"/>
            <a:r>
              <a:rPr lang="en-US" sz="1100" dirty="0" smtClean="0">
                <a:solidFill>
                  <a:srgbClr val="002060"/>
                </a:solidFill>
              </a:rPr>
              <a:t>ERP</a:t>
            </a:r>
            <a:endParaRPr lang="en-US" sz="1100" dirty="0">
              <a:solidFill>
                <a:srgbClr val="002060"/>
              </a:solidFill>
            </a:endParaRPr>
          </a:p>
        </p:txBody>
      </p:sp>
      <p:cxnSp>
        <p:nvCxnSpPr>
          <p:cNvPr id="78" name="Elbow Connector 77"/>
          <p:cNvCxnSpPr/>
          <p:nvPr/>
        </p:nvCxnSpPr>
        <p:spPr>
          <a:xfrm flipV="1">
            <a:off x="7643439" y="4360986"/>
            <a:ext cx="1787767" cy="128953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flipV="1">
            <a:off x="7403115" y="4360986"/>
            <a:ext cx="2074983" cy="1673423"/>
          </a:xfrm>
          <a:prstGeom prst="bentConnector2">
            <a:avLst/>
          </a:prstGeom>
          <a:ln w="1270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033543" y="6340993"/>
            <a:ext cx="18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1111"/>
                </a:solidFill>
              </a:rPr>
              <a:t>Back Office</a:t>
            </a:r>
            <a:endParaRPr lang="en-US" dirty="0">
              <a:solidFill>
                <a:srgbClr val="11111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 rot="5400000">
            <a:off x="10433534" y="4388019"/>
            <a:ext cx="1500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111111"/>
                </a:solidFill>
              </a:rPr>
              <a:t>3</a:t>
            </a:r>
            <a:r>
              <a:rPr lang="en-US" sz="1200" baseline="30000" dirty="0" smtClean="0">
                <a:solidFill>
                  <a:srgbClr val="111111"/>
                </a:solidFill>
              </a:rPr>
              <a:t>rd</a:t>
            </a:r>
            <a:r>
              <a:rPr lang="en-US" sz="1200" dirty="0" smtClean="0">
                <a:solidFill>
                  <a:srgbClr val="111111"/>
                </a:solidFill>
              </a:rPr>
              <a:t> party logistics</a:t>
            </a:r>
            <a:endParaRPr lang="en-US" sz="1200" dirty="0">
              <a:solidFill>
                <a:srgbClr val="111111"/>
              </a:solidFill>
            </a:endParaRPr>
          </a:p>
        </p:txBody>
      </p:sp>
      <p:sp>
        <p:nvSpPr>
          <p:cNvPr id="97" name="Oval Callout 96"/>
          <p:cNvSpPr/>
          <p:nvPr/>
        </p:nvSpPr>
        <p:spPr>
          <a:xfrm rot="10800000">
            <a:off x="8322335" y="4608407"/>
            <a:ext cx="955373" cy="778419"/>
          </a:xfrm>
          <a:prstGeom prst="wedgeEllipseCallo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dirty="0"/>
          </a:p>
        </p:txBody>
      </p:sp>
      <p:sp>
        <p:nvSpPr>
          <p:cNvPr id="98" name="TextBox 97"/>
          <p:cNvSpPr txBox="1"/>
          <p:nvPr/>
        </p:nvSpPr>
        <p:spPr>
          <a:xfrm>
            <a:off x="8217872" y="4829909"/>
            <a:ext cx="1166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111111"/>
                </a:solidFill>
              </a:rPr>
              <a:t>Asynchronous communication</a:t>
            </a:r>
            <a:endParaRPr lang="en-US" sz="800" dirty="0">
              <a:solidFill>
                <a:srgbClr val="111111"/>
              </a:solidFill>
            </a:endParaRPr>
          </a:p>
        </p:txBody>
      </p:sp>
      <p:cxnSp>
        <p:nvCxnSpPr>
          <p:cNvPr id="94" name="Elbow Connector 93"/>
          <p:cNvCxnSpPr>
            <a:stCxn id="93" idx="3"/>
            <a:endCxn id="16" idx="0"/>
          </p:cNvCxnSpPr>
          <p:nvPr/>
        </p:nvCxnSpPr>
        <p:spPr>
          <a:xfrm>
            <a:off x="10169816" y="3915579"/>
            <a:ext cx="791814" cy="1249041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791508" y="988892"/>
            <a:ext cx="187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11111"/>
                </a:solidFill>
              </a:rPr>
              <a:t>Front Office</a:t>
            </a:r>
            <a:endParaRPr lang="en-US" dirty="0">
              <a:solidFill>
                <a:srgbClr val="111111"/>
              </a:solidFill>
            </a:endParaRPr>
          </a:p>
        </p:txBody>
      </p:sp>
      <p:cxnSp>
        <p:nvCxnSpPr>
          <p:cNvPr id="102" name="Elbow Connector 101"/>
          <p:cNvCxnSpPr>
            <a:stCxn id="7" idx="3"/>
            <a:endCxn id="90" idx="0"/>
          </p:cNvCxnSpPr>
          <p:nvPr/>
        </p:nvCxnSpPr>
        <p:spPr>
          <a:xfrm flipV="1">
            <a:off x="2493008" y="1928504"/>
            <a:ext cx="4208369" cy="1263113"/>
          </a:xfrm>
          <a:prstGeom prst="bentConnector4">
            <a:avLst>
              <a:gd name="adj1" fmla="val 38825"/>
              <a:gd name="adj2" fmla="val 118098"/>
            </a:avLst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http://images.clipartpanda.com/cloud-icon-png-cloud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920" y="5837383"/>
            <a:ext cx="463839" cy="46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408475" y="4408087"/>
            <a:ext cx="26794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111111"/>
                </a:solidFill>
              </a:rPr>
              <a:t>Scalable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111111"/>
                </a:solidFill>
              </a:rPr>
              <a:t>Less latency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111111"/>
                </a:solidFill>
              </a:rPr>
              <a:t>Maintainable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111111"/>
                </a:solidFill>
              </a:rPr>
              <a:t>Highly available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111111"/>
                </a:solidFill>
              </a:rPr>
              <a:t>Modular</a:t>
            </a:r>
            <a:endParaRPr lang="en-US" dirty="0">
              <a:solidFill>
                <a:srgbClr val="111111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217872" y="4355883"/>
            <a:ext cx="304805" cy="2525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rgbClr val="00206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170980" y="4396155"/>
            <a:ext cx="462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ION</a:t>
            </a:r>
            <a:endParaRPr lang="en-US" sz="800" dirty="0">
              <a:solidFill>
                <a:srgbClr val="11111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643438" y="4338778"/>
            <a:ext cx="5781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111111"/>
                </a:solidFill>
              </a:rPr>
              <a:t>File Adapter</a:t>
            </a:r>
            <a:endParaRPr lang="en-US" sz="800" dirty="0">
              <a:solidFill>
                <a:srgbClr val="111111"/>
              </a:solidFill>
            </a:endParaRPr>
          </a:p>
        </p:txBody>
      </p:sp>
      <p:cxnSp>
        <p:nvCxnSpPr>
          <p:cNvPr id="12" name="Elbow Connector 11"/>
          <p:cNvCxnSpPr/>
          <p:nvPr/>
        </p:nvCxnSpPr>
        <p:spPr>
          <a:xfrm rot="5400000">
            <a:off x="5379011" y="4096173"/>
            <a:ext cx="2195210" cy="386098"/>
          </a:xfrm>
          <a:prstGeom prst="bentConnector3">
            <a:avLst/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://www.paramountsolutions.co.nz/wp-content/uploads/2011/12/cargo-3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43" y="5164620"/>
            <a:ext cx="1229774" cy="122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upload.wikimedia.org/wikipedia/en/4/4b/The_Info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133" y="3567696"/>
            <a:ext cx="463872" cy="463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3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Release Plan,</a:t>
            </a:r>
            <a:r>
              <a:rPr lang="en-IN" dirty="0"/>
              <a:t> Delivery methodology</a:t>
            </a:r>
            <a:r>
              <a:rPr lang="en-IN" dirty="0" smtClean="0"/>
              <a:t> and Current status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98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4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Release Plan – Global Rollout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7" y="1429247"/>
            <a:ext cx="10058400" cy="45874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3610" y="1159728"/>
            <a:ext cx="1717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Envisioning</a:t>
            </a:r>
            <a:endParaRPr lang="en-US" sz="1200" b="1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8194" y="2349191"/>
            <a:ext cx="2468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Engineering &amp; Assembling</a:t>
            </a:r>
            <a:endParaRPr lang="en-US" sz="1200" b="1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Envisioning Phase for Global Rollout 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96"/>
          <p:cNvSpPr>
            <a:spLocks/>
          </p:cNvSpPr>
          <p:nvPr/>
        </p:nvSpPr>
        <p:spPr bwMode="auto">
          <a:xfrm>
            <a:off x="7427154" y="3644900"/>
            <a:ext cx="730250" cy="890588"/>
          </a:xfrm>
          <a:custGeom>
            <a:avLst/>
            <a:gdLst>
              <a:gd name="T0" fmla="*/ 639173 w 10736"/>
              <a:gd name="T1" fmla="*/ 413856 h 10000"/>
              <a:gd name="T2" fmla="*/ 649104 w 10736"/>
              <a:gd name="T3" fmla="*/ 463284 h 10000"/>
              <a:gd name="T4" fmla="*/ 730250 w 10736"/>
              <a:gd name="T5" fmla="*/ 360688 h 10000"/>
              <a:gd name="T6" fmla="*/ 720523 w 10736"/>
              <a:gd name="T7" fmla="*/ 301019 h 10000"/>
              <a:gd name="T8" fmla="*/ 683929 w 10736"/>
              <a:gd name="T9" fmla="*/ 248474 h 10000"/>
              <a:gd name="T10" fmla="*/ 617271 w 10736"/>
              <a:gd name="T11" fmla="*/ 226209 h 10000"/>
              <a:gd name="T12" fmla="*/ 598089 w 10736"/>
              <a:gd name="T13" fmla="*/ 287927 h 10000"/>
              <a:gd name="T14" fmla="*/ 589859 w 10736"/>
              <a:gd name="T15" fmla="*/ 326668 h 10000"/>
              <a:gd name="T16" fmla="*/ 535240 w 10736"/>
              <a:gd name="T17" fmla="*/ 314110 h 10000"/>
              <a:gd name="T18" fmla="*/ 524765 w 10736"/>
              <a:gd name="T19" fmla="*/ 276973 h 10000"/>
              <a:gd name="T20" fmla="*/ 478240 w 10736"/>
              <a:gd name="T21" fmla="*/ 280713 h 10000"/>
              <a:gd name="T22" fmla="*/ 447836 w 10736"/>
              <a:gd name="T23" fmla="*/ 308856 h 10000"/>
              <a:gd name="T24" fmla="*/ 364377 w 10736"/>
              <a:gd name="T25" fmla="*/ 290065 h 10000"/>
              <a:gd name="T26" fmla="*/ 311186 w 10736"/>
              <a:gd name="T27" fmla="*/ 187202 h 10000"/>
              <a:gd name="T28" fmla="*/ 258063 w 10736"/>
              <a:gd name="T29" fmla="*/ 131005 h 10000"/>
              <a:gd name="T30" fmla="*/ 270307 w 10736"/>
              <a:gd name="T31" fmla="*/ 79619 h 10000"/>
              <a:gd name="T32" fmla="*/ 288400 w 10736"/>
              <a:gd name="T33" fmla="*/ 0 h 10000"/>
              <a:gd name="T34" fmla="*/ 212559 w 10736"/>
              <a:gd name="T35" fmla="*/ 0 h 10000"/>
              <a:gd name="T36" fmla="*/ 227727 w 10736"/>
              <a:gd name="T37" fmla="*/ 18702 h 10000"/>
              <a:gd name="T38" fmla="*/ 144200 w 10736"/>
              <a:gd name="T39" fmla="*/ 84250 h 10000"/>
              <a:gd name="T40" fmla="*/ 151818 w 10736"/>
              <a:gd name="T41" fmla="*/ 149708 h 10000"/>
              <a:gd name="T42" fmla="*/ 91077 w 10736"/>
              <a:gd name="T43" fmla="*/ 271362 h 10000"/>
              <a:gd name="T44" fmla="*/ 37886 w 10736"/>
              <a:gd name="T45" fmla="*/ 299505 h 10000"/>
              <a:gd name="T46" fmla="*/ 75909 w 10736"/>
              <a:gd name="T47" fmla="*/ 374314 h 10000"/>
              <a:gd name="T48" fmla="*/ 15168 w 10736"/>
              <a:gd name="T49" fmla="*/ 402368 h 10000"/>
              <a:gd name="T50" fmla="*/ 30336 w 10736"/>
              <a:gd name="T51" fmla="*/ 458564 h 10000"/>
              <a:gd name="T52" fmla="*/ 98627 w 10736"/>
              <a:gd name="T53" fmla="*/ 458564 h 10000"/>
              <a:gd name="T54" fmla="*/ 136650 w 10736"/>
              <a:gd name="T55" fmla="*/ 712827 h 10000"/>
              <a:gd name="T56" fmla="*/ 197323 w 10736"/>
              <a:gd name="T57" fmla="*/ 843832 h 10000"/>
              <a:gd name="T58" fmla="*/ 242895 w 10736"/>
              <a:gd name="T59" fmla="*/ 862534 h 10000"/>
              <a:gd name="T60" fmla="*/ 280782 w 10736"/>
              <a:gd name="T61" fmla="*/ 778285 h 10000"/>
              <a:gd name="T62" fmla="*/ 296018 w 10736"/>
              <a:gd name="T63" fmla="*/ 655117 h 10000"/>
              <a:gd name="T64" fmla="*/ 402331 w 10736"/>
              <a:gd name="T65" fmla="*/ 552165 h 10000"/>
              <a:gd name="T66" fmla="*/ 488103 w 10736"/>
              <a:gd name="T67" fmla="*/ 476465 h 10000"/>
              <a:gd name="T68" fmla="*/ 534696 w 10736"/>
              <a:gd name="T69" fmla="*/ 408246 h 10000"/>
              <a:gd name="T70" fmla="*/ 550068 w 10736"/>
              <a:gd name="T71" fmla="*/ 377164 h 10000"/>
              <a:gd name="T72" fmla="*/ 597477 w 10736"/>
              <a:gd name="T73" fmla="*/ 398271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9054" y="3526"/>
                  <a:pt x="9034" y="3598"/>
                </a:cubicBezTo>
                <a:lnTo>
                  <a:pt x="8672" y="3668"/>
                </a:lnTo>
                <a:lnTo>
                  <a:pt x="8472" y="3566"/>
                </a:lnTo>
                <a:cubicBezTo>
                  <a:pt x="8338" y="3543"/>
                  <a:pt x="7904" y="3596"/>
                  <a:pt x="7869" y="3527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446"/>
          <p:cNvSpPr>
            <a:spLocks/>
          </p:cNvSpPr>
          <p:nvPr/>
        </p:nvSpPr>
        <p:spPr bwMode="auto">
          <a:xfrm>
            <a:off x="8198679" y="4039278"/>
            <a:ext cx="222250" cy="400050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321"/>
          <p:cNvSpPr>
            <a:spLocks/>
          </p:cNvSpPr>
          <p:nvPr/>
        </p:nvSpPr>
        <p:spPr bwMode="auto">
          <a:xfrm rot="730076">
            <a:off x="5387217" y="3382963"/>
            <a:ext cx="360362" cy="282575"/>
          </a:xfrm>
          <a:custGeom>
            <a:avLst/>
            <a:gdLst>
              <a:gd name="T0" fmla="*/ 2147483647 w 10000"/>
              <a:gd name="T1" fmla="*/ 2147483647 h 10009"/>
              <a:gd name="T2" fmla="*/ 2147483647 w 10000"/>
              <a:gd name="T3" fmla="*/ 2147483647 h 10009"/>
              <a:gd name="T4" fmla="*/ 2147483647 w 10000"/>
              <a:gd name="T5" fmla="*/ 2147483647 h 10009"/>
              <a:gd name="T6" fmla="*/ 2147483647 w 10000"/>
              <a:gd name="T7" fmla="*/ 2147483647 h 10009"/>
              <a:gd name="T8" fmla="*/ 2147483647 w 10000"/>
              <a:gd name="T9" fmla="*/ 2147483647 h 10009"/>
              <a:gd name="T10" fmla="*/ 2147483647 w 10000"/>
              <a:gd name="T11" fmla="*/ 2147483647 h 10009"/>
              <a:gd name="T12" fmla="*/ 2147483647 w 10000"/>
              <a:gd name="T13" fmla="*/ 161364554 h 10009"/>
              <a:gd name="T14" fmla="*/ 2147483647 w 10000"/>
              <a:gd name="T15" fmla="*/ 2147483647 h 10009"/>
              <a:gd name="T16" fmla="*/ 2147483647 w 10000"/>
              <a:gd name="T17" fmla="*/ 161364554 h 10009"/>
              <a:gd name="T18" fmla="*/ 2147483647 w 10000"/>
              <a:gd name="T19" fmla="*/ 2147483647 h 10009"/>
              <a:gd name="T20" fmla="*/ 0 w 10000"/>
              <a:gd name="T21" fmla="*/ 2147483647 h 10009"/>
              <a:gd name="T22" fmla="*/ 2147483647 w 10000"/>
              <a:gd name="T23" fmla="*/ 2147483647 h 10009"/>
              <a:gd name="T24" fmla="*/ 2147483647 w 10000"/>
              <a:gd name="T25" fmla="*/ 2147483647 h 10009"/>
              <a:gd name="T26" fmla="*/ 2147483647 w 10000"/>
              <a:gd name="T27" fmla="*/ 2147483647 h 10009"/>
              <a:gd name="T28" fmla="*/ 2147483647 w 10000"/>
              <a:gd name="T29" fmla="*/ 2147483647 h 10009"/>
              <a:gd name="T30" fmla="*/ 2147483647 w 10000"/>
              <a:gd name="T31" fmla="*/ 2147483647 h 10009"/>
              <a:gd name="T32" fmla="*/ 2147483647 w 10000"/>
              <a:gd name="T33" fmla="*/ 2147483647 h 10009"/>
              <a:gd name="T34" fmla="*/ 2147483647 w 10000"/>
              <a:gd name="T35" fmla="*/ 2147483647 h 10009"/>
              <a:gd name="T36" fmla="*/ 2147483647 w 10000"/>
              <a:gd name="T37" fmla="*/ 2147483647 h 10009"/>
              <a:gd name="T38" fmla="*/ 2147483647 w 10000"/>
              <a:gd name="T39" fmla="*/ 2147483647 h 10009"/>
              <a:gd name="T40" fmla="*/ 2147483647 w 10000"/>
              <a:gd name="T41" fmla="*/ 2147483647 h 10009"/>
              <a:gd name="T42" fmla="*/ 2147483647 w 10000"/>
              <a:gd name="T43" fmla="*/ 2147483647 h 10009"/>
              <a:gd name="T44" fmla="*/ 2147483647 w 10000"/>
              <a:gd name="T45" fmla="*/ 2147483647 h 10009"/>
              <a:gd name="T46" fmla="*/ 2147483647 w 10000"/>
              <a:gd name="T47" fmla="*/ 2147483647 h 10009"/>
              <a:gd name="T48" fmla="*/ 2147483647 w 10000"/>
              <a:gd name="T49" fmla="*/ 2147483647 h 10009"/>
              <a:gd name="T50" fmla="*/ 2147483647 w 10000"/>
              <a:gd name="T51" fmla="*/ 2147483647 h 10009"/>
              <a:gd name="T52" fmla="*/ 2147483647 w 10000"/>
              <a:gd name="T53" fmla="*/ 2147483647 h 10009"/>
              <a:gd name="T54" fmla="*/ 2147483647 w 10000"/>
              <a:gd name="T55" fmla="*/ 2147483647 h 10009"/>
              <a:gd name="T56" fmla="*/ 2147483647 w 10000"/>
              <a:gd name="T57" fmla="*/ 2147483647 h 10009"/>
              <a:gd name="T58" fmla="*/ 2147483647 w 10000"/>
              <a:gd name="T59" fmla="*/ 2147483647 h 10009"/>
              <a:gd name="T60" fmla="*/ 2147483647 w 10000"/>
              <a:gd name="T61" fmla="*/ 2147483647 h 10009"/>
              <a:gd name="T62" fmla="*/ 2147483647 w 10000"/>
              <a:gd name="T63" fmla="*/ 2147483647 h 10009"/>
              <a:gd name="T64" fmla="*/ 2147483647 w 10000"/>
              <a:gd name="T65" fmla="*/ 2147483647 h 10009"/>
              <a:gd name="T66" fmla="*/ 2147483647 w 10000"/>
              <a:gd name="T67" fmla="*/ 2147483647 h 10009"/>
              <a:gd name="T68" fmla="*/ 2147483647 w 10000"/>
              <a:gd name="T69" fmla="*/ 2147483647 h 10009"/>
              <a:gd name="T70" fmla="*/ 2147483647 w 10000"/>
              <a:gd name="T71" fmla="*/ 2147483647 h 10009"/>
              <a:gd name="T72" fmla="*/ 2147483647 w 10000"/>
              <a:gd name="T73" fmla="*/ 2147483647 h 10009"/>
              <a:gd name="T74" fmla="*/ 2147483647 w 10000"/>
              <a:gd name="T75" fmla="*/ 2147483647 h 10009"/>
              <a:gd name="T76" fmla="*/ 2147483647 w 10000"/>
              <a:gd name="T77" fmla="*/ 2147483647 h 10009"/>
              <a:gd name="T78" fmla="*/ 2147483647 w 10000"/>
              <a:gd name="T79" fmla="*/ 2147483647 h 10009"/>
              <a:gd name="T80" fmla="*/ 2147483647 w 10000"/>
              <a:gd name="T81" fmla="*/ 2147483647 h 1000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9">
                <a:moveTo>
                  <a:pt x="9121" y="1479"/>
                </a:moveTo>
                <a:cubicBezTo>
                  <a:pt x="8949" y="1545"/>
                  <a:pt x="8960" y="1470"/>
                  <a:pt x="8734" y="1437"/>
                </a:cubicBezTo>
                <a:cubicBezTo>
                  <a:pt x="8508" y="1404"/>
                  <a:pt x="8010" y="1295"/>
                  <a:pt x="7765" y="1279"/>
                </a:cubicBezTo>
                <a:cubicBezTo>
                  <a:pt x="7520" y="1263"/>
                  <a:pt x="7390" y="1332"/>
                  <a:pt x="7261" y="1342"/>
                </a:cubicBezTo>
                <a:cubicBezTo>
                  <a:pt x="7132" y="1353"/>
                  <a:pt x="7098" y="1443"/>
                  <a:pt x="6991" y="1342"/>
                </a:cubicBezTo>
                <a:cubicBezTo>
                  <a:pt x="6884" y="1241"/>
                  <a:pt x="6742" y="937"/>
                  <a:pt x="6618" y="734"/>
                </a:cubicBezTo>
                <a:cubicBezTo>
                  <a:pt x="5577" y="492"/>
                  <a:pt x="4284" y="74"/>
                  <a:pt x="3495" y="9"/>
                </a:cubicBezTo>
                <a:cubicBezTo>
                  <a:pt x="2706" y="-56"/>
                  <a:pt x="2420" y="231"/>
                  <a:pt x="1882" y="342"/>
                </a:cubicBezTo>
                <a:lnTo>
                  <a:pt x="1345" y="9"/>
                </a:lnTo>
                <a:lnTo>
                  <a:pt x="806" y="342"/>
                </a:lnTo>
                <a:cubicBezTo>
                  <a:pt x="806" y="342"/>
                  <a:pt x="268" y="1009"/>
                  <a:pt x="0" y="1009"/>
                </a:cubicBezTo>
                <a:lnTo>
                  <a:pt x="538" y="2676"/>
                </a:lnTo>
                <a:lnTo>
                  <a:pt x="1076" y="2009"/>
                </a:lnTo>
                <a:lnTo>
                  <a:pt x="2151" y="2342"/>
                </a:lnTo>
                <a:lnTo>
                  <a:pt x="2421" y="2676"/>
                </a:lnTo>
                <a:lnTo>
                  <a:pt x="2688" y="3009"/>
                </a:lnTo>
                <a:cubicBezTo>
                  <a:pt x="2600" y="3342"/>
                  <a:pt x="2510" y="3676"/>
                  <a:pt x="2421" y="4009"/>
                </a:cubicBezTo>
                <a:cubicBezTo>
                  <a:pt x="2330" y="4565"/>
                  <a:pt x="2241" y="5120"/>
                  <a:pt x="2151" y="5676"/>
                </a:cubicBezTo>
                <a:cubicBezTo>
                  <a:pt x="2062" y="6009"/>
                  <a:pt x="1971" y="6343"/>
                  <a:pt x="1882" y="6676"/>
                </a:cubicBezTo>
                <a:lnTo>
                  <a:pt x="1882" y="7342"/>
                </a:lnTo>
                <a:cubicBezTo>
                  <a:pt x="1882" y="7482"/>
                  <a:pt x="1889" y="7241"/>
                  <a:pt x="1884" y="7517"/>
                </a:cubicBezTo>
                <a:cubicBezTo>
                  <a:pt x="1879" y="7793"/>
                  <a:pt x="1882" y="7594"/>
                  <a:pt x="1882" y="7676"/>
                </a:cubicBezTo>
                <a:lnTo>
                  <a:pt x="1882" y="8009"/>
                </a:lnTo>
                <a:cubicBezTo>
                  <a:pt x="1792" y="8342"/>
                  <a:pt x="1703" y="8676"/>
                  <a:pt x="1613" y="9009"/>
                </a:cubicBezTo>
                <a:lnTo>
                  <a:pt x="2151" y="9009"/>
                </a:lnTo>
                <a:lnTo>
                  <a:pt x="3227" y="10009"/>
                </a:lnTo>
                <a:lnTo>
                  <a:pt x="4840" y="9342"/>
                </a:lnTo>
                <a:lnTo>
                  <a:pt x="6453" y="9009"/>
                </a:lnTo>
                <a:lnTo>
                  <a:pt x="7261" y="7676"/>
                </a:lnTo>
                <a:lnTo>
                  <a:pt x="8067" y="6342"/>
                </a:lnTo>
                <a:cubicBezTo>
                  <a:pt x="8067" y="6120"/>
                  <a:pt x="7941" y="6082"/>
                  <a:pt x="8067" y="5676"/>
                </a:cubicBezTo>
                <a:cubicBezTo>
                  <a:pt x="8193" y="5270"/>
                  <a:pt x="8503" y="4112"/>
                  <a:pt x="8822" y="3908"/>
                </a:cubicBezTo>
                <a:cubicBezTo>
                  <a:pt x="9185" y="3676"/>
                  <a:pt x="9126" y="3756"/>
                  <a:pt x="9189" y="3701"/>
                </a:cubicBezTo>
                <a:cubicBezTo>
                  <a:pt x="9252" y="3646"/>
                  <a:pt x="9284" y="3569"/>
                  <a:pt x="9318" y="3593"/>
                </a:cubicBezTo>
                <a:cubicBezTo>
                  <a:pt x="9388" y="3534"/>
                  <a:pt x="9296" y="3577"/>
                  <a:pt x="9415" y="3493"/>
                </a:cubicBezTo>
                <a:cubicBezTo>
                  <a:pt x="9534" y="3409"/>
                  <a:pt x="9908" y="3137"/>
                  <a:pt x="9969" y="2847"/>
                </a:cubicBezTo>
                <a:cubicBezTo>
                  <a:pt x="10030" y="2557"/>
                  <a:pt x="10018" y="1949"/>
                  <a:pt x="9783" y="1752"/>
                </a:cubicBezTo>
                <a:cubicBezTo>
                  <a:pt x="9774" y="1701"/>
                  <a:pt x="9763" y="1649"/>
                  <a:pt x="9754" y="1598"/>
                </a:cubicBezTo>
                <a:cubicBezTo>
                  <a:pt x="9738" y="1593"/>
                  <a:pt x="9576" y="1599"/>
                  <a:pt x="9561" y="1594"/>
                </a:cubicBezTo>
                <a:lnTo>
                  <a:pt x="9121" y="147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322"/>
          <p:cNvSpPr>
            <a:spLocks/>
          </p:cNvSpPr>
          <p:nvPr/>
        </p:nvSpPr>
        <p:spPr bwMode="auto">
          <a:xfrm rot="926903">
            <a:off x="5396742" y="3402013"/>
            <a:ext cx="90487" cy="198437"/>
          </a:xfrm>
          <a:custGeom>
            <a:avLst/>
            <a:gdLst>
              <a:gd name="T0" fmla="*/ 426029799 w 10000"/>
              <a:gd name="T1" fmla="*/ 2147483647 h 10437"/>
              <a:gd name="T2" fmla="*/ 426029799 w 10000"/>
              <a:gd name="T3" fmla="*/ 2147483647 h 10437"/>
              <a:gd name="T4" fmla="*/ 441127138 w 10000"/>
              <a:gd name="T5" fmla="*/ 2147483647 h 10437"/>
              <a:gd name="T6" fmla="*/ 486896829 w 10000"/>
              <a:gd name="T7" fmla="*/ 2147483647 h 10437"/>
              <a:gd name="T8" fmla="*/ 486896829 w 10000"/>
              <a:gd name="T9" fmla="*/ 2147483647 h 10437"/>
              <a:gd name="T10" fmla="*/ 505393367 w 10000"/>
              <a:gd name="T11" fmla="*/ 2147483647 h 10437"/>
              <a:gd name="T12" fmla="*/ 547757218 w 10000"/>
              <a:gd name="T13" fmla="*/ 2147483647 h 10437"/>
              <a:gd name="T14" fmla="*/ 556948788 w 10000"/>
              <a:gd name="T15" fmla="*/ 2147483647 h 10437"/>
              <a:gd name="T16" fmla="*/ 608617535 w 10000"/>
              <a:gd name="T17" fmla="*/ 2147483647 h 10437"/>
              <a:gd name="T18" fmla="*/ 547757218 w 10000"/>
              <a:gd name="T19" fmla="*/ 2147483647 h 10437"/>
              <a:gd name="T20" fmla="*/ 486896829 w 10000"/>
              <a:gd name="T21" fmla="*/ 1175804211 h 10437"/>
              <a:gd name="T22" fmla="*/ 304309174 w 10000"/>
              <a:gd name="T23" fmla="*/ 0 h 10437"/>
              <a:gd name="T24" fmla="*/ 182587736 w 10000"/>
              <a:gd name="T25" fmla="*/ 1175804211 h 10437"/>
              <a:gd name="T26" fmla="*/ 121720705 w 10000"/>
              <a:gd name="T27" fmla="*/ 2147483647 h 10437"/>
              <a:gd name="T28" fmla="*/ 75167108 w 10000"/>
              <a:gd name="T29" fmla="*/ 2147483647 h 10437"/>
              <a:gd name="T30" fmla="*/ 121720705 w 10000"/>
              <a:gd name="T31" fmla="*/ 2147483647 h 10437"/>
              <a:gd name="T32" fmla="*/ 121720705 w 10000"/>
              <a:gd name="T33" fmla="*/ 2147483647 h 10437"/>
              <a:gd name="T34" fmla="*/ 13937767 w 10000"/>
              <a:gd name="T35" fmla="*/ 2147483647 h 10437"/>
              <a:gd name="T36" fmla="*/ 0 w 10000"/>
              <a:gd name="T37" fmla="*/ 2147483647 h 10437"/>
              <a:gd name="T38" fmla="*/ 39560971 w 10000"/>
              <a:gd name="T39" fmla="*/ 2147483647 h 10437"/>
              <a:gd name="T40" fmla="*/ 121720705 w 10000"/>
              <a:gd name="T41" fmla="*/ 2147483647 h 10437"/>
              <a:gd name="T42" fmla="*/ 68959129 w 10000"/>
              <a:gd name="T43" fmla="*/ 2147483647 h 10437"/>
              <a:gd name="T44" fmla="*/ 394566826 w 10000"/>
              <a:gd name="T45" fmla="*/ 2147483647 h 10437"/>
              <a:gd name="T46" fmla="*/ 436863210 w 10000"/>
              <a:gd name="T47" fmla="*/ 2147483647 h 10437"/>
              <a:gd name="T48" fmla="*/ 426029799 w 10000"/>
              <a:gd name="T49" fmla="*/ 2147483647 h 10437"/>
              <a:gd name="T50" fmla="*/ 426029799 w 10000"/>
              <a:gd name="T51" fmla="*/ 2147483647 h 1043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0000" h="10437">
                <a:moveTo>
                  <a:pt x="7000" y="8110"/>
                </a:moveTo>
                <a:lnTo>
                  <a:pt x="7000" y="7638"/>
                </a:lnTo>
                <a:cubicBezTo>
                  <a:pt x="7083" y="7334"/>
                  <a:pt x="7165" y="7030"/>
                  <a:pt x="7248" y="6726"/>
                </a:cubicBezTo>
                <a:lnTo>
                  <a:pt x="8000" y="5748"/>
                </a:lnTo>
                <a:lnTo>
                  <a:pt x="8000" y="5276"/>
                </a:lnTo>
                <a:cubicBezTo>
                  <a:pt x="8101" y="4899"/>
                  <a:pt x="8203" y="4522"/>
                  <a:pt x="8304" y="4145"/>
                </a:cubicBezTo>
                <a:lnTo>
                  <a:pt x="9000" y="3386"/>
                </a:lnTo>
                <a:cubicBezTo>
                  <a:pt x="9050" y="3079"/>
                  <a:pt x="9101" y="2772"/>
                  <a:pt x="9151" y="2465"/>
                </a:cubicBezTo>
                <a:lnTo>
                  <a:pt x="10000" y="1496"/>
                </a:lnTo>
                <a:lnTo>
                  <a:pt x="9000" y="1024"/>
                </a:lnTo>
                <a:lnTo>
                  <a:pt x="8000" y="472"/>
                </a:lnTo>
                <a:lnTo>
                  <a:pt x="5000" y="0"/>
                </a:lnTo>
                <a:lnTo>
                  <a:pt x="3000" y="472"/>
                </a:lnTo>
                <a:lnTo>
                  <a:pt x="2000" y="1024"/>
                </a:lnTo>
                <a:lnTo>
                  <a:pt x="1235" y="1429"/>
                </a:lnTo>
                <a:lnTo>
                  <a:pt x="2000" y="2913"/>
                </a:lnTo>
                <a:lnTo>
                  <a:pt x="2000" y="4803"/>
                </a:lnTo>
                <a:lnTo>
                  <a:pt x="229" y="6206"/>
                </a:lnTo>
                <a:cubicBezTo>
                  <a:pt x="153" y="6526"/>
                  <a:pt x="76" y="6845"/>
                  <a:pt x="0" y="7165"/>
                </a:cubicBezTo>
                <a:lnTo>
                  <a:pt x="650" y="7719"/>
                </a:lnTo>
                <a:lnTo>
                  <a:pt x="2000" y="7638"/>
                </a:lnTo>
                <a:lnTo>
                  <a:pt x="1133" y="10397"/>
                </a:lnTo>
                <a:lnTo>
                  <a:pt x="6483" y="10437"/>
                </a:lnTo>
                <a:cubicBezTo>
                  <a:pt x="6656" y="10000"/>
                  <a:pt x="7005" y="9867"/>
                  <a:pt x="7178" y="9430"/>
                </a:cubicBezTo>
                <a:cubicBezTo>
                  <a:pt x="7119" y="9305"/>
                  <a:pt x="7059" y="9180"/>
                  <a:pt x="7000" y="9055"/>
                </a:cubicBezTo>
                <a:lnTo>
                  <a:pt x="7000" y="81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341"/>
          <p:cNvSpPr>
            <a:spLocks/>
          </p:cNvSpPr>
          <p:nvPr/>
        </p:nvSpPr>
        <p:spPr bwMode="auto">
          <a:xfrm>
            <a:off x="5926967" y="3276600"/>
            <a:ext cx="190500" cy="84138"/>
          </a:xfrm>
          <a:custGeom>
            <a:avLst/>
            <a:gdLst>
              <a:gd name="T0" fmla="*/ 2147483647 w 10000"/>
              <a:gd name="T1" fmla="*/ 230353942 h 10000"/>
              <a:gd name="T2" fmla="*/ 2147483647 w 10000"/>
              <a:gd name="T3" fmla="*/ 153542679 h 10000"/>
              <a:gd name="T4" fmla="*/ 2147483647 w 10000"/>
              <a:gd name="T5" fmla="*/ 153542679 h 10000"/>
              <a:gd name="T6" fmla="*/ 2147483647 w 10000"/>
              <a:gd name="T7" fmla="*/ 76771339 h 10000"/>
              <a:gd name="T8" fmla="*/ 2147483647 w 10000"/>
              <a:gd name="T9" fmla="*/ 38383015 h 10000"/>
              <a:gd name="T10" fmla="*/ 2147483647 w 10000"/>
              <a:gd name="T11" fmla="*/ 38383015 h 10000"/>
              <a:gd name="T12" fmla="*/ 2147483647 w 10000"/>
              <a:gd name="T13" fmla="*/ 0 h 10000"/>
              <a:gd name="T14" fmla="*/ 2147483647 w 10000"/>
              <a:gd name="T15" fmla="*/ 38383015 h 10000"/>
              <a:gd name="T16" fmla="*/ 2147483647 w 10000"/>
              <a:gd name="T17" fmla="*/ 38383015 h 10000"/>
              <a:gd name="T18" fmla="*/ 2147483647 w 10000"/>
              <a:gd name="T19" fmla="*/ 76771339 h 10000"/>
              <a:gd name="T20" fmla="*/ 2147483647 w 10000"/>
              <a:gd name="T21" fmla="*/ 115154355 h 10000"/>
              <a:gd name="T22" fmla="*/ 2147483647 w 10000"/>
              <a:gd name="T23" fmla="*/ 191925686 h 10000"/>
              <a:gd name="T24" fmla="*/ 2147483647 w 10000"/>
              <a:gd name="T25" fmla="*/ 230353942 h 10000"/>
              <a:gd name="T26" fmla="*/ 2147483647 w 10000"/>
              <a:gd name="T27" fmla="*/ 230353942 h 10000"/>
              <a:gd name="T28" fmla="*/ 2147483647 w 10000"/>
              <a:gd name="T29" fmla="*/ 268737521 h 10000"/>
              <a:gd name="T30" fmla="*/ 2147483647 w 10000"/>
              <a:gd name="T31" fmla="*/ 268737521 h 10000"/>
              <a:gd name="T32" fmla="*/ 1048843394 w 10000"/>
              <a:gd name="T33" fmla="*/ 268737521 h 10000"/>
              <a:gd name="T34" fmla="*/ 0 w 10000"/>
              <a:gd name="T35" fmla="*/ 268737521 h 10000"/>
              <a:gd name="T36" fmla="*/ 1048843394 w 10000"/>
              <a:gd name="T37" fmla="*/ 307125281 h 10000"/>
              <a:gd name="T38" fmla="*/ 2147483647 w 10000"/>
              <a:gd name="T39" fmla="*/ 383896612 h 10000"/>
              <a:gd name="T40" fmla="*/ 2147483647 w 10000"/>
              <a:gd name="T41" fmla="*/ 422280200 h 10000"/>
              <a:gd name="T42" fmla="*/ 2147483647 w 10000"/>
              <a:gd name="T43" fmla="*/ 383896612 h 10000"/>
              <a:gd name="T44" fmla="*/ 2147483647 w 10000"/>
              <a:gd name="T45" fmla="*/ 383896612 h 10000"/>
              <a:gd name="T46" fmla="*/ 2147483647 w 10000"/>
              <a:gd name="T47" fmla="*/ 422280200 h 10000"/>
              <a:gd name="T48" fmla="*/ 2147483647 w 10000"/>
              <a:gd name="T49" fmla="*/ 422280200 h 10000"/>
              <a:gd name="T50" fmla="*/ 2147483647 w 10000"/>
              <a:gd name="T51" fmla="*/ 422280200 h 10000"/>
              <a:gd name="T52" fmla="*/ 2147483647 w 10000"/>
              <a:gd name="T53" fmla="*/ 345508860 h 10000"/>
              <a:gd name="T54" fmla="*/ 2147483647 w 10000"/>
              <a:gd name="T55" fmla="*/ 345508860 h 10000"/>
              <a:gd name="T56" fmla="*/ 2147483647 w 10000"/>
              <a:gd name="T57" fmla="*/ 230353942 h 1000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0000" h="10000">
                <a:moveTo>
                  <a:pt x="9583" y="5455"/>
                </a:moveTo>
                <a:lnTo>
                  <a:pt x="10000" y="3636"/>
                </a:lnTo>
                <a:lnTo>
                  <a:pt x="9583" y="1818"/>
                </a:lnTo>
                <a:lnTo>
                  <a:pt x="9583" y="909"/>
                </a:lnTo>
                <a:lnTo>
                  <a:pt x="9167" y="909"/>
                </a:lnTo>
                <a:lnTo>
                  <a:pt x="7500" y="0"/>
                </a:lnTo>
                <a:lnTo>
                  <a:pt x="7083" y="909"/>
                </a:lnTo>
                <a:lnTo>
                  <a:pt x="5833" y="909"/>
                </a:lnTo>
                <a:lnTo>
                  <a:pt x="5417" y="1818"/>
                </a:lnTo>
                <a:lnTo>
                  <a:pt x="4583" y="2727"/>
                </a:lnTo>
                <a:lnTo>
                  <a:pt x="5000" y="4545"/>
                </a:lnTo>
                <a:cubicBezTo>
                  <a:pt x="5000" y="4545"/>
                  <a:pt x="5000" y="5455"/>
                  <a:pt x="4583" y="5455"/>
                </a:cubicBezTo>
                <a:lnTo>
                  <a:pt x="4167" y="5455"/>
                </a:lnTo>
                <a:lnTo>
                  <a:pt x="2500" y="6364"/>
                </a:lnTo>
                <a:lnTo>
                  <a:pt x="1667" y="6364"/>
                </a:lnTo>
                <a:lnTo>
                  <a:pt x="417" y="6364"/>
                </a:lnTo>
                <a:lnTo>
                  <a:pt x="0" y="6364"/>
                </a:lnTo>
                <a:lnTo>
                  <a:pt x="417" y="7273"/>
                </a:lnTo>
                <a:lnTo>
                  <a:pt x="1250" y="9091"/>
                </a:lnTo>
                <a:lnTo>
                  <a:pt x="1667" y="10000"/>
                </a:lnTo>
                <a:lnTo>
                  <a:pt x="2083" y="9091"/>
                </a:lnTo>
                <a:lnTo>
                  <a:pt x="3750" y="9091"/>
                </a:lnTo>
                <a:lnTo>
                  <a:pt x="5417" y="10000"/>
                </a:lnTo>
                <a:lnTo>
                  <a:pt x="5833" y="10000"/>
                </a:lnTo>
                <a:lnTo>
                  <a:pt x="7500" y="10000"/>
                </a:lnTo>
                <a:lnTo>
                  <a:pt x="8750" y="8182"/>
                </a:lnTo>
                <a:lnTo>
                  <a:pt x="9167" y="8182"/>
                </a:lnTo>
                <a:cubicBezTo>
                  <a:pt x="9306" y="7273"/>
                  <a:pt x="9444" y="6364"/>
                  <a:pt x="9583" y="545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342"/>
          <p:cNvSpPr>
            <a:spLocks/>
          </p:cNvSpPr>
          <p:nvPr/>
        </p:nvSpPr>
        <p:spPr bwMode="auto">
          <a:xfrm rot="471028">
            <a:off x="5599942" y="3171825"/>
            <a:ext cx="304800" cy="293688"/>
          </a:xfrm>
          <a:custGeom>
            <a:avLst/>
            <a:gdLst>
              <a:gd name="T0" fmla="*/ 2147483647 w 10043"/>
              <a:gd name="T1" fmla="*/ 2147483647 h 10000"/>
              <a:gd name="T2" fmla="*/ 2147483647 w 10043"/>
              <a:gd name="T3" fmla="*/ 2147483647 h 10000"/>
              <a:gd name="T4" fmla="*/ 2147483647 w 10043"/>
              <a:gd name="T5" fmla="*/ 2147483647 h 10000"/>
              <a:gd name="T6" fmla="*/ 2147483647 w 10043"/>
              <a:gd name="T7" fmla="*/ 2147483647 h 10000"/>
              <a:gd name="T8" fmla="*/ 2147483647 w 10043"/>
              <a:gd name="T9" fmla="*/ 2147483647 h 10000"/>
              <a:gd name="T10" fmla="*/ 2147483647 w 10043"/>
              <a:gd name="T11" fmla="*/ 2147483647 h 10000"/>
              <a:gd name="T12" fmla="*/ 2147483647 w 10043"/>
              <a:gd name="T13" fmla="*/ 2147483647 h 10000"/>
              <a:gd name="T14" fmla="*/ 2147483647 w 10043"/>
              <a:gd name="T15" fmla="*/ 2147483647 h 10000"/>
              <a:gd name="T16" fmla="*/ 2147483647 w 10043"/>
              <a:gd name="T17" fmla="*/ 2147483647 h 10000"/>
              <a:gd name="T18" fmla="*/ 2147483647 w 10043"/>
              <a:gd name="T19" fmla="*/ 2147483647 h 10000"/>
              <a:gd name="T20" fmla="*/ 2147483647 w 10043"/>
              <a:gd name="T21" fmla="*/ 2147483647 h 10000"/>
              <a:gd name="T22" fmla="*/ 2147483647 w 10043"/>
              <a:gd name="T23" fmla="*/ 2147483647 h 10000"/>
              <a:gd name="T24" fmla="*/ 2147483647 w 10043"/>
              <a:gd name="T25" fmla="*/ 2147483647 h 10000"/>
              <a:gd name="T26" fmla="*/ 2147483647 w 10043"/>
              <a:gd name="T27" fmla="*/ 2147483647 h 10000"/>
              <a:gd name="T28" fmla="*/ 2147483647 w 10043"/>
              <a:gd name="T29" fmla="*/ 2147483647 h 10000"/>
              <a:gd name="T30" fmla="*/ 2147483647 w 10043"/>
              <a:gd name="T31" fmla="*/ 2147483647 h 10000"/>
              <a:gd name="T32" fmla="*/ 2147483647 w 10043"/>
              <a:gd name="T33" fmla="*/ 2147483647 h 10000"/>
              <a:gd name="T34" fmla="*/ 2147483647 w 10043"/>
              <a:gd name="T35" fmla="*/ 2147483647 h 10000"/>
              <a:gd name="T36" fmla="*/ 2147483647 w 10043"/>
              <a:gd name="T37" fmla="*/ 2147483647 h 10000"/>
              <a:gd name="T38" fmla="*/ 2147483647 w 10043"/>
              <a:gd name="T39" fmla="*/ 2147483647 h 10000"/>
              <a:gd name="T40" fmla="*/ 2147483647 w 10043"/>
              <a:gd name="T41" fmla="*/ 0 h 10000"/>
              <a:gd name="T42" fmla="*/ 2147483647 w 10043"/>
              <a:gd name="T43" fmla="*/ 2147483647 h 10000"/>
              <a:gd name="T44" fmla="*/ 2147483647 w 10043"/>
              <a:gd name="T45" fmla="*/ 2147483647 h 10000"/>
              <a:gd name="T46" fmla="*/ 2147483647 w 10043"/>
              <a:gd name="T47" fmla="*/ 2147483647 h 10000"/>
              <a:gd name="T48" fmla="*/ 2147483647 w 10043"/>
              <a:gd name="T49" fmla="*/ 2147483647 h 10000"/>
              <a:gd name="T50" fmla="*/ 2147483647 w 10043"/>
              <a:gd name="T51" fmla="*/ 2147483647 h 10000"/>
              <a:gd name="T52" fmla="*/ 2147483647 w 10043"/>
              <a:gd name="T53" fmla="*/ 2147483647 h 10000"/>
              <a:gd name="T54" fmla="*/ 2147483647 w 10043"/>
              <a:gd name="T55" fmla="*/ 2147483647 h 10000"/>
              <a:gd name="T56" fmla="*/ 2147483647 w 10043"/>
              <a:gd name="T57" fmla="*/ 2147483647 h 10000"/>
              <a:gd name="T58" fmla="*/ 2147483647 w 10043"/>
              <a:gd name="T59" fmla="*/ 2147483647 h 10000"/>
              <a:gd name="T60" fmla="*/ 2147483647 w 10043"/>
              <a:gd name="T61" fmla="*/ 2147483647 h 10000"/>
              <a:gd name="T62" fmla="*/ 2147483647 w 10043"/>
              <a:gd name="T63" fmla="*/ 2147483647 h 10000"/>
              <a:gd name="T64" fmla="*/ 2147483647 w 10043"/>
              <a:gd name="T65" fmla="*/ 2147483647 h 10000"/>
              <a:gd name="T66" fmla="*/ 852645632 w 10043"/>
              <a:gd name="T67" fmla="*/ 2147483647 h 10000"/>
              <a:gd name="T68" fmla="*/ 2147483647 w 10043"/>
              <a:gd name="T69" fmla="*/ 2147483647 h 10000"/>
              <a:gd name="T70" fmla="*/ 2147483647 w 10043"/>
              <a:gd name="T71" fmla="*/ 2147483647 h 10000"/>
              <a:gd name="T72" fmla="*/ 2147483647 w 10043"/>
              <a:gd name="T73" fmla="*/ 2147483647 h 10000"/>
              <a:gd name="T74" fmla="*/ 2147483647 w 10043"/>
              <a:gd name="T75" fmla="*/ 2147483647 h 10000"/>
              <a:gd name="T76" fmla="*/ 2147483647 w 10043"/>
              <a:gd name="T77" fmla="*/ 2147483647 h 10000"/>
              <a:gd name="T78" fmla="*/ 2147483647 w 10043"/>
              <a:gd name="T79" fmla="*/ 2147483647 h 10000"/>
              <a:gd name="T80" fmla="*/ 2147483647 w 10043"/>
              <a:gd name="T81" fmla="*/ 2147483647 h 10000"/>
              <a:gd name="T82" fmla="*/ 2147483647 w 10043"/>
              <a:gd name="T83" fmla="*/ 2147483647 h 10000"/>
              <a:gd name="T84" fmla="*/ 2147483647 w 10043"/>
              <a:gd name="T85" fmla="*/ 2147483647 h 10000"/>
              <a:gd name="T86" fmla="*/ 2147483647 w 10043"/>
              <a:gd name="T87" fmla="*/ 2147483647 h 10000"/>
              <a:gd name="T88" fmla="*/ 2147483647 w 10043"/>
              <a:gd name="T89" fmla="*/ 2147483647 h 10000"/>
              <a:gd name="T90" fmla="*/ 2147483647 w 10043"/>
              <a:gd name="T91" fmla="*/ 2147483647 h 10000"/>
              <a:gd name="T92" fmla="*/ 2147483647 w 10043"/>
              <a:gd name="T93" fmla="*/ 2147483647 h 10000"/>
              <a:gd name="T94" fmla="*/ 2147483647 w 10043"/>
              <a:gd name="T95" fmla="*/ 2147483647 h 10000"/>
              <a:gd name="T96" fmla="*/ 2147483647 w 10043"/>
              <a:gd name="T97" fmla="*/ 2147483647 h 10000"/>
              <a:gd name="T98" fmla="*/ 2147483647 w 10043"/>
              <a:gd name="T99" fmla="*/ 2147483647 h 10000"/>
              <a:gd name="T100" fmla="*/ 2147483647 w 10043"/>
              <a:gd name="T101" fmla="*/ 2147483647 h 10000"/>
              <a:gd name="T102" fmla="*/ 2147483647 w 10043"/>
              <a:gd name="T103" fmla="*/ 2147483647 h 10000"/>
              <a:gd name="T104" fmla="*/ 2147483647 w 10043"/>
              <a:gd name="T105" fmla="*/ 2147483647 h 10000"/>
              <a:gd name="T106" fmla="*/ 2147483647 w 10043"/>
              <a:gd name="T107" fmla="*/ 2147483647 h 10000"/>
              <a:gd name="T108" fmla="*/ 2147483647 w 10043"/>
              <a:gd name="T109" fmla="*/ 2147483647 h 10000"/>
              <a:gd name="T110" fmla="*/ 2147483647 w 10043"/>
              <a:gd name="T111" fmla="*/ 2147483647 h 10000"/>
              <a:gd name="T112" fmla="*/ 2147483647 w 10043"/>
              <a:gd name="T113" fmla="*/ 2147483647 h 10000"/>
              <a:gd name="T114" fmla="*/ 2147483647 w 10043"/>
              <a:gd name="T115" fmla="*/ 2147483647 h 10000"/>
              <a:gd name="T116" fmla="*/ 2147483647 w 10043"/>
              <a:gd name="T117" fmla="*/ 2147483647 h 10000"/>
              <a:gd name="T118" fmla="*/ 2147483647 w 10043"/>
              <a:gd name="T119" fmla="*/ 2147483647 h 10000"/>
              <a:gd name="T120" fmla="*/ 2147483647 w 10043"/>
              <a:gd name="T121" fmla="*/ 2147483647 h 100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0043" h="10000">
                <a:moveTo>
                  <a:pt x="9119" y="7195"/>
                </a:moveTo>
                <a:cubicBezTo>
                  <a:pt x="9204" y="7033"/>
                  <a:pt x="9249" y="6746"/>
                  <a:pt x="9276" y="6559"/>
                </a:cubicBezTo>
                <a:cubicBezTo>
                  <a:pt x="9302" y="6372"/>
                  <a:pt x="9276" y="6235"/>
                  <a:pt x="9276" y="6074"/>
                </a:cubicBezTo>
                <a:cubicBezTo>
                  <a:pt x="9191" y="5911"/>
                  <a:pt x="9105" y="5750"/>
                  <a:pt x="9020" y="5588"/>
                </a:cubicBezTo>
                <a:cubicBezTo>
                  <a:pt x="8849" y="5588"/>
                  <a:pt x="8579" y="5641"/>
                  <a:pt x="8508" y="5588"/>
                </a:cubicBezTo>
                <a:cubicBezTo>
                  <a:pt x="8437" y="5534"/>
                  <a:pt x="8566" y="5375"/>
                  <a:pt x="8596" y="5268"/>
                </a:cubicBezTo>
                <a:cubicBezTo>
                  <a:pt x="8822" y="4969"/>
                  <a:pt x="9120" y="4562"/>
                  <a:pt x="9276" y="4373"/>
                </a:cubicBezTo>
                <a:cubicBezTo>
                  <a:pt x="9431" y="4183"/>
                  <a:pt x="9446" y="4210"/>
                  <a:pt x="9531" y="4129"/>
                </a:cubicBezTo>
                <a:lnTo>
                  <a:pt x="9531" y="3158"/>
                </a:lnTo>
                <a:lnTo>
                  <a:pt x="10043" y="2672"/>
                </a:lnTo>
                <a:lnTo>
                  <a:pt x="9276" y="2429"/>
                </a:lnTo>
                <a:lnTo>
                  <a:pt x="8764" y="2186"/>
                </a:lnTo>
                <a:lnTo>
                  <a:pt x="7996" y="1943"/>
                </a:lnTo>
                <a:lnTo>
                  <a:pt x="7741" y="1700"/>
                </a:lnTo>
                <a:lnTo>
                  <a:pt x="7229" y="1457"/>
                </a:lnTo>
                <a:lnTo>
                  <a:pt x="6717" y="1215"/>
                </a:lnTo>
                <a:lnTo>
                  <a:pt x="6461" y="729"/>
                </a:lnTo>
                <a:lnTo>
                  <a:pt x="5950" y="486"/>
                </a:lnTo>
                <a:lnTo>
                  <a:pt x="5694" y="0"/>
                </a:lnTo>
                <a:lnTo>
                  <a:pt x="5182" y="243"/>
                </a:lnTo>
                <a:lnTo>
                  <a:pt x="4671" y="1215"/>
                </a:lnTo>
                <a:cubicBezTo>
                  <a:pt x="4586" y="1296"/>
                  <a:pt x="4545" y="1311"/>
                  <a:pt x="4415" y="1457"/>
                </a:cubicBezTo>
                <a:cubicBezTo>
                  <a:pt x="4285" y="1603"/>
                  <a:pt x="4129" y="1996"/>
                  <a:pt x="3890" y="2092"/>
                </a:cubicBezTo>
                <a:cubicBezTo>
                  <a:pt x="3651" y="2188"/>
                  <a:pt x="3168" y="2108"/>
                  <a:pt x="2979" y="2034"/>
                </a:cubicBezTo>
                <a:cubicBezTo>
                  <a:pt x="2790" y="1960"/>
                  <a:pt x="2862" y="1718"/>
                  <a:pt x="2757" y="1649"/>
                </a:cubicBezTo>
                <a:cubicBezTo>
                  <a:pt x="2652" y="1580"/>
                  <a:pt x="2418" y="1522"/>
                  <a:pt x="2348" y="1621"/>
                </a:cubicBezTo>
                <a:cubicBezTo>
                  <a:pt x="2279" y="1720"/>
                  <a:pt x="2337" y="2029"/>
                  <a:pt x="2340" y="2245"/>
                </a:cubicBezTo>
                <a:cubicBezTo>
                  <a:pt x="2343" y="2461"/>
                  <a:pt x="2491" y="2803"/>
                  <a:pt x="2368" y="2915"/>
                </a:cubicBezTo>
                <a:cubicBezTo>
                  <a:pt x="2245" y="3027"/>
                  <a:pt x="1781" y="2985"/>
                  <a:pt x="1601" y="2915"/>
                </a:cubicBezTo>
                <a:cubicBezTo>
                  <a:pt x="1421" y="2845"/>
                  <a:pt x="1442" y="2545"/>
                  <a:pt x="1289" y="2497"/>
                </a:cubicBezTo>
                <a:cubicBezTo>
                  <a:pt x="1136" y="2449"/>
                  <a:pt x="893" y="2584"/>
                  <a:pt x="684" y="2625"/>
                </a:cubicBezTo>
                <a:cubicBezTo>
                  <a:pt x="475" y="2666"/>
                  <a:pt x="131" y="2638"/>
                  <a:pt x="33" y="2742"/>
                </a:cubicBezTo>
                <a:cubicBezTo>
                  <a:pt x="-65" y="2846"/>
                  <a:pt x="82" y="3088"/>
                  <a:pt x="94" y="3251"/>
                </a:cubicBezTo>
                <a:cubicBezTo>
                  <a:pt x="106" y="3414"/>
                  <a:pt x="-17" y="3533"/>
                  <a:pt x="105" y="3720"/>
                </a:cubicBezTo>
                <a:cubicBezTo>
                  <a:pt x="228" y="3907"/>
                  <a:pt x="584" y="4264"/>
                  <a:pt x="833" y="4373"/>
                </a:cubicBezTo>
                <a:cubicBezTo>
                  <a:pt x="1082" y="4481"/>
                  <a:pt x="1345" y="4373"/>
                  <a:pt x="1601" y="4373"/>
                </a:cubicBezTo>
                <a:lnTo>
                  <a:pt x="1856" y="4616"/>
                </a:lnTo>
                <a:lnTo>
                  <a:pt x="1856" y="4859"/>
                </a:lnTo>
                <a:lnTo>
                  <a:pt x="2112" y="5345"/>
                </a:lnTo>
                <a:cubicBezTo>
                  <a:pt x="2197" y="5588"/>
                  <a:pt x="2283" y="5831"/>
                  <a:pt x="2368" y="6074"/>
                </a:cubicBezTo>
                <a:lnTo>
                  <a:pt x="2624" y="6316"/>
                </a:lnTo>
                <a:cubicBezTo>
                  <a:pt x="2624" y="6559"/>
                  <a:pt x="2696" y="6675"/>
                  <a:pt x="2624" y="7045"/>
                </a:cubicBezTo>
                <a:cubicBezTo>
                  <a:pt x="2551" y="7414"/>
                  <a:pt x="2272" y="8240"/>
                  <a:pt x="2188" y="8533"/>
                </a:cubicBezTo>
                <a:cubicBezTo>
                  <a:pt x="2104" y="8826"/>
                  <a:pt x="2064" y="8649"/>
                  <a:pt x="2118" y="8804"/>
                </a:cubicBezTo>
                <a:cubicBezTo>
                  <a:pt x="2173" y="8958"/>
                  <a:pt x="2390" y="9351"/>
                  <a:pt x="2516" y="9462"/>
                </a:cubicBezTo>
                <a:cubicBezTo>
                  <a:pt x="2643" y="9574"/>
                  <a:pt x="2734" y="9472"/>
                  <a:pt x="2880" y="9474"/>
                </a:cubicBezTo>
                <a:cubicBezTo>
                  <a:pt x="3025" y="9476"/>
                  <a:pt x="3220" y="9474"/>
                  <a:pt x="3391" y="9474"/>
                </a:cubicBezTo>
                <a:lnTo>
                  <a:pt x="4159" y="9717"/>
                </a:lnTo>
                <a:lnTo>
                  <a:pt x="4671" y="9717"/>
                </a:lnTo>
                <a:lnTo>
                  <a:pt x="5438" y="9960"/>
                </a:lnTo>
                <a:cubicBezTo>
                  <a:pt x="5609" y="9960"/>
                  <a:pt x="5793" y="10051"/>
                  <a:pt x="5950" y="9960"/>
                </a:cubicBezTo>
                <a:cubicBezTo>
                  <a:pt x="6106" y="9870"/>
                  <a:pt x="6222" y="9506"/>
                  <a:pt x="6375" y="9413"/>
                </a:cubicBezTo>
                <a:cubicBezTo>
                  <a:pt x="6529" y="9321"/>
                  <a:pt x="6594" y="9367"/>
                  <a:pt x="6869" y="9401"/>
                </a:cubicBezTo>
                <a:cubicBezTo>
                  <a:pt x="7143" y="9436"/>
                  <a:pt x="7722" y="9569"/>
                  <a:pt x="8022" y="9625"/>
                </a:cubicBezTo>
                <a:cubicBezTo>
                  <a:pt x="8322" y="9682"/>
                  <a:pt x="8393" y="9858"/>
                  <a:pt x="8668" y="9743"/>
                </a:cubicBezTo>
                <a:cubicBezTo>
                  <a:pt x="8942" y="9628"/>
                  <a:pt x="9580" y="8937"/>
                  <a:pt x="9665" y="8937"/>
                </a:cubicBezTo>
                <a:lnTo>
                  <a:pt x="9079" y="8091"/>
                </a:lnTo>
                <a:cubicBezTo>
                  <a:pt x="9008" y="7886"/>
                  <a:pt x="8985" y="7957"/>
                  <a:pt x="8942" y="7836"/>
                </a:cubicBezTo>
                <a:cubicBezTo>
                  <a:pt x="8899" y="7714"/>
                  <a:pt x="9114" y="7387"/>
                  <a:pt x="9119" y="719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343"/>
          <p:cNvSpPr>
            <a:spLocks/>
          </p:cNvSpPr>
          <p:nvPr/>
        </p:nvSpPr>
        <p:spPr bwMode="auto">
          <a:xfrm>
            <a:off x="5858704" y="3348038"/>
            <a:ext cx="311150" cy="315912"/>
          </a:xfrm>
          <a:custGeom>
            <a:avLst/>
            <a:gdLst>
              <a:gd name="T0" fmla="*/ 2147483647 w 154"/>
              <a:gd name="T1" fmla="*/ 2147483647 h 154"/>
              <a:gd name="T2" fmla="*/ 2147483647 w 154"/>
              <a:gd name="T3" fmla="*/ 0 h 154"/>
              <a:gd name="T4" fmla="*/ 2147483647 w 154"/>
              <a:gd name="T5" fmla="*/ 0 h 154"/>
              <a:gd name="T6" fmla="*/ 2147483647 w 154"/>
              <a:gd name="T7" fmla="*/ 2147483647 h 154"/>
              <a:gd name="T8" fmla="*/ 2147483647 w 154"/>
              <a:gd name="T9" fmla="*/ 2147483647 h 154"/>
              <a:gd name="T10" fmla="*/ 2147483647 w 154"/>
              <a:gd name="T11" fmla="*/ 2147483647 h 154"/>
              <a:gd name="T12" fmla="*/ 2147483647 w 154"/>
              <a:gd name="T13" fmla="*/ 2147483647 h 154"/>
              <a:gd name="T14" fmla="*/ 2147483647 w 154"/>
              <a:gd name="T15" fmla="*/ 2147483647 h 154"/>
              <a:gd name="T16" fmla="*/ 2147483647 w 154"/>
              <a:gd name="T17" fmla="*/ 2147483647 h 154"/>
              <a:gd name="T18" fmla="*/ 2147483647 w 154"/>
              <a:gd name="T19" fmla="*/ 2147483647 h 154"/>
              <a:gd name="T20" fmla="*/ 2147483647 w 154"/>
              <a:gd name="T21" fmla="*/ 2147483647 h 154"/>
              <a:gd name="T22" fmla="*/ 0 w 154"/>
              <a:gd name="T23" fmla="*/ 2147483647 h 154"/>
              <a:gd name="T24" fmla="*/ 2147483647 w 154"/>
              <a:gd name="T25" fmla="*/ 2147483647 h 154"/>
              <a:gd name="T26" fmla="*/ 2147483647 w 154"/>
              <a:gd name="T27" fmla="*/ 2147483647 h 154"/>
              <a:gd name="T28" fmla="*/ 2147483647 w 154"/>
              <a:gd name="T29" fmla="*/ 2147483647 h 154"/>
              <a:gd name="T30" fmla="*/ 2147483647 w 154"/>
              <a:gd name="T31" fmla="*/ 2147483647 h 154"/>
              <a:gd name="T32" fmla="*/ 2147483647 w 154"/>
              <a:gd name="T33" fmla="*/ 2147483647 h 154"/>
              <a:gd name="T34" fmla="*/ 2147483647 w 154"/>
              <a:gd name="T35" fmla="*/ 2147483647 h 154"/>
              <a:gd name="T36" fmla="*/ 2147483647 w 154"/>
              <a:gd name="T37" fmla="*/ 2147483647 h 154"/>
              <a:gd name="T38" fmla="*/ 2147483647 w 154"/>
              <a:gd name="T39" fmla="*/ 2147483647 h 154"/>
              <a:gd name="T40" fmla="*/ 2147483647 w 154"/>
              <a:gd name="T41" fmla="*/ 2147483647 h 154"/>
              <a:gd name="T42" fmla="*/ 2147483647 w 154"/>
              <a:gd name="T43" fmla="*/ 2147483647 h 154"/>
              <a:gd name="T44" fmla="*/ 2147483647 w 154"/>
              <a:gd name="T45" fmla="*/ 2147483647 h 154"/>
              <a:gd name="T46" fmla="*/ 2147483647 w 154"/>
              <a:gd name="T47" fmla="*/ 2147483647 h 154"/>
              <a:gd name="T48" fmla="*/ 2147483647 w 154"/>
              <a:gd name="T49" fmla="*/ 2147483647 h 154"/>
              <a:gd name="T50" fmla="*/ 2147483647 w 154"/>
              <a:gd name="T51" fmla="*/ 2147483647 h 154"/>
              <a:gd name="T52" fmla="*/ 2147483647 w 154"/>
              <a:gd name="T53" fmla="*/ 2147483647 h 154"/>
              <a:gd name="T54" fmla="*/ 2147483647 w 154"/>
              <a:gd name="T55" fmla="*/ 2147483647 h 154"/>
              <a:gd name="T56" fmla="*/ 2147483647 w 154"/>
              <a:gd name="T57" fmla="*/ 2147483647 h 154"/>
              <a:gd name="T58" fmla="*/ 2147483647 w 154"/>
              <a:gd name="T59" fmla="*/ 2147483647 h 154"/>
              <a:gd name="T60" fmla="*/ 2147483647 w 154"/>
              <a:gd name="T61" fmla="*/ 2147483647 h 154"/>
              <a:gd name="T62" fmla="*/ 2147483647 w 154"/>
              <a:gd name="T63" fmla="*/ 2147483647 h 154"/>
              <a:gd name="T64" fmla="*/ 2147483647 w 154"/>
              <a:gd name="T65" fmla="*/ 2147483647 h 154"/>
              <a:gd name="T66" fmla="*/ 2147483647 w 154"/>
              <a:gd name="T67" fmla="*/ 2147483647 h 1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54" h="154">
                <a:moveTo>
                  <a:pt x="87" y="4"/>
                </a:moveTo>
                <a:lnTo>
                  <a:pt x="71" y="0"/>
                </a:lnTo>
                <a:lnTo>
                  <a:pt x="54" y="0"/>
                </a:lnTo>
                <a:lnTo>
                  <a:pt x="50" y="4"/>
                </a:lnTo>
                <a:lnTo>
                  <a:pt x="46" y="4"/>
                </a:lnTo>
                <a:lnTo>
                  <a:pt x="37" y="8"/>
                </a:lnTo>
                <a:lnTo>
                  <a:pt x="25" y="12"/>
                </a:lnTo>
                <a:lnTo>
                  <a:pt x="21" y="8"/>
                </a:lnTo>
                <a:lnTo>
                  <a:pt x="8" y="16"/>
                </a:lnTo>
                <a:lnTo>
                  <a:pt x="4" y="16"/>
                </a:lnTo>
                <a:lnTo>
                  <a:pt x="4" y="25"/>
                </a:lnTo>
                <a:lnTo>
                  <a:pt x="0" y="33"/>
                </a:lnTo>
                <a:lnTo>
                  <a:pt x="4" y="45"/>
                </a:lnTo>
                <a:lnTo>
                  <a:pt x="12" y="54"/>
                </a:lnTo>
                <a:lnTo>
                  <a:pt x="21" y="45"/>
                </a:lnTo>
                <a:lnTo>
                  <a:pt x="42" y="54"/>
                </a:lnTo>
                <a:lnTo>
                  <a:pt x="54" y="78"/>
                </a:lnTo>
                <a:lnTo>
                  <a:pt x="67" y="95"/>
                </a:lnTo>
                <a:lnTo>
                  <a:pt x="96" y="112"/>
                </a:lnTo>
                <a:lnTo>
                  <a:pt x="114" y="126"/>
                </a:lnTo>
                <a:lnTo>
                  <a:pt x="106" y="154"/>
                </a:lnTo>
                <a:lnTo>
                  <a:pt x="133" y="133"/>
                </a:lnTo>
                <a:lnTo>
                  <a:pt x="133" y="120"/>
                </a:lnTo>
                <a:lnTo>
                  <a:pt x="146" y="124"/>
                </a:lnTo>
                <a:lnTo>
                  <a:pt x="154" y="124"/>
                </a:lnTo>
                <a:lnTo>
                  <a:pt x="133" y="104"/>
                </a:lnTo>
                <a:lnTo>
                  <a:pt x="117" y="91"/>
                </a:lnTo>
                <a:lnTo>
                  <a:pt x="104" y="87"/>
                </a:lnTo>
                <a:lnTo>
                  <a:pt x="87" y="58"/>
                </a:lnTo>
                <a:lnTo>
                  <a:pt x="79" y="41"/>
                </a:lnTo>
                <a:lnTo>
                  <a:pt x="83" y="25"/>
                </a:lnTo>
                <a:lnTo>
                  <a:pt x="87" y="25"/>
                </a:lnTo>
                <a:lnTo>
                  <a:pt x="87" y="16"/>
                </a:lnTo>
                <a:lnTo>
                  <a:pt x="87" y="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344"/>
          <p:cNvSpPr>
            <a:spLocks/>
          </p:cNvSpPr>
          <p:nvPr/>
        </p:nvSpPr>
        <p:spPr bwMode="auto">
          <a:xfrm>
            <a:off x="5850767" y="3040063"/>
            <a:ext cx="200025" cy="292100"/>
          </a:xfrm>
          <a:custGeom>
            <a:avLst/>
            <a:gdLst>
              <a:gd name="T0" fmla="*/ 2147483647 w 10045"/>
              <a:gd name="T1" fmla="*/ 2147483647 h 10019"/>
              <a:gd name="T2" fmla="*/ 2147483647 w 10045"/>
              <a:gd name="T3" fmla="*/ 2147483647 h 10019"/>
              <a:gd name="T4" fmla="*/ 2147483647 w 10045"/>
              <a:gd name="T5" fmla="*/ 2147483647 h 10019"/>
              <a:gd name="T6" fmla="*/ 2147483647 w 10045"/>
              <a:gd name="T7" fmla="*/ 2147483647 h 10019"/>
              <a:gd name="T8" fmla="*/ 2147483647 w 10045"/>
              <a:gd name="T9" fmla="*/ 2147483647 h 10019"/>
              <a:gd name="T10" fmla="*/ 1081275730 w 10045"/>
              <a:gd name="T11" fmla="*/ 2147483647 h 10019"/>
              <a:gd name="T12" fmla="*/ 1081275730 w 10045"/>
              <a:gd name="T13" fmla="*/ 2147483647 h 10019"/>
              <a:gd name="T14" fmla="*/ 2147483647 w 10045"/>
              <a:gd name="T15" fmla="*/ 2147483647 h 10019"/>
              <a:gd name="T16" fmla="*/ 1081275730 w 10045"/>
              <a:gd name="T17" fmla="*/ 2147483647 h 10019"/>
              <a:gd name="T18" fmla="*/ 0 w 10045"/>
              <a:gd name="T19" fmla="*/ 2147483647 h 10019"/>
              <a:gd name="T20" fmla="*/ 2147483647 w 10045"/>
              <a:gd name="T21" fmla="*/ 2147483647 h 10019"/>
              <a:gd name="T22" fmla="*/ 2147483647 w 10045"/>
              <a:gd name="T23" fmla="*/ 2147483647 h 10019"/>
              <a:gd name="T24" fmla="*/ 2147483647 w 10045"/>
              <a:gd name="T25" fmla="*/ 2147483647 h 10019"/>
              <a:gd name="T26" fmla="*/ 2147483647 w 10045"/>
              <a:gd name="T27" fmla="*/ 2147483647 h 10019"/>
              <a:gd name="T28" fmla="*/ 2147483647 w 10045"/>
              <a:gd name="T29" fmla="*/ 2147483647 h 10019"/>
              <a:gd name="T30" fmla="*/ 2147483647 w 10045"/>
              <a:gd name="T31" fmla="*/ 2147483647 h 10019"/>
              <a:gd name="T32" fmla="*/ 2147483647 w 10045"/>
              <a:gd name="T33" fmla="*/ 2147483647 h 10019"/>
              <a:gd name="T34" fmla="*/ 2147483647 w 10045"/>
              <a:gd name="T35" fmla="*/ 2147483647 h 10019"/>
              <a:gd name="T36" fmla="*/ 2147483647 w 10045"/>
              <a:gd name="T37" fmla="*/ 2147483647 h 10019"/>
              <a:gd name="T38" fmla="*/ 2147483647 w 10045"/>
              <a:gd name="T39" fmla="*/ 2147483647 h 10019"/>
              <a:gd name="T40" fmla="*/ 2147483647 w 10045"/>
              <a:gd name="T41" fmla="*/ 2147483647 h 10019"/>
              <a:gd name="T42" fmla="*/ 2147483647 w 10045"/>
              <a:gd name="T43" fmla="*/ 2147483647 h 10019"/>
              <a:gd name="T44" fmla="*/ 2147483647 w 10045"/>
              <a:gd name="T45" fmla="*/ 2147483647 h 10019"/>
              <a:gd name="T46" fmla="*/ 2147483647 w 10045"/>
              <a:gd name="T47" fmla="*/ 2147483647 h 10019"/>
              <a:gd name="T48" fmla="*/ 2147483647 w 10045"/>
              <a:gd name="T49" fmla="*/ 2147483647 h 10019"/>
              <a:gd name="T50" fmla="*/ 2147483647 w 10045"/>
              <a:gd name="T51" fmla="*/ 2147483647 h 10019"/>
              <a:gd name="T52" fmla="*/ 2147483647 w 10045"/>
              <a:gd name="T53" fmla="*/ 2147483647 h 10019"/>
              <a:gd name="T54" fmla="*/ 2147483647 w 10045"/>
              <a:gd name="T55" fmla="*/ 2147483647 h 10019"/>
              <a:gd name="T56" fmla="*/ 2147483647 w 10045"/>
              <a:gd name="T57" fmla="*/ 2147483647 h 10019"/>
              <a:gd name="T58" fmla="*/ 2147483647 w 10045"/>
              <a:gd name="T59" fmla="*/ 2147483647 h 10019"/>
              <a:gd name="T60" fmla="*/ 2147483647 w 10045"/>
              <a:gd name="T61" fmla="*/ 2147483647 h 10019"/>
              <a:gd name="T62" fmla="*/ 2147483647 w 10045"/>
              <a:gd name="T63" fmla="*/ 2147483647 h 10019"/>
              <a:gd name="T64" fmla="*/ 2147483647 w 10045"/>
              <a:gd name="T65" fmla="*/ 2147483647 h 10019"/>
              <a:gd name="T66" fmla="*/ 2147483647 w 10045"/>
              <a:gd name="T67" fmla="*/ 2147483647 h 10019"/>
              <a:gd name="T68" fmla="*/ 2147483647 w 10045"/>
              <a:gd name="T69" fmla="*/ 2147483647 h 10019"/>
              <a:gd name="T70" fmla="*/ 2147483647 w 10045"/>
              <a:gd name="T71" fmla="*/ 2147483647 h 10019"/>
              <a:gd name="T72" fmla="*/ 2147483647 w 10045"/>
              <a:gd name="T73" fmla="*/ 2147483647 h 10019"/>
              <a:gd name="T74" fmla="*/ 2147483647 w 10045"/>
              <a:gd name="T75" fmla="*/ 2147483647 h 10019"/>
              <a:gd name="T76" fmla="*/ 2147483647 w 10045"/>
              <a:gd name="T77" fmla="*/ 2147483647 h 10019"/>
              <a:gd name="T78" fmla="*/ 2147483647 w 10045"/>
              <a:gd name="T79" fmla="*/ 2147483647 h 10019"/>
              <a:gd name="T80" fmla="*/ 2147483647 w 10045"/>
              <a:gd name="T81" fmla="*/ 2147483647 h 10019"/>
              <a:gd name="T82" fmla="*/ 2147483647 w 10045"/>
              <a:gd name="T83" fmla="*/ 2147483647 h 10019"/>
              <a:gd name="T84" fmla="*/ 2147483647 w 10045"/>
              <a:gd name="T85" fmla="*/ 2147483647 h 10019"/>
              <a:gd name="T86" fmla="*/ 2147483647 w 10045"/>
              <a:gd name="T87" fmla="*/ 2147483647 h 10019"/>
              <a:gd name="T88" fmla="*/ 2147483647 w 10045"/>
              <a:gd name="T89" fmla="*/ 2147483647 h 10019"/>
              <a:gd name="T90" fmla="*/ 2147483647 w 10045"/>
              <a:gd name="T91" fmla="*/ 2147483647 h 10019"/>
              <a:gd name="T92" fmla="*/ 2147483647 w 10045"/>
              <a:gd name="T93" fmla="*/ 2147483647 h 10019"/>
              <a:gd name="T94" fmla="*/ 2147483647 w 10045"/>
              <a:gd name="T95" fmla="*/ 2147483647 h 10019"/>
              <a:gd name="T96" fmla="*/ 2147483647 w 10045"/>
              <a:gd name="T97" fmla="*/ 2147483647 h 10019"/>
              <a:gd name="T98" fmla="*/ 2147483647 w 10045"/>
              <a:gd name="T99" fmla="*/ 2147483647 h 10019"/>
              <a:gd name="T100" fmla="*/ 2147483647 w 10045"/>
              <a:gd name="T101" fmla="*/ 2147483647 h 10019"/>
              <a:gd name="T102" fmla="*/ 2147483647 w 10045"/>
              <a:gd name="T103" fmla="*/ 0 h 10019"/>
              <a:gd name="T104" fmla="*/ 2147483647 w 10045"/>
              <a:gd name="T105" fmla="*/ 2147483647 h 10019"/>
              <a:gd name="T106" fmla="*/ 2147483647 w 10045"/>
              <a:gd name="T107" fmla="*/ 2147483647 h 10019"/>
              <a:gd name="T108" fmla="*/ 2147483647 w 10045"/>
              <a:gd name="T109" fmla="*/ 2147483647 h 10019"/>
              <a:gd name="T110" fmla="*/ 2147483647 w 10045"/>
              <a:gd name="T111" fmla="*/ 2147483647 h 10019"/>
              <a:gd name="T112" fmla="*/ 2147483647 w 10045"/>
              <a:gd name="T113" fmla="*/ 2147483647 h 10019"/>
              <a:gd name="T114" fmla="*/ 2147483647 w 10045"/>
              <a:gd name="T115" fmla="*/ 2147483647 h 10019"/>
              <a:gd name="T116" fmla="*/ 2147483647 w 10045"/>
              <a:gd name="T117" fmla="*/ 2147483647 h 10019"/>
              <a:gd name="T118" fmla="*/ 2147483647 w 10045"/>
              <a:gd name="T119" fmla="*/ 2147483647 h 1001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0045" h="10019">
                <a:moveTo>
                  <a:pt x="1724" y="2609"/>
                </a:moveTo>
                <a:lnTo>
                  <a:pt x="1379" y="3132"/>
                </a:lnTo>
                <a:lnTo>
                  <a:pt x="1379" y="3915"/>
                </a:lnTo>
                <a:lnTo>
                  <a:pt x="690" y="4436"/>
                </a:lnTo>
                <a:lnTo>
                  <a:pt x="690" y="5219"/>
                </a:lnTo>
                <a:lnTo>
                  <a:pt x="345" y="5741"/>
                </a:lnTo>
                <a:lnTo>
                  <a:pt x="690" y="6263"/>
                </a:lnTo>
                <a:lnTo>
                  <a:pt x="345" y="6786"/>
                </a:lnTo>
                <a:lnTo>
                  <a:pt x="0" y="7306"/>
                </a:lnTo>
                <a:lnTo>
                  <a:pt x="1034" y="7568"/>
                </a:lnTo>
                <a:lnTo>
                  <a:pt x="1724" y="7829"/>
                </a:lnTo>
                <a:cubicBezTo>
                  <a:pt x="2069" y="7916"/>
                  <a:pt x="2675" y="8005"/>
                  <a:pt x="2759" y="8090"/>
                </a:cubicBezTo>
                <a:cubicBezTo>
                  <a:pt x="2843" y="8175"/>
                  <a:pt x="2382" y="8117"/>
                  <a:pt x="2230" y="8339"/>
                </a:cubicBezTo>
                <a:cubicBezTo>
                  <a:pt x="2078" y="8560"/>
                  <a:pt x="1874" y="9189"/>
                  <a:pt x="1848" y="9422"/>
                </a:cubicBezTo>
                <a:cubicBezTo>
                  <a:pt x="1822" y="9656"/>
                  <a:pt x="1806" y="9700"/>
                  <a:pt x="2073" y="9738"/>
                </a:cubicBezTo>
                <a:cubicBezTo>
                  <a:pt x="2340" y="9777"/>
                  <a:pt x="3104" y="9626"/>
                  <a:pt x="3448" y="9656"/>
                </a:cubicBezTo>
                <a:cubicBezTo>
                  <a:pt x="3792" y="9686"/>
                  <a:pt x="3969" y="9858"/>
                  <a:pt x="4138" y="9917"/>
                </a:cubicBezTo>
                <a:cubicBezTo>
                  <a:pt x="4307" y="9976"/>
                  <a:pt x="4368" y="9999"/>
                  <a:pt x="4463" y="10013"/>
                </a:cubicBezTo>
                <a:cubicBezTo>
                  <a:pt x="4558" y="10027"/>
                  <a:pt x="4532" y="10015"/>
                  <a:pt x="4708" y="9999"/>
                </a:cubicBezTo>
                <a:cubicBezTo>
                  <a:pt x="4884" y="9983"/>
                  <a:pt x="5267" y="9931"/>
                  <a:pt x="5517" y="9917"/>
                </a:cubicBezTo>
                <a:cubicBezTo>
                  <a:pt x="5767" y="9903"/>
                  <a:pt x="5977" y="9917"/>
                  <a:pt x="6207" y="9917"/>
                </a:cubicBezTo>
                <a:cubicBezTo>
                  <a:pt x="6667" y="9830"/>
                  <a:pt x="7228" y="9704"/>
                  <a:pt x="7586" y="9656"/>
                </a:cubicBezTo>
                <a:cubicBezTo>
                  <a:pt x="7944" y="9608"/>
                  <a:pt x="8185" y="9677"/>
                  <a:pt x="8353" y="9629"/>
                </a:cubicBezTo>
                <a:cubicBezTo>
                  <a:pt x="8521" y="9581"/>
                  <a:pt x="8604" y="9494"/>
                  <a:pt x="8597" y="9368"/>
                </a:cubicBezTo>
                <a:cubicBezTo>
                  <a:pt x="8590" y="9242"/>
                  <a:pt x="8278" y="8989"/>
                  <a:pt x="8312" y="8872"/>
                </a:cubicBezTo>
                <a:cubicBezTo>
                  <a:pt x="8346" y="8755"/>
                  <a:pt x="8653" y="8734"/>
                  <a:pt x="8802" y="8668"/>
                </a:cubicBezTo>
                <a:cubicBezTo>
                  <a:pt x="8951" y="8602"/>
                  <a:pt x="9106" y="8518"/>
                  <a:pt x="9207" y="8474"/>
                </a:cubicBezTo>
                <a:cubicBezTo>
                  <a:pt x="9308" y="8430"/>
                  <a:pt x="9462" y="8479"/>
                  <a:pt x="9408" y="8406"/>
                </a:cubicBezTo>
                <a:cubicBezTo>
                  <a:pt x="9354" y="8333"/>
                  <a:pt x="9101" y="8223"/>
                  <a:pt x="8882" y="8035"/>
                </a:cubicBezTo>
                <a:cubicBezTo>
                  <a:pt x="8663" y="7847"/>
                  <a:pt x="8352" y="7492"/>
                  <a:pt x="8092" y="7279"/>
                </a:cubicBezTo>
                <a:cubicBezTo>
                  <a:pt x="7832" y="7066"/>
                  <a:pt x="7487" y="6889"/>
                  <a:pt x="7321" y="6759"/>
                </a:cubicBezTo>
                <a:cubicBezTo>
                  <a:pt x="7155" y="6629"/>
                  <a:pt x="7054" y="6580"/>
                  <a:pt x="7098" y="6497"/>
                </a:cubicBezTo>
                <a:cubicBezTo>
                  <a:pt x="7142" y="6414"/>
                  <a:pt x="7390" y="6345"/>
                  <a:pt x="7586" y="6263"/>
                </a:cubicBezTo>
                <a:cubicBezTo>
                  <a:pt x="7782" y="6181"/>
                  <a:pt x="8026" y="6082"/>
                  <a:pt x="8276" y="6002"/>
                </a:cubicBezTo>
                <a:cubicBezTo>
                  <a:pt x="8526" y="5922"/>
                  <a:pt x="8900" y="5853"/>
                  <a:pt x="9086" y="5782"/>
                </a:cubicBezTo>
                <a:cubicBezTo>
                  <a:pt x="9272" y="5711"/>
                  <a:pt x="9238" y="5584"/>
                  <a:pt x="9390" y="5577"/>
                </a:cubicBezTo>
                <a:cubicBezTo>
                  <a:pt x="9542" y="5570"/>
                  <a:pt x="9898" y="5757"/>
                  <a:pt x="10000" y="5741"/>
                </a:cubicBezTo>
                <a:cubicBezTo>
                  <a:pt x="10102" y="5725"/>
                  <a:pt x="10000" y="5568"/>
                  <a:pt x="10000" y="5481"/>
                </a:cubicBezTo>
                <a:lnTo>
                  <a:pt x="10000" y="4697"/>
                </a:lnTo>
                <a:cubicBezTo>
                  <a:pt x="9655" y="4697"/>
                  <a:pt x="9655" y="3654"/>
                  <a:pt x="9655" y="3654"/>
                </a:cubicBezTo>
                <a:lnTo>
                  <a:pt x="9655" y="2871"/>
                </a:lnTo>
                <a:lnTo>
                  <a:pt x="9655" y="2609"/>
                </a:lnTo>
                <a:lnTo>
                  <a:pt x="9310" y="1827"/>
                </a:lnTo>
                <a:lnTo>
                  <a:pt x="9310" y="1305"/>
                </a:lnTo>
                <a:lnTo>
                  <a:pt x="7931" y="783"/>
                </a:lnTo>
                <a:lnTo>
                  <a:pt x="6552" y="1305"/>
                </a:lnTo>
                <a:cubicBezTo>
                  <a:pt x="6552" y="1305"/>
                  <a:pt x="6207" y="1305"/>
                  <a:pt x="5862" y="1044"/>
                </a:cubicBezTo>
                <a:lnTo>
                  <a:pt x="5862" y="522"/>
                </a:lnTo>
                <a:lnTo>
                  <a:pt x="4828" y="261"/>
                </a:lnTo>
                <a:lnTo>
                  <a:pt x="4138" y="0"/>
                </a:lnTo>
                <a:lnTo>
                  <a:pt x="3793" y="261"/>
                </a:lnTo>
                <a:lnTo>
                  <a:pt x="3448" y="1305"/>
                </a:lnTo>
                <a:lnTo>
                  <a:pt x="3103" y="1827"/>
                </a:lnTo>
                <a:lnTo>
                  <a:pt x="2414" y="1827"/>
                </a:lnTo>
                <a:lnTo>
                  <a:pt x="1724" y="1827"/>
                </a:lnTo>
                <a:lnTo>
                  <a:pt x="1724" y="2088"/>
                </a:lnTo>
                <a:lnTo>
                  <a:pt x="1724" y="260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345"/>
          <p:cNvSpPr>
            <a:spLocks/>
          </p:cNvSpPr>
          <p:nvPr/>
        </p:nvSpPr>
        <p:spPr bwMode="auto">
          <a:xfrm>
            <a:off x="5825367" y="3100388"/>
            <a:ext cx="76200" cy="101600"/>
          </a:xfrm>
          <a:custGeom>
            <a:avLst/>
            <a:gdLst>
              <a:gd name="T0" fmla="*/ 2147483647 w 66"/>
              <a:gd name="T1" fmla="*/ 2147483647 h 90"/>
              <a:gd name="T2" fmla="*/ 2147483647 w 66"/>
              <a:gd name="T3" fmla="*/ 2147483647 h 90"/>
              <a:gd name="T4" fmla="*/ 2147483647 w 66"/>
              <a:gd name="T5" fmla="*/ 2147483647 h 90"/>
              <a:gd name="T6" fmla="*/ 2147483647 w 66"/>
              <a:gd name="T7" fmla="*/ 2147483647 h 90"/>
              <a:gd name="T8" fmla="*/ 2147483647 w 66"/>
              <a:gd name="T9" fmla="*/ 2147483647 h 90"/>
              <a:gd name="T10" fmla="*/ 2147483647 w 66"/>
              <a:gd name="T11" fmla="*/ 2147483647 h 90"/>
              <a:gd name="T12" fmla="*/ 2147483647 w 66"/>
              <a:gd name="T13" fmla="*/ 2147483647 h 90"/>
              <a:gd name="T14" fmla="*/ 2147483647 w 66"/>
              <a:gd name="T15" fmla="*/ 2147483647 h 90"/>
              <a:gd name="T16" fmla="*/ 2147483647 w 66"/>
              <a:gd name="T17" fmla="*/ 2147483647 h 90"/>
              <a:gd name="T18" fmla="*/ 2147483647 w 66"/>
              <a:gd name="T19" fmla="*/ 2147483647 h 90"/>
              <a:gd name="T20" fmla="*/ 2147483647 w 66"/>
              <a:gd name="T21" fmla="*/ 0 h 90"/>
              <a:gd name="T22" fmla="*/ 2147483647 w 66"/>
              <a:gd name="T23" fmla="*/ 2147483647 h 90"/>
              <a:gd name="T24" fmla="*/ 2147483647 w 66"/>
              <a:gd name="T25" fmla="*/ 2147483647 h 90"/>
              <a:gd name="T26" fmla="*/ 2147483647 w 66"/>
              <a:gd name="T27" fmla="*/ 2147483647 h 90"/>
              <a:gd name="T28" fmla="*/ 2147483647 w 66"/>
              <a:gd name="T29" fmla="*/ 2147483647 h 90"/>
              <a:gd name="T30" fmla="*/ 2147483647 w 66"/>
              <a:gd name="T31" fmla="*/ 2147483647 h 90"/>
              <a:gd name="T32" fmla="*/ 0 w 66"/>
              <a:gd name="T33" fmla="*/ 2147483647 h 90"/>
              <a:gd name="T34" fmla="*/ 2147483647 w 66"/>
              <a:gd name="T35" fmla="*/ 2147483647 h 90"/>
              <a:gd name="T36" fmla="*/ 2147483647 w 66"/>
              <a:gd name="T37" fmla="*/ 2147483647 h 9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66" h="90">
                <a:moveTo>
                  <a:pt x="18" y="72"/>
                </a:moveTo>
                <a:lnTo>
                  <a:pt x="30" y="78"/>
                </a:lnTo>
                <a:lnTo>
                  <a:pt x="36" y="84"/>
                </a:lnTo>
                <a:lnTo>
                  <a:pt x="42" y="90"/>
                </a:lnTo>
                <a:lnTo>
                  <a:pt x="48" y="78"/>
                </a:lnTo>
                <a:lnTo>
                  <a:pt x="48" y="60"/>
                </a:lnTo>
                <a:lnTo>
                  <a:pt x="60" y="48"/>
                </a:lnTo>
                <a:lnTo>
                  <a:pt x="60" y="30"/>
                </a:lnTo>
                <a:lnTo>
                  <a:pt x="66" y="18"/>
                </a:lnTo>
                <a:lnTo>
                  <a:pt x="66" y="6"/>
                </a:lnTo>
                <a:lnTo>
                  <a:pt x="66" y="0"/>
                </a:lnTo>
                <a:lnTo>
                  <a:pt x="54" y="6"/>
                </a:lnTo>
                <a:lnTo>
                  <a:pt x="36" y="12"/>
                </a:lnTo>
                <a:lnTo>
                  <a:pt x="36" y="30"/>
                </a:lnTo>
                <a:lnTo>
                  <a:pt x="24" y="18"/>
                </a:lnTo>
                <a:lnTo>
                  <a:pt x="12" y="54"/>
                </a:lnTo>
                <a:lnTo>
                  <a:pt x="0" y="66"/>
                </a:lnTo>
                <a:lnTo>
                  <a:pt x="6" y="72"/>
                </a:lnTo>
                <a:lnTo>
                  <a:pt x="18" y="7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346"/>
          <p:cNvSpPr>
            <a:spLocks/>
          </p:cNvSpPr>
          <p:nvPr/>
        </p:nvSpPr>
        <p:spPr bwMode="auto">
          <a:xfrm rot="20966185">
            <a:off x="6206367" y="3533775"/>
            <a:ext cx="158750" cy="163513"/>
          </a:xfrm>
          <a:custGeom>
            <a:avLst/>
            <a:gdLst>
              <a:gd name="T0" fmla="*/ 2147483647 w 9874"/>
              <a:gd name="T1" fmla="*/ 861456484 h 10000"/>
              <a:gd name="T2" fmla="*/ 2147483647 w 9874"/>
              <a:gd name="T3" fmla="*/ 573160271 h 10000"/>
              <a:gd name="T4" fmla="*/ 2147483647 w 9874"/>
              <a:gd name="T5" fmla="*/ 571945092 h 10000"/>
              <a:gd name="T6" fmla="*/ 2147483647 w 9874"/>
              <a:gd name="T7" fmla="*/ 0 h 10000"/>
              <a:gd name="T8" fmla="*/ 2147483647 w 9874"/>
              <a:gd name="T9" fmla="*/ 350414474 h 10000"/>
              <a:gd name="T10" fmla="*/ 2147483647 w 9874"/>
              <a:gd name="T11" fmla="*/ 1282208266 h 10000"/>
              <a:gd name="T12" fmla="*/ 1792679761 w 9874"/>
              <a:gd name="T13" fmla="*/ 1861231051 h 10000"/>
              <a:gd name="T14" fmla="*/ 1792679761 w 9874"/>
              <a:gd name="T15" fmla="*/ 2147483647 h 10000"/>
              <a:gd name="T16" fmla="*/ 1194741583 w 9874"/>
              <a:gd name="T17" fmla="*/ 2147483647 h 10000"/>
              <a:gd name="T18" fmla="*/ 0 w 9874"/>
              <a:gd name="T19" fmla="*/ 2147483647 h 10000"/>
              <a:gd name="T20" fmla="*/ 1194741583 w 9874"/>
              <a:gd name="T21" fmla="*/ 2147483647 h 10000"/>
              <a:gd name="T22" fmla="*/ 2147483647 w 9874"/>
              <a:gd name="T23" fmla="*/ 2147483647 h 10000"/>
              <a:gd name="T24" fmla="*/ 2147483647 w 9874"/>
              <a:gd name="T25" fmla="*/ 2147483647 h 10000"/>
              <a:gd name="T26" fmla="*/ 2147483647 w 9874"/>
              <a:gd name="T27" fmla="*/ 2147483647 h 10000"/>
              <a:gd name="T28" fmla="*/ 2147483647 w 9874"/>
              <a:gd name="T29" fmla="*/ 2147483647 h 10000"/>
              <a:gd name="T30" fmla="*/ 2147483647 w 9874"/>
              <a:gd name="T31" fmla="*/ 2147483647 h 10000"/>
              <a:gd name="T32" fmla="*/ 2147483647 w 9874"/>
              <a:gd name="T33" fmla="*/ 2147483647 h 10000"/>
              <a:gd name="T34" fmla="*/ 2147483647 w 9874"/>
              <a:gd name="T35" fmla="*/ 2147483647 h 10000"/>
              <a:gd name="T36" fmla="*/ 2147483647 w 9874"/>
              <a:gd name="T37" fmla="*/ 2147483647 h 10000"/>
              <a:gd name="T38" fmla="*/ 2147483647 w 9874"/>
              <a:gd name="T39" fmla="*/ 2147483647 h 10000"/>
              <a:gd name="T40" fmla="*/ 2147483647 w 9874"/>
              <a:gd name="T41" fmla="*/ 2147483647 h 10000"/>
              <a:gd name="T42" fmla="*/ 2147483647 w 9874"/>
              <a:gd name="T43" fmla="*/ 2147483647 h 10000"/>
              <a:gd name="T44" fmla="*/ 2147483647 w 9874"/>
              <a:gd name="T45" fmla="*/ 2083902531 h 10000"/>
              <a:gd name="T46" fmla="*/ 2147483647 w 9874"/>
              <a:gd name="T47" fmla="*/ 1331460655 h 10000"/>
              <a:gd name="T48" fmla="*/ 2147483647 w 9874"/>
              <a:gd name="T49" fmla="*/ 1056034845 h 10000"/>
              <a:gd name="T50" fmla="*/ 2147483647 w 9874"/>
              <a:gd name="T51" fmla="*/ 861456484 h 1000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9874" h="10000">
                <a:moveTo>
                  <a:pt x="9677" y="735"/>
                </a:moveTo>
                <a:lnTo>
                  <a:pt x="9874" y="489"/>
                </a:lnTo>
                <a:lnTo>
                  <a:pt x="9223" y="488"/>
                </a:lnTo>
                <a:lnTo>
                  <a:pt x="8813" y="0"/>
                </a:lnTo>
                <a:lnTo>
                  <a:pt x="5802" y="299"/>
                </a:lnTo>
                <a:lnTo>
                  <a:pt x="3889" y="1094"/>
                </a:lnTo>
                <a:lnTo>
                  <a:pt x="1667" y="1588"/>
                </a:lnTo>
                <a:lnTo>
                  <a:pt x="1667" y="2083"/>
                </a:lnTo>
                <a:lnTo>
                  <a:pt x="1111" y="3073"/>
                </a:lnTo>
                <a:lnTo>
                  <a:pt x="0" y="4062"/>
                </a:lnTo>
                <a:lnTo>
                  <a:pt x="1111" y="5547"/>
                </a:lnTo>
                <a:lnTo>
                  <a:pt x="3333" y="6042"/>
                </a:lnTo>
                <a:lnTo>
                  <a:pt x="2222" y="7031"/>
                </a:lnTo>
                <a:lnTo>
                  <a:pt x="2222" y="9010"/>
                </a:lnTo>
                <a:lnTo>
                  <a:pt x="4445" y="10000"/>
                </a:lnTo>
                <a:lnTo>
                  <a:pt x="5555" y="9010"/>
                </a:lnTo>
                <a:lnTo>
                  <a:pt x="5555" y="8021"/>
                </a:lnTo>
                <a:lnTo>
                  <a:pt x="7777" y="7031"/>
                </a:lnTo>
                <a:lnTo>
                  <a:pt x="5555" y="5052"/>
                </a:lnTo>
                <a:lnTo>
                  <a:pt x="5555" y="4062"/>
                </a:lnTo>
                <a:lnTo>
                  <a:pt x="4445" y="2578"/>
                </a:lnTo>
                <a:lnTo>
                  <a:pt x="7777" y="2083"/>
                </a:lnTo>
                <a:lnTo>
                  <a:pt x="9152" y="1778"/>
                </a:lnTo>
                <a:lnTo>
                  <a:pt x="9179" y="1136"/>
                </a:lnTo>
                <a:lnTo>
                  <a:pt x="9413" y="901"/>
                </a:lnTo>
                <a:lnTo>
                  <a:pt x="9677" y="73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351"/>
          <p:cNvSpPr>
            <a:spLocks/>
          </p:cNvSpPr>
          <p:nvPr/>
        </p:nvSpPr>
        <p:spPr bwMode="auto">
          <a:xfrm>
            <a:off x="6196842" y="3279775"/>
            <a:ext cx="204787" cy="168275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0 h 10000"/>
              <a:gd name="T8" fmla="*/ 2147483647 w 10000"/>
              <a:gd name="T9" fmla="*/ 962987830 h 10000"/>
              <a:gd name="T10" fmla="*/ 2147483647 w 10000"/>
              <a:gd name="T11" fmla="*/ 1505821189 h 10000"/>
              <a:gd name="T12" fmla="*/ 2147483647 w 10000"/>
              <a:gd name="T13" fmla="*/ 962987830 h 10000"/>
              <a:gd name="T14" fmla="*/ 2147483647 w 10000"/>
              <a:gd name="T15" fmla="*/ 2147483647 h 10000"/>
              <a:gd name="T16" fmla="*/ 1839321513 w 10000"/>
              <a:gd name="T17" fmla="*/ 2147483647 h 10000"/>
              <a:gd name="T18" fmla="*/ 1728171895 w 10000"/>
              <a:gd name="T19" fmla="*/ 2147483647 h 10000"/>
              <a:gd name="T20" fmla="*/ 1513069159 w 10000"/>
              <a:gd name="T21" fmla="*/ 2147483647 h 10000"/>
              <a:gd name="T22" fmla="*/ 7214134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2147483647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0000" h="10000">
                <a:moveTo>
                  <a:pt x="8952" y="4746"/>
                </a:moveTo>
                <a:cubicBezTo>
                  <a:pt x="8952" y="4746"/>
                  <a:pt x="9789" y="4438"/>
                  <a:pt x="9789" y="4036"/>
                </a:cubicBezTo>
                <a:cubicBezTo>
                  <a:pt x="10125" y="3229"/>
                  <a:pt x="10054" y="3000"/>
                  <a:pt x="9628" y="2328"/>
                </a:cubicBezTo>
                <a:cubicBezTo>
                  <a:pt x="9201" y="1655"/>
                  <a:pt x="8028" y="776"/>
                  <a:pt x="7229" y="0"/>
                </a:cubicBezTo>
                <a:cubicBezTo>
                  <a:pt x="6677" y="239"/>
                  <a:pt x="6358" y="529"/>
                  <a:pt x="5576" y="715"/>
                </a:cubicBezTo>
                <a:cubicBezTo>
                  <a:pt x="4794" y="901"/>
                  <a:pt x="3551" y="983"/>
                  <a:pt x="2539" y="1118"/>
                </a:cubicBezTo>
                <a:lnTo>
                  <a:pt x="2201" y="715"/>
                </a:lnTo>
                <a:lnTo>
                  <a:pt x="1188" y="2730"/>
                </a:lnTo>
                <a:cubicBezTo>
                  <a:pt x="963" y="3268"/>
                  <a:pt x="631" y="4031"/>
                  <a:pt x="513" y="4343"/>
                </a:cubicBezTo>
                <a:cubicBezTo>
                  <a:pt x="396" y="4654"/>
                  <a:pt x="496" y="4524"/>
                  <a:pt x="482" y="4603"/>
                </a:cubicBezTo>
                <a:cubicBezTo>
                  <a:pt x="467" y="4681"/>
                  <a:pt x="503" y="4723"/>
                  <a:pt x="422" y="4817"/>
                </a:cubicBezTo>
                <a:cubicBezTo>
                  <a:pt x="342" y="4911"/>
                  <a:pt x="-28" y="5153"/>
                  <a:pt x="2" y="5165"/>
                </a:cubicBezTo>
                <a:cubicBezTo>
                  <a:pt x="871" y="6361"/>
                  <a:pt x="1309" y="7628"/>
                  <a:pt x="1789" y="8230"/>
                </a:cubicBezTo>
                <a:cubicBezTo>
                  <a:pt x="2266" y="8832"/>
                  <a:pt x="2645" y="8558"/>
                  <a:pt x="2875" y="8776"/>
                </a:cubicBezTo>
                <a:cubicBezTo>
                  <a:pt x="3105" y="8994"/>
                  <a:pt x="2722" y="9336"/>
                  <a:pt x="3174" y="9539"/>
                </a:cubicBezTo>
                <a:cubicBezTo>
                  <a:pt x="3626" y="9742"/>
                  <a:pt x="4682" y="10053"/>
                  <a:pt x="5588" y="9993"/>
                </a:cubicBezTo>
                <a:cubicBezTo>
                  <a:pt x="6494" y="9933"/>
                  <a:pt x="8055" y="9717"/>
                  <a:pt x="8615" y="9179"/>
                </a:cubicBezTo>
                <a:cubicBezTo>
                  <a:pt x="9175" y="8641"/>
                  <a:pt x="8840" y="7567"/>
                  <a:pt x="8952" y="6761"/>
                </a:cubicBezTo>
                <a:lnTo>
                  <a:pt x="9628" y="6358"/>
                </a:lnTo>
                <a:cubicBezTo>
                  <a:pt x="9591" y="6168"/>
                  <a:pt x="9555" y="5977"/>
                  <a:pt x="9518" y="5787"/>
                </a:cubicBezTo>
                <a:cubicBezTo>
                  <a:pt x="9629" y="5384"/>
                  <a:pt x="8840" y="5149"/>
                  <a:pt x="8952" y="474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353"/>
          <p:cNvSpPr>
            <a:spLocks/>
          </p:cNvSpPr>
          <p:nvPr/>
        </p:nvSpPr>
        <p:spPr bwMode="auto">
          <a:xfrm>
            <a:off x="5990467" y="3201988"/>
            <a:ext cx="158750" cy="82550"/>
          </a:xfrm>
          <a:custGeom>
            <a:avLst/>
            <a:gdLst>
              <a:gd name="T0" fmla="*/ 2147483647 w 10569"/>
              <a:gd name="T1" fmla="*/ 218132199 h 10092"/>
              <a:gd name="T2" fmla="*/ 2147483647 w 10569"/>
              <a:gd name="T3" fmla="*/ 122706788 h 10092"/>
              <a:gd name="T4" fmla="*/ 2147483647 w 10569"/>
              <a:gd name="T5" fmla="*/ 61371189 h 10092"/>
              <a:gd name="T6" fmla="*/ 2147483647 w 10569"/>
              <a:gd name="T7" fmla="*/ 0 h 10092"/>
              <a:gd name="T8" fmla="*/ 2147483647 w 10569"/>
              <a:gd name="T9" fmla="*/ 30665321 h 10092"/>
              <a:gd name="T10" fmla="*/ 2147483647 w 10569"/>
              <a:gd name="T11" fmla="*/ 0 h 10092"/>
              <a:gd name="T12" fmla="*/ 2097951320 w 10569"/>
              <a:gd name="T13" fmla="*/ 30665321 h 10092"/>
              <a:gd name="T14" fmla="*/ 1401434486 w 10569"/>
              <a:gd name="T15" fmla="*/ 61371189 h 10092"/>
              <a:gd name="T16" fmla="*/ 704917667 w 10569"/>
              <a:gd name="T17" fmla="*/ 92041467 h 10092"/>
              <a:gd name="T18" fmla="*/ 8448222 w 10569"/>
              <a:gd name="T19" fmla="*/ 122706788 h 10092"/>
              <a:gd name="T20" fmla="*/ 357065685 w 10569"/>
              <a:gd name="T21" fmla="*/ 164160932 h 10092"/>
              <a:gd name="T22" fmla="*/ 1012965140 w 10569"/>
              <a:gd name="T23" fmla="*/ 220119984 h 10092"/>
              <a:gd name="T24" fmla="*/ 1750099564 w 10569"/>
              <a:gd name="T25" fmla="*/ 306784830 h 10092"/>
              <a:gd name="T26" fmla="*/ 2097951320 w 10569"/>
              <a:gd name="T27" fmla="*/ 337490632 h 10092"/>
              <a:gd name="T28" fmla="*/ 2147483647 w 10569"/>
              <a:gd name="T29" fmla="*/ 371544855 h 10092"/>
              <a:gd name="T30" fmla="*/ 2147483647 w 10569"/>
              <a:gd name="T31" fmla="*/ 367936564 h 10092"/>
              <a:gd name="T32" fmla="*/ 2147483647 w 10569"/>
              <a:gd name="T33" fmla="*/ 337230696 h 10092"/>
              <a:gd name="T34" fmla="*/ 2147483647 w 10569"/>
              <a:gd name="T35" fmla="*/ 346435062 h 10092"/>
              <a:gd name="T36" fmla="*/ 2147483647 w 10569"/>
              <a:gd name="T37" fmla="*/ 347321125 h 10092"/>
              <a:gd name="T38" fmla="*/ 2147483647 w 10569"/>
              <a:gd name="T39" fmla="*/ 353615522 h 10092"/>
              <a:gd name="T40" fmla="*/ 2147483647 w 10569"/>
              <a:gd name="T41" fmla="*/ 369740943 h 10092"/>
              <a:gd name="T42" fmla="*/ 2147483647 w 10569"/>
              <a:gd name="T43" fmla="*/ 344411753 h 10092"/>
              <a:gd name="T44" fmla="*/ 2147483647 w 10569"/>
              <a:gd name="T45" fmla="*/ 359211597 h 100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0569" h="10092">
                <a:moveTo>
                  <a:pt x="10569" y="5925"/>
                </a:moveTo>
                <a:cubicBezTo>
                  <a:pt x="10249" y="5077"/>
                  <a:pt x="8682" y="4197"/>
                  <a:pt x="7738" y="3333"/>
                </a:cubicBezTo>
                <a:lnTo>
                  <a:pt x="5920" y="1667"/>
                </a:lnTo>
                <a:lnTo>
                  <a:pt x="4102" y="0"/>
                </a:lnTo>
                <a:lnTo>
                  <a:pt x="4102" y="833"/>
                </a:lnTo>
                <a:lnTo>
                  <a:pt x="3193" y="0"/>
                </a:lnTo>
                <a:lnTo>
                  <a:pt x="2738" y="833"/>
                </a:lnTo>
                <a:lnTo>
                  <a:pt x="1829" y="1667"/>
                </a:lnTo>
                <a:lnTo>
                  <a:pt x="920" y="2500"/>
                </a:lnTo>
                <a:cubicBezTo>
                  <a:pt x="617" y="2778"/>
                  <a:pt x="87" y="3007"/>
                  <a:pt x="11" y="3333"/>
                </a:cubicBezTo>
                <a:cubicBezTo>
                  <a:pt x="-65" y="3659"/>
                  <a:pt x="248" y="4018"/>
                  <a:pt x="466" y="4459"/>
                </a:cubicBezTo>
                <a:cubicBezTo>
                  <a:pt x="684" y="4900"/>
                  <a:pt x="1019" y="5333"/>
                  <a:pt x="1322" y="5979"/>
                </a:cubicBezTo>
                <a:cubicBezTo>
                  <a:pt x="1625" y="6625"/>
                  <a:pt x="2048" y="7802"/>
                  <a:pt x="2284" y="8333"/>
                </a:cubicBezTo>
                <a:cubicBezTo>
                  <a:pt x="2520" y="8864"/>
                  <a:pt x="2583" y="8874"/>
                  <a:pt x="2738" y="9167"/>
                </a:cubicBezTo>
                <a:cubicBezTo>
                  <a:pt x="2893" y="9460"/>
                  <a:pt x="3217" y="10092"/>
                  <a:pt x="3217" y="10092"/>
                </a:cubicBezTo>
                <a:cubicBezTo>
                  <a:pt x="4581" y="10092"/>
                  <a:pt x="4900" y="9994"/>
                  <a:pt x="4900" y="9994"/>
                </a:cubicBezTo>
                <a:cubicBezTo>
                  <a:pt x="4785" y="9440"/>
                  <a:pt x="5654" y="9714"/>
                  <a:pt x="5539" y="9160"/>
                </a:cubicBezTo>
                <a:cubicBezTo>
                  <a:pt x="5853" y="9260"/>
                  <a:pt x="6250" y="9364"/>
                  <a:pt x="6402" y="9410"/>
                </a:cubicBezTo>
                <a:cubicBezTo>
                  <a:pt x="6554" y="9456"/>
                  <a:pt x="6377" y="9434"/>
                  <a:pt x="6453" y="9434"/>
                </a:cubicBezTo>
                <a:cubicBezTo>
                  <a:pt x="6529" y="9434"/>
                  <a:pt x="6505" y="9504"/>
                  <a:pt x="6723" y="9605"/>
                </a:cubicBezTo>
                <a:cubicBezTo>
                  <a:pt x="6941" y="9707"/>
                  <a:pt x="7421" y="10085"/>
                  <a:pt x="7759" y="10043"/>
                </a:cubicBezTo>
                <a:cubicBezTo>
                  <a:pt x="8097" y="10001"/>
                  <a:pt x="8436" y="9626"/>
                  <a:pt x="8753" y="9355"/>
                </a:cubicBezTo>
                <a:cubicBezTo>
                  <a:pt x="9070" y="9084"/>
                  <a:pt x="8347" y="9964"/>
                  <a:pt x="10391" y="9757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354"/>
          <p:cNvSpPr>
            <a:spLocks/>
          </p:cNvSpPr>
          <p:nvPr/>
        </p:nvSpPr>
        <p:spPr bwMode="auto">
          <a:xfrm>
            <a:off x="6103179" y="3287713"/>
            <a:ext cx="138113" cy="95250"/>
          </a:xfrm>
          <a:custGeom>
            <a:avLst/>
            <a:gdLst>
              <a:gd name="T0" fmla="*/ 2147483647 w 9980"/>
              <a:gd name="T1" fmla="*/ 0 h 10000"/>
              <a:gd name="T2" fmla="*/ 2147483647 w 9980"/>
              <a:gd name="T3" fmla="*/ 120347451 h 10000"/>
              <a:gd name="T4" fmla="*/ 2048295641 w 9980"/>
              <a:gd name="T5" fmla="*/ 174854502 h 10000"/>
              <a:gd name="T6" fmla="*/ 1295790420 w 9980"/>
              <a:gd name="T7" fmla="*/ 229369258 h 10000"/>
              <a:gd name="T8" fmla="*/ 794318046 w 9980"/>
              <a:gd name="T9" fmla="*/ 209556601 h 10000"/>
              <a:gd name="T10" fmla="*/ 543839063 w 9980"/>
              <a:gd name="T11" fmla="*/ 174854502 h 10000"/>
              <a:gd name="T12" fmla="*/ 292843180 w 9980"/>
              <a:gd name="T13" fmla="*/ 283793289 h 10000"/>
              <a:gd name="T14" fmla="*/ 41849789 w 9980"/>
              <a:gd name="T15" fmla="*/ 447321156 h 10000"/>
              <a:gd name="T16" fmla="*/ 11224449 w 9980"/>
              <a:gd name="T17" fmla="*/ 470376980 h 10000"/>
              <a:gd name="T18" fmla="*/ 159185930 w 9980"/>
              <a:gd name="T19" fmla="*/ 536612402 h 10000"/>
              <a:gd name="T20" fmla="*/ 838699122 w 9980"/>
              <a:gd name="T21" fmla="*/ 744424260 h 10000"/>
              <a:gd name="T22" fmla="*/ 1841683506 w 9980"/>
              <a:gd name="T23" fmla="*/ 792279756 h 10000"/>
              <a:gd name="T24" fmla="*/ 2147483647 w 9980"/>
              <a:gd name="T25" fmla="*/ 746169002 h 10000"/>
              <a:gd name="T26" fmla="*/ 2147483647 w 9980"/>
              <a:gd name="T27" fmla="*/ 678509460 h 10000"/>
              <a:gd name="T28" fmla="*/ 2147483647 w 9980"/>
              <a:gd name="T29" fmla="*/ 678509460 h 10000"/>
              <a:gd name="T30" fmla="*/ 2147483647 w 9980"/>
              <a:gd name="T31" fmla="*/ 610766908 h 10000"/>
              <a:gd name="T32" fmla="*/ 2147483647 w 9980"/>
              <a:gd name="T33" fmla="*/ 392815010 h 10000"/>
              <a:gd name="T34" fmla="*/ 2147483647 w 9980"/>
              <a:gd name="T35" fmla="*/ 120347451 h 10000"/>
              <a:gd name="T36" fmla="*/ 2147483647 w 9980"/>
              <a:gd name="T37" fmla="*/ 9902428 h 10000"/>
              <a:gd name="T38" fmla="*/ 2147483647 w 9980"/>
              <a:gd name="T39" fmla="*/ 26306802 h 10000"/>
              <a:gd name="T40" fmla="*/ 2147483647 w 9980"/>
              <a:gd name="T41" fmla="*/ 0 h 1000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9980" h="10000">
                <a:moveTo>
                  <a:pt x="7338" y="0"/>
                </a:moveTo>
                <a:cubicBezTo>
                  <a:pt x="6885" y="506"/>
                  <a:pt x="6535" y="1151"/>
                  <a:pt x="5980" y="1519"/>
                </a:cubicBezTo>
                <a:cubicBezTo>
                  <a:pt x="5426" y="1887"/>
                  <a:pt x="4670" y="1978"/>
                  <a:pt x="4015" y="2207"/>
                </a:cubicBezTo>
                <a:cubicBezTo>
                  <a:pt x="2540" y="2895"/>
                  <a:pt x="2950" y="2822"/>
                  <a:pt x="2540" y="2895"/>
                </a:cubicBezTo>
                <a:cubicBezTo>
                  <a:pt x="2130" y="2968"/>
                  <a:pt x="1557" y="2645"/>
                  <a:pt x="1557" y="2645"/>
                </a:cubicBezTo>
                <a:cubicBezTo>
                  <a:pt x="1066" y="1958"/>
                  <a:pt x="1230" y="2051"/>
                  <a:pt x="1066" y="2207"/>
                </a:cubicBezTo>
                <a:cubicBezTo>
                  <a:pt x="902" y="2363"/>
                  <a:pt x="574" y="3582"/>
                  <a:pt x="574" y="3582"/>
                </a:cubicBezTo>
                <a:cubicBezTo>
                  <a:pt x="409" y="4270"/>
                  <a:pt x="174" y="5254"/>
                  <a:pt x="82" y="5646"/>
                </a:cubicBezTo>
                <a:cubicBezTo>
                  <a:pt x="-10" y="6038"/>
                  <a:pt x="-16" y="5749"/>
                  <a:pt x="22" y="5937"/>
                </a:cubicBezTo>
                <a:cubicBezTo>
                  <a:pt x="60" y="6125"/>
                  <a:pt x="42" y="6197"/>
                  <a:pt x="312" y="6773"/>
                </a:cubicBezTo>
                <a:cubicBezTo>
                  <a:pt x="583" y="7349"/>
                  <a:pt x="1094" y="8858"/>
                  <a:pt x="1644" y="9396"/>
                </a:cubicBezTo>
                <a:cubicBezTo>
                  <a:pt x="2194" y="9934"/>
                  <a:pt x="3153" y="9997"/>
                  <a:pt x="3610" y="10000"/>
                </a:cubicBezTo>
                <a:cubicBezTo>
                  <a:pt x="4068" y="10003"/>
                  <a:pt x="3989" y="9657"/>
                  <a:pt x="4389" y="9418"/>
                </a:cubicBezTo>
                <a:cubicBezTo>
                  <a:pt x="4788" y="9179"/>
                  <a:pt x="5720" y="8707"/>
                  <a:pt x="6009" y="8564"/>
                </a:cubicBezTo>
                <a:cubicBezTo>
                  <a:pt x="6298" y="8421"/>
                  <a:pt x="5883" y="8706"/>
                  <a:pt x="6124" y="8564"/>
                </a:cubicBezTo>
                <a:cubicBezTo>
                  <a:pt x="6364" y="8422"/>
                  <a:pt x="7069" y="8310"/>
                  <a:pt x="7455" y="7709"/>
                </a:cubicBezTo>
                <a:cubicBezTo>
                  <a:pt x="7841" y="7109"/>
                  <a:pt x="8111" y="5875"/>
                  <a:pt x="8438" y="4958"/>
                </a:cubicBezTo>
                <a:cubicBezTo>
                  <a:pt x="8929" y="3812"/>
                  <a:pt x="9701" y="2324"/>
                  <a:pt x="9913" y="1519"/>
                </a:cubicBezTo>
                <a:cubicBezTo>
                  <a:pt x="10125" y="713"/>
                  <a:pt x="9778" y="589"/>
                  <a:pt x="9710" y="125"/>
                </a:cubicBezTo>
                <a:lnTo>
                  <a:pt x="9128" y="332"/>
                </a:lnTo>
                <a:lnTo>
                  <a:pt x="733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355"/>
          <p:cNvSpPr>
            <a:spLocks/>
          </p:cNvSpPr>
          <p:nvPr/>
        </p:nvSpPr>
        <p:spPr bwMode="auto">
          <a:xfrm>
            <a:off x="6107942" y="3248025"/>
            <a:ext cx="133350" cy="69850"/>
          </a:xfrm>
          <a:custGeom>
            <a:avLst/>
            <a:gdLst>
              <a:gd name="T0" fmla="*/ 2147483647 w 10000"/>
              <a:gd name="T1" fmla="*/ 11717197 h 9595"/>
              <a:gd name="T2" fmla="*/ 2117831042 w 10000"/>
              <a:gd name="T3" fmla="*/ 1864984 h 9595"/>
              <a:gd name="T4" fmla="*/ 1670018673 w 10000"/>
              <a:gd name="T5" fmla="*/ 1985706 h 9595"/>
              <a:gd name="T6" fmla="*/ 1192608324 w 10000"/>
              <a:gd name="T7" fmla="*/ 11717197 h 9595"/>
              <a:gd name="T8" fmla="*/ 954346452 w 10000"/>
              <a:gd name="T9" fmla="*/ 56295023 h 9595"/>
              <a:gd name="T10" fmla="*/ 0 w 10000"/>
              <a:gd name="T11" fmla="*/ 100895271 h 9595"/>
              <a:gd name="T12" fmla="*/ 238705181 w 10000"/>
              <a:gd name="T13" fmla="*/ 145472777 h 9595"/>
              <a:gd name="T14" fmla="*/ 413599734 w 10000"/>
              <a:gd name="T15" fmla="*/ 172255509 h 9595"/>
              <a:gd name="T16" fmla="*/ 852527046 w 10000"/>
              <a:gd name="T17" fmla="*/ 192499706 h 9595"/>
              <a:gd name="T18" fmla="*/ 1872358309 w 10000"/>
              <a:gd name="T19" fmla="*/ 165736637 h 9595"/>
              <a:gd name="T20" fmla="*/ 2147483647 w 10000"/>
              <a:gd name="T21" fmla="*/ 153539079 h 9595"/>
              <a:gd name="T22" fmla="*/ 2147483647 w 10000"/>
              <a:gd name="T23" fmla="*/ 109902201 h 9595"/>
              <a:gd name="T24" fmla="*/ 2147483647 w 10000"/>
              <a:gd name="T25" fmla="*/ 118909553 h 9595"/>
              <a:gd name="T26" fmla="*/ 2147483647 w 10000"/>
              <a:gd name="T27" fmla="*/ 99771804 h 9595"/>
              <a:gd name="T28" fmla="*/ 2147483647 w 10000"/>
              <a:gd name="T29" fmla="*/ 78603679 h 9595"/>
              <a:gd name="T30" fmla="*/ 2147483647 w 10000"/>
              <a:gd name="T31" fmla="*/ 43215616 h 9595"/>
              <a:gd name="T32" fmla="*/ 2147483647 w 10000"/>
              <a:gd name="T33" fmla="*/ 24356051 h 9595"/>
              <a:gd name="T34" fmla="*/ 2147483647 w 10000"/>
              <a:gd name="T35" fmla="*/ 11717197 h 9595"/>
              <a:gd name="T36" fmla="*/ 2147483647 w 10000"/>
              <a:gd name="T37" fmla="*/ 11717197 h 959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000" h="9595">
                <a:moveTo>
                  <a:pt x="6210" y="584"/>
                </a:moveTo>
                <a:cubicBezTo>
                  <a:pt x="5554" y="325"/>
                  <a:pt x="5389" y="258"/>
                  <a:pt x="5013" y="93"/>
                </a:cubicBezTo>
                <a:cubicBezTo>
                  <a:pt x="4637" y="-72"/>
                  <a:pt x="4318" y="17"/>
                  <a:pt x="3953" y="99"/>
                </a:cubicBezTo>
                <a:lnTo>
                  <a:pt x="2823" y="584"/>
                </a:lnTo>
                <a:lnTo>
                  <a:pt x="2259" y="2806"/>
                </a:lnTo>
                <a:lnTo>
                  <a:pt x="0" y="5029"/>
                </a:lnTo>
                <a:lnTo>
                  <a:pt x="565" y="7251"/>
                </a:lnTo>
                <a:lnTo>
                  <a:pt x="979" y="8586"/>
                </a:lnTo>
                <a:lnTo>
                  <a:pt x="2018" y="9595"/>
                </a:lnTo>
                <a:lnTo>
                  <a:pt x="4432" y="8261"/>
                </a:lnTo>
                <a:lnTo>
                  <a:pt x="6240" y="7653"/>
                </a:lnTo>
                <a:lnTo>
                  <a:pt x="7130" y="5478"/>
                </a:lnTo>
                <a:lnTo>
                  <a:pt x="9214" y="5927"/>
                </a:lnTo>
                <a:lnTo>
                  <a:pt x="9803" y="4973"/>
                </a:lnTo>
                <a:cubicBezTo>
                  <a:pt x="9735" y="4622"/>
                  <a:pt x="9905" y="4270"/>
                  <a:pt x="9837" y="3918"/>
                </a:cubicBezTo>
                <a:cubicBezTo>
                  <a:pt x="9758" y="2807"/>
                  <a:pt x="10067" y="3265"/>
                  <a:pt x="9987" y="2154"/>
                </a:cubicBezTo>
                <a:cubicBezTo>
                  <a:pt x="9527" y="1653"/>
                  <a:pt x="9037" y="1714"/>
                  <a:pt x="8578" y="1214"/>
                </a:cubicBezTo>
                <a:cubicBezTo>
                  <a:pt x="8542" y="1004"/>
                  <a:pt x="8505" y="794"/>
                  <a:pt x="8469" y="584"/>
                </a:cubicBezTo>
                <a:lnTo>
                  <a:pt x="6210" y="58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356"/>
          <p:cNvSpPr>
            <a:spLocks/>
          </p:cNvSpPr>
          <p:nvPr/>
        </p:nvSpPr>
        <p:spPr bwMode="auto">
          <a:xfrm>
            <a:off x="6257167" y="3429000"/>
            <a:ext cx="182562" cy="141288"/>
          </a:xfrm>
          <a:custGeom>
            <a:avLst/>
            <a:gdLst>
              <a:gd name="T0" fmla="*/ 2147483647 w 10000"/>
              <a:gd name="T1" fmla="*/ 293810106 h 10000"/>
              <a:gd name="T2" fmla="*/ 1846282842 w 10000"/>
              <a:gd name="T3" fmla="*/ 293810106 h 10000"/>
              <a:gd name="T4" fmla="*/ 0 w 10000"/>
              <a:gd name="T5" fmla="*/ 0 h 10000"/>
              <a:gd name="T6" fmla="*/ 0 w 10000"/>
              <a:gd name="T7" fmla="*/ 587019553 h 10000"/>
              <a:gd name="T8" fmla="*/ 924200281 w 10000"/>
              <a:gd name="T9" fmla="*/ 1468447271 h 10000"/>
              <a:gd name="T10" fmla="*/ 1379187541 w 10000"/>
              <a:gd name="T11" fmla="*/ 2147483647 h 10000"/>
              <a:gd name="T12" fmla="*/ 924200281 w 10000"/>
              <a:gd name="T13" fmla="*/ 2147483647 h 10000"/>
              <a:gd name="T14" fmla="*/ 1846282842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2147483647 h 10000"/>
              <a:gd name="T28" fmla="*/ 2147483647 w 10000"/>
              <a:gd name="T29" fmla="*/ 2147483647 h 10000"/>
              <a:gd name="T30" fmla="*/ 2147483647 w 10000"/>
              <a:gd name="T31" fmla="*/ 2147483647 h 10000"/>
              <a:gd name="T32" fmla="*/ 2147483647 w 10000"/>
              <a:gd name="T33" fmla="*/ 2147483647 h 10000"/>
              <a:gd name="T34" fmla="*/ 2147483647 w 10000"/>
              <a:gd name="T35" fmla="*/ 2147483647 h 10000"/>
              <a:gd name="T36" fmla="*/ 2147483647 w 10000"/>
              <a:gd name="T37" fmla="*/ 2147483647 h 10000"/>
              <a:gd name="T38" fmla="*/ 2147483647 w 10000"/>
              <a:gd name="T39" fmla="*/ 2147483647 h 10000"/>
              <a:gd name="T40" fmla="*/ 2147483647 w 10000"/>
              <a:gd name="T41" fmla="*/ 1761659502 h 10000"/>
              <a:gd name="T42" fmla="*/ 2147483647 w 10000"/>
              <a:gd name="T43" fmla="*/ 587019553 h 10000"/>
              <a:gd name="T44" fmla="*/ 2147483647 w 10000"/>
              <a:gd name="T45" fmla="*/ 0 h 10000"/>
              <a:gd name="T46" fmla="*/ 2147483647 w 10000"/>
              <a:gd name="T47" fmla="*/ 293810106 h 10000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000" h="10000">
                <a:moveTo>
                  <a:pt x="3636" y="522"/>
                </a:moveTo>
                <a:lnTo>
                  <a:pt x="909" y="522"/>
                </a:lnTo>
                <a:lnTo>
                  <a:pt x="0" y="0"/>
                </a:lnTo>
                <a:lnTo>
                  <a:pt x="0" y="1043"/>
                </a:lnTo>
                <a:lnTo>
                  <a:pt x="455" y="2609"/>
                </a:lnTo>
                <a:cubicBezTo>
                  <a:pt x="530" y="3171"/>
                  <a:pt x="604" y="3733"/>
                  <a:pt x="679" y="4295"/>
                </a:cubicBezTo>
                <a:cubicBezTo>
                  <a:pt x="604" y="4631"/>
                  <a:pt x="530" y="4968"/>
                  <a:pt x="455" y="5304"/>
                </a:cubicBezTo>
                <a:lnTo>
                  <a:pt x="909" y="6348"/>
                </a:lnTo>
                <a:lnTo>
                  <a:pt x="1598" y="7682"/>
                </a:lnTo>
                <a:cubicBezTo>
                  <a:pt x="2779" y="7328"/>
                  <a:pt x="2976" y="7157"/>
                  <a:pt x="4110" y="6712"/>
                </a:cubicBezTo>
                <a:lnTo>
                  <a:pt x="4448" y="7069"/>
                </a:lnTo>
                <a:lnTo>
                  <a:pt x="5010" y="7076"/>
                </a:lnTo>
                <a:cubicBezTo>
                  <a:pt x="5007" y="7181"/>
                  <a:pt x="5003" y="7286"/>
                  <a:pt x="5000" y="7391"/>
                </a:cubicBezTo>
                <a:lnTo>
                  <a:pt x="4545" y="7913"/>
                </a:lnTo>
                <a:lnTo>
                  <a:pt x="5000" y="10000"/>
                </a:lnTo>
                <a:lnTo>
                  <a:pt x="6818" y="8435"/>
                </a:lnTo>
                <a:lnTo>
                  <a:pt x="8636" y="8435"/>
                </a:lnTo>
                <a:lnTo>
                  <a:pt x="9545" y="6870"/>
                </a:lnTo>
                <a:lnTo>
                  <a:pt x="10000" y="6870"/>
                </a:lnTo>
                <a:lnTo>
                  <a:pt x="7273" y="5826"/>
                </a:lnTo>
                <a:cubicBezTo>
                  <a:pt x="7121" y="4927"/>
                  <a:pt x="6970" y="4029"/>
                  <a:pt x="6818" y="3130"/>
                </a:cubicBezTo>
                <a:lnTo>
                  <a:pt x="8636" y="1043"/>
                </a:lnTo>
                <a:lnTo>
                  <a:pt x="5909" y="0"/>
                </a:lnTo>
                <a:lnTo>
                  <a:pt x="3636" y="52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361"/>
          <p:cNvSpPr>
            <a:spLocks/>
          </p:cNvSpPr>
          <p:nvPr/>
        </p:nvSpPr>
        <p:spPr bwMode="auto">
          <a:xfrm>
            <a:off x="5850767" y="3314700"/>
            <a:ext cx="114300" cy="65088"/>
          </a:xfrm>
          <a:custGeom>
            <a:avLst/>
            <a:gdLst>
              <a:gd name="T0" fmla="*/ 1523412940 w 10000"/>
              <a:gd name="T1" fmla="*/ 20703172 h 11466"/>
              <a:gd name="T2" fmla="*/ 1384973249 w 10000"/>
              <a:gd name="T3" fmla="*/ 13260037 h 11466"/>
              <a:gd name="T4" fmla="*/ 1107889269 w 10000"/>
              <a:gd name="T5" fmla="*/ 5816929 h 11466"/>
              <a:gd name="T6" fmla="*/ 705952907 w 10000"/>
              <a:gd name="T7" fmla="*/ 11598732 h 11466"/>
              <a:gd name="T8" fmla="*/ 629180878 w 10000"/>
              <a:gd name="T9" fmla="*/ 0 h 11466"/>
              <a:gd name="T10" fmla="*/ 415505657 w 10000"/>
              <a:gd name="T11" fmla="*/ 11182239 h 11466"/>
              <a:gd name="T12" fmla="*/ 0 w 10000"/>
              <a:gd name="T13" fmla="*/ 35589387 h 11466"/>
              <a:gd name="T14" fmla="*/ 0 w 10000"/>
              <a:gd name="T15" fmla="*/ 50474506 h 11466"/>
              <a:gd name="T16" fmla="*/ 277065955 w 10000"/>
              <a:gd name="T17" fmla="*/ 50474506 h 11466"/>
              <a:gd name="T18" fmla="*/ 408729233 w 10000"/>
              <a:gd name="T19" fmla="*/ 68272305 h 11466"/>
              <a:gd name="T20" fmla="*/ 553945349 w 10000"/>
              <a:gd name="T21" fmla="*/ 65360750 h 11466"/>
              <a:gd name="T22" fmla="*/ 860112323 w 10000"/>
              <a:gd name="T23" fmla="*/ 53797304 h 11466"/>
              <a:gd name="T24" fmla="*/ 1019100903 w 10000"/>
              <a:gd name="T25" fmla="*/ 60412870 h 11466"/>
              <a:gd name="T26" fmla="*/ 1523412940 w 10000"/>
              <a:gd name="T27" fmla="*/ 50474506 h 11466"/>
              <a:gd name="T28" fmla="*/ 1800478906 w 10000"/>
              <a:gd name="T29" fmla="*/ 43031399 h 11466"/>
              <a:gd name="T30" fmla="*/ 1938918597 w 10000"/>
              <a:gd name="T31" fmla="*/ 43031399 h 11466"/>
              <a:gd name="T32" fmla="*/ 1800478906 w 10000"/>
              <a:gd name="T33" fmla="*/ 35589387 h 11466"/>
              <a:gd name="T34" fmla="*/ 1523412940 w 10000"/>
              <a:gd name="T35" fmla="*/ 20703172 h 114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000" h="11466">
                <a:moveTo>
                  <a:pt x="7857" y="3477"/>
                </a:moveTo>
                <a:lnTo>
                  <a:pt x="7143" y="2227"/>
                </a:lnTo>
                <a:lnTo>
                  <a:pt x="5714" y="977"/>
                </a:lnTo>
                <a:lnTo>
                  <a:pt x="3641" y="1948"/>
                </a:lnTo>
                <a:cubicBezTo>
                  <a:pt x="3532" y="1206"/>
                  <a:pt x="3354" y="742"/>
                  <a:pt x="3245" y="0"/>
                </a:cubicBezTo>
                <a:lnTo>
                  <a:pt x="2143" y="1878"/>
                </a:lnTo>
                <a:lnTo>
                  <a:pt x="0" y="5977"/>
                </a:lnTo>
                <a:lnTo>
                  <a:pt x="0" y="8477"/>
                </a:lnTo>
                <a:lnTo>
                  <a:pt x="1429" y="8477"/>
                </a:lnTo>
                <a:lnTo>
                  <a:pt x="2108" y="11466"/>
                </a:lnTo>
                <a:lnTo>
                  <a:pt x="2857" y="10977"/>
                </a:lnTo>
                <a:lnTo>
                  <a:pt x="4436" y="9035"/>
                </a:lnTo>
                <a:lnTo>
                  <a:pt x="5256" y="10146"/>
                </a:lnTo>
                <a:lnTo>
                  <a:pt x="7857" y="8477"/>
                </a:lnTo>
                <a:lnTo>
                  <a:pt x="9286" y="7227"/>
                </a:lnTo>
                <a:lnTo>
                  <a:pt x="10000" y="7227"/>
                </a:lnTo>
                <a:lnTo>
                  <a:pt x="9286" y="5977"/>
                </a:lnTo>
                <a:lnTo>
                  <a:pt x="7857" y="347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363"/>
          <p:cNvSpPr>
            <a:spLocks/>
          </p:cNvSpPr>
          <p:nvPr/>
        </p:nvSpPr>
        <p:spPr bwMode="auto">
          <a:xfrm>
            <a:off x="5793617" y="3168650"/>
            <a:ext cx="71437" cy="74613"/>
          </a:xfrm>
          <a:custGeom>
            <a:avLst/>
            <a:gdLst>
              <a:gd name="T0" fmla="*/ 43091458 w 10056"/>
              <a:gd name="T1" fmla="*/ 105833347 h 10000"/>
              <a:gd name="T2" fmla="*/ 60516545 w 10056"/>
              <a:gd name="T3" fmla="*/ 148181948 h 10000"/>
              <a:gd name="T4" fmla="*/ 95382098 w 10056"/>
              <a:gd name="T5" fmla="*/ 169343381 h 10000"/>
              <a:gd name="T6" fmla="*/ 127165973 w 10056"/>
              <a:gd name="T7" fmla="*/ 196710131 h 10000"/>
              <a:gd name="T8" fmla="*/ 159904912 w 10056"/>
              <a:gd name="T9" fmla="*/ 231533339 h 10000"/>
              <a:gd name="T10" fmla="*/ 180375846 w 10056"/>
              <a:gd name="T11" fmla="*/ 174299266 h 10000"/>
              <a:gd name="T12" fmla="*/ 168237950 w 10056"/>
              <a:gd name="T13" fmla="*/ 131951061 h 10000"/>
              <a:gd name="T14" fmla="*/ 181386826 w 10056"/>
              <a:gd name="T15" fmla="*/ 75990916 h 10000"/>
              <a:gd name="T16" fmla="*/ 155827284 w 10056"/>
              <a:gd name="T17" fmla="*/ 54825744 h 10000"/>
              <a:gd name="T18" fmla="*/ 130232265 w 10056"/>
              <a:gd name="T19" fmla="*/ 42323709 h 10000"/>
              <a:gd name="T20" fmla="*/ 95382098 w 10056"/>
              <a:gd name="T21" fmla="*/ 21161829 h 10000"/>
              <a:gd name="T22" fmla="*/ 60516545 w 10056"/>
              <a:gd name="T23" fmla="*/ 21161829 h 10000"/>
              <a:gd name="T24" fmla="*/ 43091458 w 10056"/>
              <a:gd name="T25" fmla="*/ 0 h 10000"/>
              <a:gd name="T26" fmla="*/ 8243820 w 10056"/>
              <a:gd name="T27" fmla="*/ 21161829 h 10000"/>
              <a:gd name="T28" fmla="*/ 0 w 10056"/>
              <a:gd name="T29" fmla="*/ 22481897 h 10000"/>
              <a:gd name="T30" fmla="*/ 16414107 w 10056"/>
              <a:gd name="T31" fmla="*/ 79716022 h 10000"/>
              <a:gd name="T32" fmla="*/ 43091458 w 10056"/>
              <a:gd name="T33" fmla="*/ 105833347 h 1000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0056" h="10000">
                <a:moveTo>
                  <a:pt x="2389" y="4571"/>
                </a:moveTo>
                <a:lnTo>
                  <a:pt x="3355" y="6400"/>
                </a:lnTo>
                <a:lnTo>
                  <a:pt x="5288" y="7314"/>
                </a:lnTo>
                <a:lnTo>
                  <a:pt x="7050" y="8496"/>
                </a:lnTo>
                <a:lnTo>
                  <a:pt x="8865" y="10000"/>
                </a:lnTo>
                <a:cubicBezTo>
                  <a:pt x="8961" y="9105"/>
                  <a:pt x="9904" y="8423"/>
                  <a:pt x="10000" y="7528"/>
                </a:cubicBezTo>
                <a:lnTo>
                  <a:pt x="9327" y="5699"/>
                </a:lnTo>
                <a:cubicBezTo>
                  <a:pt x="9382" y="4965"/>
                  <a:pt x="10001" y="4016"/>
                  <a:pt x="10056" y="3282"/>
                </a:cubicBezTo>
                <a:lnTo>
                  <a:pt x="8639" y="2368"/>
                </a:lnTo>
                <a:lnTo>
                  <a:pt x="7220" y="1828"/>
                </a:lnTo>
                <a:lnTo>
                  <a:pt x="5288" y="914"/>
                </a:lnTo>
                <a:lnTo>
                  <a:pt x="3355" y="914"/>
                </a:lnTo>
                <a:lnTo>
                  <a:pt x="2389" y="0"/>
                </a:lnTo>
                <a:lnTo>
                  <a:pt x="457" y="914"/>
                </a:lnTo>
                <a:lnTo>
                  <a:pt x="0" y="971"/>
                </a:lnTo>
                <a:cubicBezTo>
                  <a:pt x="152" y="1866"/>
                  <a:pt x="757" y="2548"/>
                  <a:pt x="910" y="3443"/>
                </a:cubicBezTo>
                <a:lnTo>
                  <a:pt x="2389" y="457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2"/>
          <p:cNvSpPr>
            <a:spLocks/>
          </p:cNvSpPr>
          <p:nvPr/>
        </p:nvSpPr>
        <p:spPr bwMode="auto">
          <a:xfrm rot="21133526">
            <a:off x="6025392" y="3344863"/>
            <a:ext cx="88900" cy="47625"/>
          </a:xfrm>
          <a:custGeom>
            <a:avLst/>
            <a:gdLst>
              <a:gd name="T0" fmla="*/ 0 w 1912593"/>
              <a:gd name="T1" fmla="*/ 0 h 1229193"/>
              <a:gd name="T2" fmla="*/ 0 w 1912593"/>
              <a:gd name="T3" fmla="*/ 0 h 1229193"/>
              <a:gd name="T4" fmla="*/ 0 w 1912593"/>
              <a:gd name="T5" fmla="*/ 0 h 1229193"/>
              <a:gd name="T6" fmla="*/ 0 w 1912593"/>
              <a:gd name="T7" fmla="*/ 0 h 1229193"/>
              <a:gd name="T8" fmla="*/ 0 w 1912593"/>
              <a:gd name="T9" fmla="*/ 0 h 1229193"/>
              <a:gd name="T10" fmla="*/ 0 w 1912593"/>
              <a:gd name="T11" fmla="*/ 0 h 1229193"/>
              <a:gd name="T12" fmla="*/ 0 w 1912593"/>
              <a:gd name="T13" fmla="*/ 0 h 1229193"/>
              <a:gd name="T14" fmla="*/ 0 w 1912593"/>
              <a:gd name="T15" fmla="*/ 0 h 1229193"/>
              <a:gd name="T16" fmla="*/ 0 w 1912593"/>
              <a:gd name="T17" fmla="*/ 0 h 122919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12593" h="1229193">
                <a:moveTo>
                  <a:pt x="0" y="233280"/>
                </a:moveTo>
                <a:lnTo>
                  <a:pt x="83793" y="1154242"/>
                </a:lnTo>
                <a:lnTo>
                  <a:pt x="1103124" y="1229193"/>
                </a:lnTo>
                <a:lnTo>
                  <a:pt x="1912593" y="314793"/>
                </a:lnTo>
                <a:lnTo>
                  <a:pt x="1792672" y="0"/>
                </a:lnTo>
                <a:lnTo>
                  <a:pt x="1124055" y="252554"/>
                </a:lnTo>
                <a:cubicBezTo>
                  <a:pt x="892871" y="224853"/>
                  <a:pt x="379360" y="273001"/>
                  <a:pt x="148176" y="245300"/>
                </a:cubicBezTo>
                <a:lnTo>
                  <a:pt x="128763" y="242675"/>
                </a:lnTo>
                <a:lnTo>
                  <a:pt x="0" y="23328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253"/>
          <p:cNvSpPr>
            <a:spLocks/>
          </p:cNvSpPr>
          <p:nvPr/>
        </p:nvSpPr>
        <p:spPr bwMode="auto">
          <a:xfrm>
            <a:off x="6030154" y="3354388"/>
            <a:ext cx="142875" cy="149225"/>
          </a:xfrm>
          <a:custGeom>
            <a:avLst/>
            <a:gdLst>
              <a:gd name="T0" fmla="*/ 0 w 3644175"/>
              <a:gd name="T1" fmla="*/ 0 h 3780713"/>
              <a:gd name="T2" fmla="*/ 0 w 3644175"/>
              <a:gd name="T3" fmla="*/ 0 h 3780713"/>
              <a:gd name="T4" fmla="*/ 0 w 3644175"/>
              <a:gd name="T5" fmla="*/ 0 h 3780713"/>
              <a:gd name="T6" fmla="*/ 0 w 3644175"/>
              <a:gd name="T7" fmla="*/ 0 h 3780713"/>
              <a:gd name="T8" fmla="*/ 0 w 3644175"/>
              <a:gd name="T9" fmla="*/ 0 h 3780713"/>
              <a:gd name="T10" fmla="*/ 0 w 3644175"/>
              <a:gd name="T11" fmla="*/ 0 h 3780713"/>
              <a:gd name="T12" fmla="*/ 0 w 3644175"/>
              <a:gd name="T13" fmla="*/ 0 h 3780713"/>
              <a:gd name="T14" fmla="*/ 0 w 3644175"/>
              <a:gd name="T15" fmla="*/ 0 h 3780713"/>
              <a:gd name="T16" fmla="*/ 0 w 3644175"/>
              <a:gd name="T17" fmla="*/ 0 h 3780713"/>
              <a:gd name="T18" fmla="*/ 0 w 3644175"/>
              <a:gd name="T19" fmla="*/ 0 h 3780713"/>
              <a:gd name="T20" fmla="*/ 0 w 3644175"/>
              <a:gd name="T21" fmla="*/ 0 h 3780713"/>
              <a:gd name="T22" fmla="*/ 0 w 3644175"/>
              <a:gd name="T23" fmla="*/ 0 h 3780713"/>
              <a:gd name="T24" fmla="*/ 0 w 3644175"/>
              <a:gd name="T25" fmla="*/ 0 h 3780713"/>
              <a:gd name="T26" fmla="*/ 0 w 3644175"/>
              <a:gd name="T27" fmla="*/ 0 h 3780713"/>
              <a:gd name="T28" fmla="*/ 0 w 3644175"/>
              <a:gd name="T29" fmla="*/ 0 h 3780713"/>
              <a:gd name="T30" fmla="*/ 0 w 3644175"/>
              <a:gd name="T31" fmla="*/ 0 h 3780713"/>
              <a:gd name="T32" fmla="*/ 0 w 3644175"/>
              <a:gd name="T33" fmla="*/ 0 h 3780713"/>
              <a:gd name="T34" fmla="*/ 0 w 3644175"/>
              <a:gd name="T35" fmla="*/ 0 h 3780713"/>
              <a:gd name="T36" fmla="*/ 0 w 3644175"/>
              <a:gd name="T37" fmla="*/ 0 h 3780713"/>
              <a:gd name="T38" fmla="*/ 0 w 3644175"/>
              <a:gd name="T39" fmla="*/ 0 h 378071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3644175" h="3780713">
                <a:moveTo>
                  <a:pt x="2018109" y="0"/>
                </a:moveTo>
                <a:lnTo>
                  <a:pt x="1131347" y="970851"/>
                </a:lnTo>
                <a:lnTo>
                  <a:pt x="106496" y="992543"/>
                </a:lnTo>
                <a:lnTo>
                  <a:pt x="0" y="1285960"/>
                </a:lnTo>
                <a:lnTo>
                  <a:pt x="250657" y="1838746"/>
                </a:lnTo>
                <a:lnTo>
                  <a:pt x="476240" y="1522355"/>
                </a:lnTo>
                <a:lnTo>
                  <a:pt x="637449" y="1360281"/>
                </a:lnTo>
                <a:lnTo>
                  <a:pt x="900975" y="1622129"/>
                </a:lnTo>
                <a:lnTo>
                  <a:pt x="1125827" y="2401618"/>
                </a:lnTo>
                <a:lnTo>
                  <a:pt x="1614428" y="2951232"/>
                </a:lnTo>
                <a:cubicBezTo>
                  <a:pt x="2156362" y="3074631"/>
                  <a:pt x="2677783" y="3504219"/>
                  <a:pt x="3209460" y="3780713"/>
                </a:cubicBezTo>
                <a:lnTo>
                  <a:pt x="1455611" y="1667100"/>
                </a:lnTo>
                <a:lnTo>
                  <a:pt x="1543203" y="1366330"/>
                </a:lnTo>
                <a:lnTo>
                  <a:pt x="1755414" y="1517198"/>
                </a:lnTo>
                <a:lnTo>
                  <a:pt x="3644175" y="1622129"/>
                </a:lnTo>
                <a:lnTo>
                  <a:pt x="3394079" y="610450"/>
                </a:lnTo>
                <a:lnTo>
                  <a:pt x="3170007" y="750786"/>
                </a:lnTo>
                <a:lnTo>
                  <a:pt x="2480463" y="641709"/>
                </a:lnTo>
                <a:lnTo>
                  <a:pt x="2078068" y="137463"/>
                </a:lnTo>
                <a:lnTo>
                  <a:pt x="201810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54"/>
          <p:cNvSpPr>
            <a:spLocks/>
          </p:cNvSpPr>
          <p:nvPr/>
        </p:nvSpPr>
        <p:spPr bwMode="auto">
          <a:xfrm>
            <a:off x="6088892" y="3406775"/>
            <a:ext cx="98425" cy="98425"/>
          </a:xfrm>
          <a:custGeom>
            <a:avLst/>
            <a:gdLst>
              <a:gd name="T0" fmla="*/ 0 w 2398426"/>
              <a:gd name="T1" fmla="*/ 0 h 2488994"/>
              <a:gd name="T2" fmla="*/ 0 w 2398426"/>
              <a:gd name="T3" fmla="*/ 0 h 2488994"/>
              <a:gd name="T4" fmla="*/ 0 w 2398426"/>
              <a:gd name="T5" fmla="*/ 0 h 2488994"/>
              <a:gd name="T6" fmla="*/ 0 w 2398426"/>
              <a:gd name="T7" fmla="*/ 0 h 2488994"/>
              <a:gd name="T8" fmla="*/ 0 w 2398426"/>
              <a:gd name="T9" fmla="*/ 0 h 2488994"/>
              <a:gd name="T10" fmla="*/ 0 w 2398426"/>
              <a:gd name="T11" fmla="*/ 0 h 2488994"/>
              <a:gd name="T12" fmla="*/ 0 w 2398426"/>
              <a:gd name="T13" fmla="*/ 0 h 2488994"/>
              <a:gd name="T14" fmla="*/ 0 w 2398426"/>
              <a:gd name="T15" fmla="*/ 0 h 248899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398426" h="2488994">
                <a:moveTo>
                  <a:pt x="2113613" y="269822"/>
                </a:moveTo>
                <a:lnTo>
                  <a:pt x="254833" y="149901"/>
                </a:lnTo>
                <a:lnTo>
                  <a:pt x="74951" y="0"/>
                </a:lnTo>
                <a:lnTo>
                  <a:pt x="0" y="329783"/>
                </a:lnTo>
                <a:lnTo>
                  <a:pt x="1691048" y="2488994"/>
                </a:lnTo>
                <a:lnTo>
                  <a:pt x="2177788" y="1556144"/>
                </a:lnTo>
                <a:lnTo>
                  <a:pt x="2398426" y="1439055"/>
                </a:lnTo>
                <a:lnTo>
                  <a:pt x="2113613" y="26982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255"/>
          <p:cNvSpPr>
            <a:spLocks/>
          </p:cNvSpPr>
          <p:nvPr/>
        </p:nvSpPr>
        <p:spPr bwMode="auto">
          <a:xfrm rot="286500">
            <a:off x="6160329" y="3467100"/>
            <a:ext cx="44450" cy="58738"/>
          </a:xfrm>
          <a:custGeom>
            <a:avLst/>
            <a:gdLst>
              <a:gd name="T0" fmla="*/ 0 w 1259245"/>
              <a:gd name="T1" fmla="*/ 0 h 1506961"/>
              <a:gd name="T2" fmla="*/ 0 w 1259245"/>
              <a:gd name="T3" fmla="*/ 0 h 1506961"/>
              <a:gd name="T4" fmla="*/ 0 w 1259245"/>
              <a:gd name="T5" fmla="*/ 0 h 1506961"/>
              <a:gd name="T6" fmla="*/ 0 w 1259245"/>
              <a:gd name="T7" fmla="*/ 0 h 1506961"/>
              <a:gd name="T8" fmla="*/ 0 w 1259245"/>
              <a:gd name="T9" fmla="*/ 0 h 15069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9245" h="1506961">
                <a:moveTo>
                  <a:pt x="459998" y="0"/>
                </a:moveTo>
                <a:lnTo>
                  <a:pt x="0" y="967315"/>
                </a:lnTo>
                <a:lnTo>
                  <a:pt x="599606" y="1506961"/>
                </a:lnTo>
                <a:lnTo>
                  <a:pt x="1259243" y="571259"/>
                </a:lnTo>
                <a:lnTo>
                  <a:pt x="45999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256"/>
          <p:cNvSpPr>
            <a:spLocks/>
          </p:cNvSpPr>
          <p:nvPr/>
        </p:nvSpPr>
        <p:spPr bwMode="auto">
          <a:xfrm>
            <a:off x="6161917" y="3365500"/>
            <a:ext cx="71437" cy="57150"/>
          </a:xfrm>
          <a:custGeom>
            <a:avLst/>
            <a:gdLst>
              <a:gd name="T0" fmla="*/ 0 w 1678899"/>
              <a:gd name="T1" fmla="*/ 0 h 1259174"/>
              <a:gd name="T2" fmla="*/ 0 w 1678899"/>
              <a:gd name="T3" fmla="*/ 0 h 1259174"/>
              <a:gd name="T4" fmla="*/ 0 w 1678899"/>
              <a:gd name="T5" fmla="*/ 0 h 1259174"/>
              <a:gd name="T6" fmla="*/ 0 w 1678899"/>
              <a:gd name="T7" fmla="*/ 0 h 1259174"/>
              <a:gd name="T8" fmla="*/ 0 w 1678899"/>
              <a:gd name="T9" fmla="*/ 0 h 1259174"/>
              <a:gd name="T10" fmla="*/ 0 w 1678899"/>
              <a:gd name="T11" fmla="*/ 0 h 1259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78899" h="1259174">
                <a:moveTo>
                  <a:pt x="209862" y="1154242"/>
                </a:moveTo>
                <a:lnTo>
                  <a:pt x="1678899" y="1259174"/>
                </a:lnTo>
                <a:lnTo>
                  <a:pt x="1663908" y="899410"/>
                </a:lnTo>
                <a:lnTo>
                  <a:pt x="854439" y="0"/>
                </a:lnTo>
                <a:lnTo>
                  <a:pt x="0" y="269823"/>
                </a:lnTo>
                <a:lnTo>
                  <a:pt x="209862" y="115424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257"/>
          <p:cNvSpPr>
            <a:spLocks/>
          </p:cNvSpPr>
          <p:nvPr/>
        </p:nvSpPr>
        <p:spPr bwMode="auto">
          <a:xfrm>
            <a:off x="6174617" y="3417888"/>
            <a:ext cx="100012" cy="96837"/>
          </a:xfrm>
          <a:custGeom>
            <a:avLst/>
            <a:gdLst>
              <a:gd name="T0" fmla="*/ 0 w 2578308"/>
              <a:gd name="T1" fmla="*/ 0 h 2368446"/>
              <a:gd name="T2" fmla="*/ 0 w 2578308"/>
              <a:gd name="T3" fmla="*/ 0 h 2368446"/>
              <a:gd name="T4" fmla="*/ 0 w 2578308"/>
              <a:gd name="T5" fmla="*/ 0 h 2368446"/>
              <a:gd name="T6" fmla="*/ 0 w 2578308"/>
              <a:gd name="T7" fmla="*/ 0 h 2368446"/>
              <a:gd name="T8" fmla="*/ 0 w 2578308"/>
              <a:gd name="T9" fmla="*/ 0 h 2368446"/>
              <a:gd name="T10" fmla="*/ 0 w 2578308"/>
              <a:gd name="T11" fmla="*/ 0 h 2368446"/>
              <a:gd name="T12" fmla="*/ 0 w 2578308"/>
              <a:gd name="T13" fmla="*/ 0 h 2368446"/>
              <a:gd name="T14" fmla="*/ 0 w 2578308"/>
              <a:gd name="T15" fmla="*/ 0 h 2368446"/>
              <a:gd name="T16" fmla="*/ 0 w 2578308"/>
              <a:gd name="T17" fmla="*/ 0 h 2368446"/>
              <a:gd name="T18" fmla="*/ 0 w 2578308"/>
              <a:gd name="T19" fmla="*/ 0 h 2368446"/>
              <a:gd name="T20" fmla="*/ 0 w 2578308"/>
              <a:gd name="T21" fmla="*/ 0 h 2368446"/>
              <a:gd name="T22" fmla="*/ 0 w 2578308"/>
              <a:gd name="T23" fmla="*/ 0 h 236844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578308" h="2368446">
                <a:moveTo>
                  <a:pt x="0" y="0"/>
                </a:moveTo>
                <a:lnTo>
                  <a:pt x="254833" y="1154242"/>
                </a:lnTo>
                <a:lnTo>
                  <a:pt x="104931" y="1259173"/>
                </a:lnTo>
                <a:lnTo>
                  <a:pt x="855821" y="1873287"/>
                </a:lnTo>
                <a:lnTo>
                  <a:pt x="1111621" y="1524299"/>
                </a:lnTo>
                <a:lnTo>
                  <a:pt x="1734645" y="2033965"/>
                </a:lnTo>
                <a:lnTo>
                  <a:pt x="1633928" y="2368446"/>
                </a:lnTo>
                <a:lnTo>
                  <a:pt x="2338465" y="2263514"/>
                </a:lnTo>
                <a:lnTo>
                  <a:pt x="2578308" y="1514006"/>
                </a:lnTo>
                <a:lnTo>
                  <a:pt x="2113613" y="224852"/>
                </a:lnTo>
                <a:lnTo>
                  <a:pt x="1439056" y="149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258"/>
          <p:cNvSpPr>
            <a:spLocks/>
          </p:cNvSpPr>
          <p:nvPr/>
        </p:nvSpPr>
        <p:spPr bwMode="auto">
          <a:xfrm>
            <a:off x="6201604" y="3478213"/>
            <a:ext cx="39688" cy="49212"/>
          </a:xfrm>
          <a:custGeom>
            <a:avLst/>
            <a:gdLst>
              <a:gd name="T0" fmla="*/ 0 w 1097536"/>
              <a:gd name="T1" fmla="*/ 0 h 1184223"/>
              <a:gd name="T2" fmla="*/ 0 w 1097536"/>
              <a:gd name="T3" fmla="*/ 0 h 1184223"/>
              <a:gd name="T4" fmla="*/ 0 w 1097536"/>
              <a:gd name="T5" fmla="*/ 0 h 1184223"/>
              <a:gd name="T6" fmla="*/ 0 w 1097536"/>
              <a:gd name="T7" fmla="*/ 0 h 1184223"/>
              <a:gd name="T8" fmla="*/ 0 w 1097536"/>
              <a:gd name="T9" fmla="*/ 0 h 1184223"/>
              <a:gd name="T10" fmla="*/ 0 w 1097536"/>
              <a:gd name="T11" fmla="*/ 0 h 11842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97536" h="1184223">
                <a:moveTo>
                  <a:pt x="482939" y="0"/>
                </a:moveTo>
                <a:lnTo>
                  <a:pt x="0" y="416160"/>
                </a:lnTo>
                <a:lnTo>
                  <a:pt x="452959" y="1184223"/>
                </a:lnTo>
                <a:lnTo>
                  <a:pt x="1067555" y="824459"/>
                </a:lnTo>
                <a:lnTo>
                  <a:pt x="1097536" y="509666"/>
                </a:lnTo>
                <a:lnTo>
                  <a:pt x="48293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259"/>
          <p:cNvSpPr>
            <a:spLocks/>
          </p:cNvSpPr>
          <p:nvPr/>
        </p:nvSpPr>
        <p:spPr bwMode="auto">
          <a:xfrm>
            <a:off x="6219067" y="3505200"/>
            <a:ext cx="65087" cy="60325"/>
          </a:xfrm>
          <a:custGeom>
            <a:avLst/>
            <a:gdLst>
              <a:gd name="T0" fmla="*/ 0 w 1852882"/>
              <a:gd name="T1" fmla="*/ 0 h 1521018"/>
              <a:gd name="T2" fmla="*/ 0 w 1852882"/>
              <a:gd name="T3" fmla="*/ 0 h 1521018"/>
              <a:gd name="T4" fmla="*/ 0 w 1852882"/>
              <a:gd name="T5" fmla="*/ 0 h 1521018"/>
              <a:gd name="T6" fmla="*/ 0 w 1852882"/>
              <a:gd name="T7" fmla="*/ 0 h 1521018"/>
              <a:gd name="T8" fmla="*/ 0 w 1852882"/>
              <a:gd name="T9" fmla="*/ 0 h 1521018"/>
              <a:gd name="T10" fmla="*/ 0 w 1852882"/>
              <a:gd name="T11" fmla="*/ 0 h 1521018"/>
              <a:gd name="T12" fmla="*/ 0 w 1852882"/>
              <a:gd name="T13" fmla="*/ 0 h 1521018"/>
              <a:gd name="T14" fmla="*/ 0 w 1852882"/>
              <a:gd name="T15" fmla="*/ 0 h 1521018"/>
              <a:gd name="T16" fmla="*/ 0 w 1852882"/>
              <a:gd name="T17" fmla="*/ 0 h 1521018"/>
              <a:gd name="T18" fmla="*/ 0 w 1852882"/>
              <a:gd name="T19" fmla="*/ 0 h 1521018"/>
              <a:gd name="T20" fmla="*/ 0 w 1852882"/>
              <a:gd name="T21" fmla="*/ 0 h 152101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52882" h="1521018">
                <a:moveTo>
                  <a:pt x="0" y="507061"/>
                </a:moveTo>
                <a:lnTo>
                  <a:pt x="0" y="1211599"/>
                </a:lnTo>
                <a:lnTo>
                  <a:pt x="435424" y="1521018"/>
                </a:lnTo>
                <a:lnTo>
                  <a:pt x="839449" y="1391481"/>
                </a:lnTo>
                <a:lnTo>
                  <a:pt x="1763339" y="952692"/>
                </a:lnTo>
                <a:lnTo>
                  <a:pt x="1852882" y="743963"/>
                </a:lnTo>
                <a:lnTo>
                  <a:pt x="1756379" y="372784"/>
                </a:lnTo>
                <a:lnTo>
                  <a:pt x="1563372" y="307281"/>
                </a:lnTo>
                <a:lnTo>
                  <a:pt x="1370668" y="0"/>
                </a:lnTo>
                <a:lnTo>
                  <a:pt x="644577" y="177278"/>
                </a:lnTo>
                <a:lnTo>
                  <a:pt x="0" y="50706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260"/>
          <p:cNvSpPr>
            <a:spLocks/>
          </p:cNvSpPr>
          <p:nvPr/>
        </p:nvSpPr>
        <p:spPr bwMode="auto">
          <a:xfrm>
            <a:off x="6179379" y="3495675"/>
            <a:ext cx="53975" cy="109538"/>
          </a:xfrm>
          <a:custGeom>
            <a:avLst/>
            <a:gdLst>
              <a:gd name="T0" fmla="*/ 0 w 444747"/>
              <a:gd name="T1" fmla="*/ 6 h 900169"/>
              <a:gd name="T2" fmla="*/ 3 w 444747"/>
              <a:gd name="T3" fmla="*/ 8 h 900169"/>
              <a:gd name="T4" fmla="*/ 3 w 444747"/>
              <a:gd name="T5" fmla="*/ 19 h 900169"/>
              <a:gd name="T6" fmla="*/ 7 w 444747"/>
              <a:gd name="T7" fmla="*/ 24 h 900169"/>
              <a:gd name="T8" fmla="*/ 8 w 444747"/>
              <a:gd name="T9" fmla="*/ 22 h 900169"/>
              <a:gd name="T10" fmla="*/ 10 w 444747"/>
              <a:gd name="T11" fmla="*/ 18 h 900169"/>
              <a:gd name="T12" fmla="*/ 9 w 444747"/>
              <a:gd name="T13" fmla="*/ 16 h 900169"/>
              <a:gd name="T14" fmla="*/ 12 w 444747"/>
              <a:gd name="T15" fmla="*/ 15 h 900169"/>
              <a:gd name="T16" fmla="*/ 8 w 444747"/>
              <a:gd name="T17" fmla="*/ 13 h 900169"/>
              <a:gd name="T18" fmla="*/ 8 w 444747"/>
              <a:gd name="T19" fmla="*/ 7 h 900169"/>
              <a:gd name="T20" fmla="*/ 5 w 444747"/>
              <a:gd name="T21" fmla="*/ 0 h 900169"/>
              <a:gd name="T22" fmla="*/ 0 w 444747"/>
              <a:gd name="T23" fmla="*/ 6 h 90016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44747" h="900169">
                <a:moveTo>
                  <a:pt x="0" y="238385"/>
                </a:moveTo>
                <a:lnTo>
                  <a:pt x="99623" y="298870"/>
                </a:lnTo>
                <a:lnTo>
                  <a:pt x="99623" y="715154"/>
                </a:lnTo>
                <a:lnTo>
                  <a:pt x="263290" y="900169"/>
                </a:lnTo>
                <a:lnTo>
                  <a:pt x="327333" y="836125"/>
                </a:lnTo>
                <a:lnTo>
                  <a:pt x="384261" y="683132"/>
                </a:lnTo>
                <a:lnTo>
                  <a:pt x="362913" y="608414"/>
                </a:lnTo>
                <a:lnTo>
                  <a:pt x="444747" y="576393"/>
                </a:lnTo>
                <a:lnTo>
                  <a:pt x="327333" y="476769"/>
                </a:lnTo>
                <a:lnTo>
                  <a:pt x="327333" y="266849"/>
                </a:lnTo>
                <a:lnTo>
                  <a:pt x="185014" y="0"/>
                </a:lnTo>
                <a:lnTo>
                  <a:pt x="0" y="23838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257"/>
          <p:cNvSpPr>
            <a:spLocks/>
          </p:cNvSpPr>
          <p:nvPr/>
        </p:nvSpPr>
        <p:spPr bwMode="auto">
          <a:xfrm>
            <a:off x="5412617" y="3009900"/>
            <a:ext cx="109537" cy="163513"/>
          </a:xfrm>
          <a:custGeom>
            <a:avLst/>
            <a:gdLst>
              <a:gd name="T0" fmla="*/ 2147483647 w 84"/>
              <a:gd name="T1" fmla="*/ 2147483647 h 126"/>
              <a:gd name="T2" fmla="*/ 0 w 84"/>
              <a:gd name="T3" fmla="*/ 2147483647 h 126"/>
              <a:gd name="T4" fmla="*/ 0 w 84"/>
              <a:gd name="T5" fmla="*/ 2147483647 h 126"/>
              <a:gd name="T6" fmla="*/ 2147483647 w 84"/>
              <a:gd name="T7" fmla="*/ 2147483647 h 126"/>
              <a:gd name="T8" fmla="*/ 2147483647 w 84"/>
              <a:gd name="T9" fmla="*/ 2147483647 h 126"/>
              <a:gd name="T10" fmla="*/ 2147483647 w 84"/>
              <a:gd name="T11" fmla="*/ 2147483647 h 126"/>
              <a:gd name="T12" fmla="*/ 2147483647 w 84"/>
              <a:gd name="T13" fmla="*/ 2147483647 h 126"/>
              <a:gd name="T14" fmla="*/ 2147483647 w 84"/>
              <a:gd name="T15" fmla="*/ 2147483647 h 126"/>
              <a:gd name="T16" fmla="*/ 2147483647 w 84"/>
              <a:gd name="T17" fmla="*/ 2147483647 h 126"/>
              <a:gd name="T18" fmla="*/ 2147483647 w 84"/>
              <a:gd name="T19" fmla="*/ 2147483647 h 126"/>
              <a:gd name="T20" fmla="*/ 2147483647 w 84"/>
              <a:gd name="T21" fmla="*/ 2147483647 h 126"/>
              <a:gd name="T22" fmla="*/ 2147483647 w 84"/>
              <a:gd name="T23" fmla="*/ 0 h 126"/>
              <a:gd name="T24" fmla="*/ 2147483647 w 84"/>
              <a:gd name="T25" fmla="*/ 2147483647 h 126"/>
              <a:gd name="T26" fmla="*/ 2147483647 w 84"/>
              <a:gd name="T27" fmla="*/ 2147483647 h 126"/>
              <a:gd name="T28" fmla="*/ 2147483647 w 84"/>
              <a:gd name="T29" fmla="*/ 2147483647 h 126"/>
              <a:gd name="T30" fmla="*/ 2147483647 w 84"/>
              <a:gd name="T31" fmla="*/ 2147483647 h 126"/>
              <a:gd name="T32" fmla="*/ 2147483647 w 84"/>
              <a:gd name="T33" fmla="*/ 2147483647 h 126"/>
              <a:gd name="T34" fmla="*/ 2147483647 w 84"/>
              <a:gd name="T35" fmla="*/ 2147483647 h 126"/>
              <a:gd name="T36" fmla="*/ 2147483647 w 84"/>
              <a:gd name="T37" fmla="*/ 2147483647 h 126"/>
              <a:gd name="T38" fmla="*/ 2147483647 w 84"/>
              <a:gd name="T39" fmla="*/ 2147483647 h 126"/>
              <a:gd name="T40" fmla="*/ 2147483647 w 84"/>
              <a:gd name="T41" fmla="*/ 2147483647 h 12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84" h="126">
                <a:moveTo>
                  <a:pt x="18" y="126"/>
                </a:moveTo>
                <a:lnTo>
                  <a:pt x="0" y="114"/>
                </a:lnTo>
                <a:lnTo>
                  <a:pt x="0" y="102"/>
                </a:lnTo>
                <a:lnTo>
                  <a:pt x="6" y="96"/>
                </a:lnTo>
                <a:lnTo>
                  <a:pt x="12" y="84"/>
                </a:lnTo>
                <a:lnTo>
                  <a:pt x="12" y="66"/>
                </a:lnTo>
                <a:lnTo>
                  <a:pt x="6" y="60"/>
                </a:lnTo>
                <a:lnTo>
                  <a:pt x="12" y="54"/>
                </a:lnTo>
                <a:lnTo>
                  <a:pt x="6" y="36"/>
                </a:lnTo>
                <a:lnTo>
                  <a:pt x="30" y="30"/>
                </a:lnTo>
                <a:lnTo>
                  <a:pt x="30" y="18"/>
                </a:lnTo>
                <a:lnTo>
                  <a:pt x="54" y="0"/>
                </a:lnTo>
                <a:lnTo>
                  <a:pt x="60" y="6"/>
                </a:lnTo>
                <a:lnTo>
                  <a:pt x="72" y="6"/>
                </a:lnTo>
                <a:lnTo>
                  <a:pt x="78" y="18"/>
                </a:lnTo>
                <a:lnTo>
                  <a:pt x="84" y="30"/>
                </a:lnTo>
                <a:lnTo>
                  <a:pt x="72" y="42"/>
                </a:lnTo>
                <a:lnTo>
                  <a:pt x="78" y="66"/>
                </a:lnTo>
                <a:lnTo>
                  <a:pt x="72" y="96"/>
                </a:lnTo>
                <a:lnTo>
                  <a:pt x="54" y="102"/>
                </a:lnTo>
                <a:lnTo>
                  <a:pt x="18" y="12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258"/>
          <p:cNvSpPr>
            <a:spLocks/>
          </p:cNvSpPr>
          <p:nvPr/>
        </p:nvSpPr>
        <p:spPr bwMode="auto">
          <a:xfrm>
            <a:off x="6990592" y="1674813"/>
            <a:ext cx="436562" cy="557212"/>
          </a:xfrm>
          <a:custGeom>
            <a:avLst/>
            <a:gdLst>
              <a:gd name="T0" fmla="*/ 2147483647 w 336"/>
              <a:gd name="T1" fmla="*/ 2147483647 h 427"/>
              <a:gd name="T2" fmla="*/ 2147483647 w 336"/>
              <a:gd name="T3" fmla="*/ 2147483647 h 427"/>
              <a:gd name="T4" fmla="*/ 2147483647 w 336"/>
              <a:gd name="T5" fmla="*/ 2147483647 h 427"/>
              <a:gd name="T6" fmla="*/ 2147483647 w 336"/>
              <a:gd name="T7" fmla="*/ 2147483647 h 427"/>
              <a:gd name="T8" fmla="*/ 2147483647 w 336"/>
              <a:gd name="T9" fmla="*/ 2147483647 h 427"/>
              <a:gd name="T10" fmla="*/ 2147483647 w 336"/>
              <a:gd name="T11" fmla="*/ 2147483647 h 427"/>
              <a:gd name="T12" fmla="*/ 2147483647 w 336"/>
              <a:gd name="T13" fmla="*/ 2147483647 h 427"/>
              <a:gd name="T14" fmla="*/ 2147483647 w 336"/>
              <a:gd name="T15" fmla="*/ 2147483647 h 427"/>
              <a:gd name="T16" fmla="*/ 2147483647 w 336"/>
              <a:gd name="T17" fmla="*/ 2147483647 h 427"/>
              <a:gd name="T18" fmla="*/ 2147483647 w 336"/>
              <a:gd name="T19" fmla="*/ 2147483647 h 427"/>
              <a:gd name="T20" fmla="*/ 2147483647 w 336"/>
              <a:gd name="T21" fmla="*/ 2147483647 h 427"/>
              <a:gd name="T22" fmla="*/ 2147483647 w 336"/>
              <a:gd name="T23" fmla="*/ 0 h 427"/>
              <a:gd name="T24" fmla="*/ 2147483647 w 336"/>
              <a:gd name="T25" fmla="*/ 2147483647 h 427"/>
              <a:gd name="T26" fmla="*/ 2147483647 w 336"/>
              <a:gd name="T27" fmla="*/ 2147483647 h 427"/>
              <a:gd name="T28" fmla="*/ 2147483647 w 336"/>
              <a:gd name="T29" fmla="*/ 2147483647 h 427"/>
              <a:gd name="T30" fmla="*/ 2147483647 w 336"/>
              <a:gd name="T31" fmla="*/ 2147483647 h 427"/>
              <a:gd name="T32" fmla="*/ 2147483647 w 336"/>
              <a:gd name="T33" fmla="*/ 2147483647 h 427"/>
              <a:gd name="T34" fmla="*/ 2147483647 w 336"/>
              <a:gd name="T35" fmla="*/ 2147483647 h 427"/>
              <a:gd name="T36" fmla="*/ 2147483647 w 336"/>
              <a:gd name="T37" fmla="*/ 2147483647 h 427"/>
              <a:gd name="T38" fmla="*/ 2147483647 w 336"/>
              <a:gd name="T39" fmla="*/ 2147483647 h 427"/>
              <a:gd name="T40" fmla="*/ 2147483647 w 336"/>
              <a:gd name="T41" fmla="*/ 2147483647 h 427"/>
              <a:gd name="T42" fmla="*/ 2147483647 w 336"/>
              <a:gd name="T43" fmla="*/ 2147483647 h 427"/>
              <a:gd name="T44" fmla="*/ 2147483647 w 336"/>
              <a:gd name="T45" fmla="*/ 2147483647 h 427"/>
              <a:gd name="T46" fmla="*/ 2147483647 w 336"/>
              <a:gd name="T47" fmla="*/ 2147483647 h 427"/>
              <a:gd name="T48" fmla="*/ 2147483647 w 336"/>
              <a:gd name="T49" fmla="*/ 2147483647 h 427"/>
              <a:gd name="T50" fmla="*/ 2147483647 w 336"/>
              <a:gd name="T51" fmla="*/ 2147483647 h 427"/>
              <a:gd name="T52" fmla="*/ 2147483647 w 336"/>
              <a:gd name="T53" fmla="*/ 2147483647 h 427"/>
              <a:gd name="T54" fmla="*/ 0 w 336"/>
              <a:gd name="T55" fmla="*/ 2147483647 h 427"/>
              <a:gd name="T56" fmla="*/ 2147483647 w 336"/>
              <a:gd name="T57" fmla="*/ 2147483647 h 427"/>
              <a:gd name="T58" fmla="*/ 2147483647 w 336"/>
              <a:gd name="T59" fmla="*/ 2147483647 h 427"/>
              <a:gd name="T60" fmla="*/ 2147483647 w 336"/>
              <a:gd name="T61" fmla="*/ 2147483647 h 427"/>
              <a:gd name="T62" fmla="*/ 2147483647 w 336"/>
              <a:gd name="T63" fmla="*/ 2147483647 h 427"/>
              <a:gd name="T64" fmla="*/ 2147483647 w 336"/>
              <a:gd name="T65" fmla="*/ 2147483647 h 42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36" h="427">
                <a:moveTo>
                  <a:pt x="120" y="427"/>
                </a:moveTo>
                <a:lnTo>
                  <a:pt x="96" y="397"/>
                </a:lnTo>
                <a:lnTo>
                  <a:pt x="78" y="325"/>
                </a:lnTo>
                <a:lnTo>
                  <a:pt x="96" y="282"/>
                </a:lnTo>
                <a:lnTo>
                  <a:pt x="144" y="180"/>
                </a:lnTo>
                <a:lnTo>
                  <a:pt x="192" y="150"/>
                </a:lnTo>
                <a:lnTo>
                  <a:pt x="222" y="114"/>
                </a:lnTo>
                <a:lnTo>
                  <a:pt x="252" y="96"/>
                </a:lnTo>
                <a:lnTo>
                  <a:pt x="294" y="72"/>
                </a:lnTo>
                <a:lnTo>
                  <a:pt x="336" y="30"/>
                </a:lnTo>
                <a:lnTo>
                  <a:pt x="330" y="6"/>
                </a:lnTo>
                <a:lnTo>
                  <a:pt x="294" y="0"/>
                </a:lnTo>
                <a:lnTo>
                  <a:pt x="270" y="24"/>
                </a:lnTo>
                <a:lnTo>
                  <a:pt x="252" y="42"/>
                </a:lnTo>
                <a:lnTo>
                  <a:pt x="222" y="48"/>
                </a:lnTo>
                <a:lnTo>
                  <a:pt x="186" y="48"/>
                </a:lnTo>
                <a:lnTo>
                  <a:pt x="174" y="60"/>
                </a:lnTo>
                <a:lnTo>
                  <a:pt x="162" y="78"/>
                </a:lnTo>
                <a:lnTo>
                  <a:pt x="114" y="126"/>
                </a:lnTo>
                <a:lnTo>
                  <a:pt x="90" y="138"/>
                </a:lnTo>
                <a:lnTo>
                  <a:pt x="84" y="168"/>
                </a:lnTo>
                <a:lnTo>
                  <a:pt x="66" y="186"/>
                </a:lnTo>
                <a:lnTo>
                  <a:pt x="42" y="216"/>
                </a:lnTo>
                <a:lnTo>
                  <a:pt x="42" y="240"/>
                </a:lnTo>
                <a:lnTo>
                  <a:pt x="30" y="270"/>
                </a:lnTo>
                <a:lnTo>
                  <a:pt x="12" y="295"/>
                </a:lnTo>
                <a:lnTo>
                  <a:pt x="18" y="325"/>
                </a:lnTo>
                <a:lnTo>
                  <a:pt x="0" y="349"/>
                </a:lnTo>
                <a:lnTo>
                  <a:pt x="18" y="391"/>
                </a:lnTo>
                <a:lnTo>
                  <a:pt x="48" y="403"/>
                </a:lnTo>
                <a:lnTo>
                  <a:pt x="54" y="415"/>
                </a:lnTo>
                <a:lnTo>
                  <a:pt x="72" y="421"/>
                </a:lnTo>
                <a:lnTo>
                  <a:pt x="120" y="4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259"/>
          <p:cNvSpPr>
            <a:spLocks/>
          </p:cNvSpPr>
          <p:nvPr/>
        </p:nvSpPr>
        <p:spPr bwMode="auto">
          <a:xfrm>
            <a:off x="6731829" y="4953000"/>
            <a:ext cx="166688" cy="346075"/>
          </a:xfrm>
          <a:custGeom>
            <a:avLst/>
            <a:gdLst>
              <a:gd name="T0" fmla="*/ 2147483647 w 126"/>
              <a:gd name="T1" fmla="*/ 2147483647 h 265"/>
              <a:gd name="T2" fmla="*/ 0 w 126"/>
              <a:gd name="T3" fmla="*/ 2147483647 h 265"/>
              <a:gd name="T4" fmla="*/ 2147483647 w 126"/>
              <a:gd name="T5" fmla="*/ 2147483647 h 265"/>
              <a:gd name="T6" fmla="*/ 2147483647 w 126"/>
              <a:gd name="T7" fmla="*/ 2147483647 h 265"/>
              <a:gd name="T8" fmla="*/ 2147483647 w 126"/>
              <a:gd name="T9" fmla="*/ 2147483647 h 265"/>
              <a:gd name="T10" fmla="*/ 2147483647 w 126"/>
              <a:gd name="T11" fmla="*/ 2147483647 h 265"/>
              <a:gd name="T12" fmla="*/ 2147483647 w 126"/>
              <a:gd name="T13" fmla="*/ 2147483647 h 265"/>
              <a:gd name="T14" fmla="*/ 2147483647 w 126"/>
              <a:gd name="T15" fmla="*/ 2147483647 h 265"/>
              <a:gd name="T16" fmla="*/ 2147483647 w 126"/>
              <a:gd name="T17" fmla="*/ 0 h 265"/>
              <a:gd name="T18" fmla="*/ 2147483647 w 126"/>
              <a:gd name="T19" fmla="*/ 2147483647 h 265"/>
              <a:gd name="T20" fmla="*/ 2147483647 w 126"/>
              <a:gd name="T21" fmla="*/ 2147483647 h 265"/>
              <a:gd name="T22" fmla="*/ 2147483647 w 126"/>
              <a:gd name="T23" fmla="*/ 2147483647 h 265"/>
              <a:gd name="T24" fmla="*/ 2147483647 w 126"/>
              <a:gd name="T25" fmla="*/ 2147483647 h 265"/>
              <a:gd name="T26" fmla="*/ 2147483647 w 126"/>
              <a:gd name="T27" fmla="*/ 2147483647 h 265"/>
              <a:gd name="T28" fmla="*/ 2147483647 w 126"/>
              <a:gd name="T29" fmla="*/ 2147483647 h 265"/>
              <a:gd name="T30" fmla="*/ 2147483647 w 126"/>
              <a:gd name="T31" fmla="*/ 2147483647 h 265"/>
              <a:gd name="T32" fmla="*/ 2147483647 w 126"/>
              <a:gd name="T33" fmla="*/ 2147483647 h 26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6" h="265">
                <a:moveTo>
                  <a:pt x="6" y="217"/>
                </a:moveTo>
                <a:lnTo>
                  <a:pt x="0" y="193"/>
                </a:lnTo>
                <a:lnTo>
                  <a:pt x="12" y="169"/>
                </a:lnTo>
                <a:lnTo>
                  <a:pt x="24" y="139"/>
                </a:lnTo>
                <a:lnTo>
                  <a:pt x="12" y="91"/>
                </a:lnTo>
                <a:lnTo>
                  <a:pt x="30" y="78"/>
                </a:lnTo>
                <a:lnTo>
                  <a:pt x="54" y="60"/>
                </a:lnTo>
                <a:lnTo>
                  <a:pt x="78" y="24"/>
                </a:lnTo>
                <a:lnTo>
                  <a:pt x="108" y="0"/>
                </a:lnTo>
                <a:lnTo>
                  <a:pt x="126" y="24"/>
                </a:lnTo>
                <a:lnTo>
                  <a:pt x="126" y="66"/>
                </a:lnTo>
                <a:lnTo>
                  <a:pt x="126" y="91"/>
                </a:lnTo>
                <a:lnTo>
                  <a:pt x="78" y="253"/>
                </a:lnTo>
                <a:lnTo>
                  <a:pt x="54" y="259"/>
                </a:lnTo>
                <a:lnTo>
                  <a:pt x="30" y="265"/>
                </a:lnTo>
                <a:lnTo>
                  <a:pt x="6" y="247"/>
                </a:lnTo>
                <a:lnTo>
                  <a:pt x="6" y="21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266"/>
          <p:cNvSpPr>
            <a:spLocks/>
          </p:cNvSpPr>
          <p:nvPr/>
        </p:nvSpPr>
        <p:spPr bwMode="auto">
          <a:xfrm>
            <a:off x="9809992" y="5749925"/>
            <a:ext cx="179387" cy="204788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267"/>
          <p:cNvSpPr>
            <a:spLocks/>
          </p:cNvSpPr>
          <p:nvPr/>
        </p:nvSpPr>
        <p:spPr bwMode="auto">
          <a:xfrm>
            <a:off x="9965567" y="5565775"/>
            <a:ext cx="125412" cy="201613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268"/>
          <p:cNvSpPr>
            <a:spLocks/>
          </p:cNvSpPr>
          <p:nvPr/>
        </p:nvSpPr>
        <p:spPr bwMode="auto">
          <a:xfrm>
            <a:off x="8482842" y="4938713"/>
            <a:ext cx="989012" cy="75088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269"/>
          <p:cNvSpPr>
            <a:spLocks/>
          </p:cNvSpPr>
          <p:nvPr/>
        </p:nvSpPr>
        <p:spPr bwMode="auto">
          <a:xfrm>
            <a:off x="9259129" y="5734050"/>
            <a:ext cx="87313" cy="119063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270"/>
          <p:cNvSpPr>
            <a:spLocks/>
          </p:cNvSpPr>
          <p:nvPr/>
        </p:nvSpPr>
        <p:spPr bwMode="auto">
          <a:xfrm>
            <a:off x="8058979" y="4525963"/>
            <a:ext cx="241300" cy="265112"/>
          </a:xfrm>
          <a:custGeom>
            <a:avLst/>
            <a:gdLst>
              <a:gd name="T0" fmla="*/ 0 w 31"/>
              <a:gd name="T1" fmla="*/ 0 h 34"/>
              <a:gd name="T2" fmla="*/ 2147483647 w 31"/>
              <a:gd name="T3" fmla="*/ 0 h 34"/>
              <a:gd name="T4" fmla="*/ 2147483647 w 31"/>
              <a:gd name="T5" fmla="*/ 2147483647 h 34"/>
              <a:gd name="T6" fmla="*/ 2147483647 w 31"/>
              <a:gd name="T7" fmla="*/ 2147483647 h 34"/>
              <a:gd name="T8" fmla="*/ 2147483647 w 31"/>
              <a:gd name="T9" fmla="*/ 2147483647 h 34"/>
              <a:gd name="T10" fmla="*/ 2147483647 w 31"/>
              <a:gd name="T11" fmla="*/ 2147483647 h 34"/>
              <a:gd name="T12" fmla="*/ 2147483647 w 31"/>
              <a:gd name="T13" fmla="*/ 2147483647 h 34"/>
              <a:gd name="T14" fmla="*/ 2147483647 w 31"/>
              <a:gd name="T15" fmla="*/ 2147483647 h 34"/>
              <a:gd name="T16" fmla="*/ 2147483647 w 31"/>
              <a:gd name="T17" fmla="*/ 2147483647 h 34"/>
              <a:gd name="T18" fmla="*/ 2147483647 w 31"/>
              <a:gd name="T19" fmla="*/ 2147483647 h 34"/>
              <a:gd name="T20" fmla="*/ 2147483647 w 31"/>
              <a:gd name="T21" fmla="*/ 2147483647 h 34"/>
              <a:gd name="T22" fmla="*/ 2147483647 w 31"/>
              <a:gd name="T23" fmla="*/ 2147483647 h 34"/>
              <a:gd name="T24" fmla="*/ 2147483647 w 31"/>
              <a:gd name="T25" fmla="*/ 2147483647 h 34"/>
              <a:gd name="T26" fmla="*/ 2147483647 w 31"/>
              <a:gd name="T27" fmla="*/ 2147483647 h 34"/>
              <a:gd name="T28" fmla="*/ 2147483647 w 31"/>
              <a:gd name="T29" fmla="*/ 2147483647 h 34"/>
              <a:gd name="T30" fmla="*/ 2147483647 w 31"/>
              <a:gd name="T31" fmla="*/ 2147483647 h 34"/>
              <a:gd name="T32" fmla="*/ 0 w 31"/>
              <a:gd name="T33" fmla="*/ 0 h 3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1" h="34">
                <a:moveTo>
                  <a:pt x="0" y="0"/>
                </a:moveTo>
                <a:cubicBezTo>
                  <a:pt x="4" y="0"/>
                  <a:pt x="4" y="0"/>
                  <a:pt x="4" y="0"/>
                </a:cubicBezTo>
                <a:cubicBezTo>
                  <a:pt x="8" y="6"/>
                  <a:pt x="8" y="6"/>
                  <a:pt x="8" y="6"/>
                </a:cubicBezTo>
                <a:cubicBezTo>
                  <a:pt x="11" y="8"/>
                  <a:pt x="11" y="8"/>
                  <a:pt x="11" y="8"/>
                </a:cubicBezTo>
                <a:cubicBezTo>
                  <a:pt x="16" y="10"/>
                  <a:pt x="16" y="10"/>
                  <a:pt x="16" y="10"/>
                </a:cubicBezTo>
                <a:cubicBezTo>
                  <a:pt x="24" y="17"/>
                  <a:pt x="24" y="17"/>
                  <a:pt x="24" y="17"/>
                </a:cubicBezTo>
                <a:cubicBezTo>
                  <a:pt x="26" y="20"/>
                  <a:pt x="26" y="20"/>
                  <a:pt x="26" y="20"/>
                </a:cubicBezTo>
                <a:cubicBezTo>
                  <a:pt x="30" y="25"/>
                  <a:pt x="30" y="25"/>
                  <a:pt x="30" y="25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4"/>
                  <a:pt x="27" y="34"/>
                  <a:pt x="27" y="34"/>
                </a:cubicBezTo>
                <a:cubicBezTo>
                  <a:pt x="21" y="29"/>
                  <a:pt x="21" y="29"/>
                  <a:pt x="21" y="29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18"/>
                  <a:pt x="12" y="18"/>
                  <a:pt x="12" y="18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6"/>
                  <a:pt x="7" y="13"/>
                  <a:pt x="6" y="12"/>
                </a:cubicBezTo>
                <a:cubicBezTo>
                  <a:pt x="4" y="11"/>
                  <a:pt x="1" y="8"/>
                  <a:pt x="1" y="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Freeform 271"/>
          <p:cNvSpPr>
            <a:spLocks/>
          </p:cNvSpPr>
          <p:nvPr/>
        </p:nvSpPr>
        <p:spPr bwMode="auto">
          <a:xfrm>
            <a:off x="8443154" y="4491038"/>
            <a:ext cx="227013" cy="265112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274"/>
          <p:cNvSpPr>
            <a:spLocks/>
          </p:cNvSpPr>
          <p:nvPr/>
        </p:nvSpPr>
        <p:spPr bwMode="auto">
          <a:xfrm>
            <a:off x="8616192" y="4618038"/>
            <a:ext cx="141287" cy="173037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275"/>
          <p:cNvSpPr>
            <a:spLocks/>
          </p:cNvSpPr>
          <p:nvPr/>
        </p:nvSpPr>
        <p:spPr bwMode="auto">
          <a:xfrm>
            <a:off x="8295517" y="4814888"/>
            <a:ext cx="265112" cy="60325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276"/>
          <p:cNvSpPr>
            <a:spLocks/>
          </p:cNvSpPr>
          <p:nvPr/>
        </p:nvSpPr>
        <p:spPr bwMode="auto">
          <a:xfrm>
            <a:off x="4088642" y="3178175"/>
            <a:ext cx="158750" cy="179388"/>
          </a:xfrm>
          <a:custGeom>
            <a:avLst/>
            <a:gdLst>
              <a:gd name="T0" fmla="*/ 0 w 120"/>
              <a:gd name="T1" fmla="*/ 2147483647 h 138"/>
              <a:gd name="T2" fmla="*/ 0 w 120"/>
              <a:gd name="T3" fmla="*/ 2147483647 h 138"/>
              <a:gd name="T4" fmla="*/ 2147483647 w 120"/>
              <a:gd name="T5" fmla="*/ 2147483647 h 138"/>
              <a:gd name="T6" fmla="*/ 2147483647 w 120"/>
              <a:gd name="T7" fmla="*/ 2147483647 h 138"/>
              <a:gd name="T8" fmla="*/ 2147483647 w 120"/>
              <a:gd name="T9" fmla="*/ 0 h 138"/>
              <a:gd name="T10" fmla="*/ 2147483647 w 120"/>
              <a:gd name="T11" fmla="*/ 2147483647 h 138"/>
              <a:gd name="T12" fmla="*/ 2147483647 w 120"/>
              <a:gd name="T13" fmla="*/ 2147483647 h 138"/>
              <a:gd name="T14" fmla="*/ 2147483647 w 120"/>
              <a:gd name="T15" fmla="*/ 2147483647 h 138"/>
              <a:gd name="T16" fmla="*/ 2147483647 w 120"/>
              <a:gd name="T17" fmla="*/ 2147483647 h 138"/>
              <a:gd name="T18" fmla="*/ 2147483647 w 120"/>
              <a:gd name="T19" fmla="*/ 2147483647 h 138"/>
              <a:gd name="T20" fmla="*/ 2147483647 w 120"/>
              <a:gd name="T21" fmla="*/ 2147483647 h 138"/>
              <a:gd name="T22" fmla="*/ 2147483647 w 120"/>
              <a:gd name="T23" fmla="*/ 2147483647 h 138"/>
              <a:gd name="T24" fmla="*/ 2147483647 w 120"/>
              <a:gd name="T25" fmla="*/ 2147483647 h 138"/>
              <a:gd name="T26" fmla="*/ 2147483647 w 120"/>
              <a:gd name="T27" fmla="*/ 2147483647 h 138"/>
              <a:gd name="T28" fmla="*/ 2147483647 w 120"/>
              <a:gd name="T29" fmla="*/ 2147483647 h 138"/>
              <a:gd name="T30" fmla="*/ 2147483647 w 120"/>
              <a:gd name="T31" fmla="*/ 2147483647 h 138"/>
              <a:gd name="T32" fmla="*/ 0 w 120"/>
              <a:gd name="T33" fmla="*/ 2147483647 h 13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20" h="138">
                <a:moveTo>
                  <a:pt x="0" y="114"/>
                </a:moveTo>
                <a:lnTo>
                  <a:pt x="0" y="90"/>
                </a:lnTo>
                <a:lnTo>
                  <a:pt x="6" y="72"/>
                </a:lnTo>
                <a:lnTo>
                  <a:pt x="36" y="24"/>
                </a:lnTo>
                <a:lnTo>
                  <a:pt x="66" y="0"/>
                </a:lnTo>
                <a:lnTo>
                  <a:pt x="66" y="18"/>
                </a:lnTo>
                <a:lnTo>
                  <a:pt x="54" y="42"/>
                </a:lnTo>
                <a:lnTo>
                  <a:pt x="60" y="54"/>
                </a:lnTo>
                <a:lnTo>
                  <a:pt x="108" y="78"/>
                </a:lnTo>
                <a:lnTo>
                  <a:pt x="120" y="108"/>
                </a:lnTo>
                <a:lnTo>
                  <a:pt x="120" y="132"/>
                </a:lnTo>
                <a:lnTo>
                  <a:pt x="96" y="138"/>
                </a:lnTo>
                <a:lnTo>
                  <a:pt x="84" y="120"/>
                </a:lnTo>
                <a:lnTo>
                  <a:pt x="66" y="126"/>
                </a:lnTo>
                <a:lnTo>
                  <a:pt x="48" y="114"/>
                </a:lnTo>
                <a:lnTo>
                  <a:pt x="18" y="108"/>
                </a:lnTo>
                <a:lnTo>
                  <a:pt x="0" y="1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277"/>
          <p:cNvSpPr>
            <a:spLocks/>
          </p:cNvSpPr>
          <p:nvPr/>
        </p:nvSpPr>
        <p:spPr bwMode="auto">
          <a:xfrm>
            <a:off x="3436179" y="4084638"/>
            <a:ext cx="276225" cy="77787"/>
          </a:xfrm>
          <a:custGeom>
            <a:avLst/>
            <a:gdLst>
              <a:gd name="T0" fmla="*/ 2147483647 w 35"/>
              <a:gd name="T1" fmla="*/ 2147483647 h 10"/>
              <a:gd name="T2" fmla="*/ 2147483647 w 35"/>
              <a:gd name="T3" fmla="*/ 0 h 10"/>
              <a:gd name="T4" fmla="*/ 2147483647 w 35"/>
              <a:gd name="T5" fmla="*/ 0 h 10"/>
              <a:gd name="T6" fmla="*/ 2147483647 w 35"/>
              <a:gd name="T7" fmla="*/ 2147483647 h 10"/>
              <a:gd name="T8" fmla="*/ 2147483647 w 35"/>
              <a:gd name="T9" fmla="*/ 2147483647 h 10"/>
              <a:gd name="T10" fmla="*/ 2147483647 w 35"/>
              <a:gd name="T11" fmla="*/ 2147483647 h 10"/>
              <a:gd name="T12" fmla="*/ 2147483647 w 35"/>
              <a:gd name="T13" fmla="*/ 2147483647 h 10"/>
              <a:gd name="T14" fmla="*/ 2147483647 w 35"/>
              <a:gd name="T15" fmla="*/ 2147483647 h 10"/>
              <a:gd name="T16" fmla="*/ 2147483647 w 35"/>
              <a:gd name="T17" fmla="*/ 2147483647 h 10"/>
              <a:gd name="T18" fmla="*/ 2147483647 w 35"/>
              <a:gd name="T19" fmla="*/ 2147483647 h 10"/>
              <a:gd name="T20" fmla="*/ 2147483647 w 35"/>
              <a:gd name="T21" fmla="*/ 2147483647 h 10"/>
              <a:gd name="T22" fmla="*/ 2147483647 w 35"/>
              <a:gd name="T23" fmla="*/ 2147483647 h 10"/>
              <a:gd name="T24" fmla="*/ 2147483647 w 35"/>
              <a:gd name="T25" fmla="*/ 2147483647 h 10"/>
              <a:gd name="T26" fmla="*/ 2147483647 w 35"/>
              <a:gd name="T27" fmla="*/ 2147483647 h 10"/>
              <a:gd name="T28" fmla="*/ 0 w 35"/>
              <a:gd name="T29" fmla="*/ 2147483647 h 10"/>
              <a:gd name="T30" fmla="*/ 2147483647 w 35"/>
              <a:gd name="T31" fmla="*/ 2147483647 h 1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5" h="10">
                <a:moveTo>
                  <a:pt x="2" y="1"/>
                </a:moveTo>
                <a:cubicBezTo>
                  <a:pt x="8" y="0"/>
                  <a:pt x="8" y="0"/>
                  <a:pt x="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7" y="5"/>
                  <a:pt x="28" y="6"/>
                </a:cubicBezTo>
                <a:cubicBezTo>
                  <a:pt x="30" y="7"/>
                  <a:pt x="33" y="7"/>
                  <a:pt x="33" y="7"/>
                </a:cubicBezTo>
                <a:cubicBezTo>
                  <a:pt x="35" y="9"/>
                  <a:pt x="35" y="9"/>
                  <a:pt x="35" y="9"/>
                </a:cubicBezTo>
                <a:cubicBezTo>
                  <a:pt x="35" y="9"/>
                  <a:pt x="35" y="10"/>
                  <a:pt x="33" y="10"/>
                </a:cubicBezTo>
                <a:cubicBezTo>
                  <a:pt x="31" y="10"/>
                  <a:pt x="25" y="10"/>
                  <a:pt x="25" y="10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5"/>
                  <a:pt x="21" y="5"/>
                  <a:pt x="21" y="5"/>
                </a:cubicBezTo>
                <a:cubicBezTo>
                  <a:pt x="15" y="4"/>
                  <a:pt x="15" y="4"/>
                  <a:pt x="15" y="4"/>
                </a:cubicBezTo>
                <a:cubicBezTo>
                  <a:pt x="9" y="4"/>
                  <a:pt x="9" y="4"/>
                  <a:pt x="9" y="4"/>
                </a:cubicBezTo>
                <a:cubicBezTo>
                  <a:pt x="5" y="4"/>
                  <a:pt x="5" y="4"/>
                  <a:pt x="5" y="4"/>
                </a:cubicBezTo>
                <a:cubicBezTo>
                  <a:pt x="0" y="3"/>
                  <a:pt x="0" y="3"/>
                  <a:pt x="0" y="3"/>
                </a:cubicBezTo>
                <a:lnTo>
                  <a:pt x="2" y="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278"/>
          <p:cNvSpPr>
            <a:spLocks/>
          </p:cNvSpPr>
          <p:nvPr/>
        </p:nvSpPr>
        <p:spPr bwMode="auto">
          <a:xfrm>
            <a:off x="3712404" y="4170363"/>
            <a:ext cx="171450" cy="47625"/>
          </a:xfrm>
          <a:custGeom>
            <a:avLst/>
            <a:gdLst>
              <a:gd name="T0" fmla="*/ 2147483647 w 132"/>
              <a:gd name="T1" fmla="*/ 0 h 36"/>
              <a:gd name="T2" fmla="*/ 2147483647 w 132"/>
              <a:gd name="T3" fmla="*/ 2147483647 h 36"/>
              <a:gd name="T4" fmla="*/ 0 w 132"/>
              <a:gd name="T5" fmla="*/ 2147483647 h 36"/>
              <a:gd name="T6" fmla="*/ 2147483647 w 132"/>
              <a:gd name="T7" fmla="*/ 2147483647 h 36"/>
              <a:gd name="T8" fmla="*/ 2147483647 w 132"/>
              <a:gd name="T9" fmla="*/ 2147483647 h 36"/>
              <a:gd name="T10" fmla="*/ 2147483647 w 132"/>
              <a:gd name="T11" fmla="*/ 2147483647 h 36"/>
              <a:gd name="T12" fmla="*/ 2147483647 w 132"/>
              <a:gd name="T13" fmla="*/ 2147483647 h 36"/>
              <a:gd name="T14" fmla="*/ 2147483647 w 132"/>
              <a:gd name="T15" fmla="*/ 2147483647 h 36"/>
              <a:gd name="T16" fmla="*/ 2147483647 w 132"/>
              <a:gd name="T17" fmla="*/ 2147483647 h 36"/>
              <a:gd name="T18" fmla="*/ 2147483647 w 132"/>
              <a:gd name="T19" fmla="*/ 0 h 36"/>
              <a:gd name="T20" fmla="*/ 2147483647 w 132"/>
              <a:gd name="T21" fmla="*/ 0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32" h="36">
                <a:moveTo>
                  <a:pt x="24" y="0"/>
                </a:moveTo>
                <a:lnTo>
                  <a:pt x="24" y="12"/>
                </a:lnTo>
                <a:lnTo>
                  <a:pt x="0" y="18"/>
                </a:lnTo>
                <a:lnTo>
                  <a:pt x="30" y="30"/>
                </a:lnTo>
                <a:lnTo>
                  <a:pt x="42" y="36"/>
                </a:lnTo>
                <a:lnTo>
                  <a:pt x="66" y="36"/>
                </a:lnTo>
                <a:lnTo>
                  <a:pt x="84" y="24"/>
                </a:lnTo>
                <a:lnTo>
                  <a:pt x="132" y="30"/>
                </a:lnTo>
                <a:lnTo>
                  <a:pt x="108" y="18"/>
                </a:lnTo>
                <a:lnTo>
                  <a:pt x="72" y="0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279"/>
          <p:cNvSpPr>
            <a:spLocks/>
          </p:cNvSpPr>
          <p:nvPr/>
        </p:nvSpPr>
        <p:spPr bwMode="auto">
          <a:xfrm>
            <a:off x="5974592" y="3643313"/>
            <a:ext cx="77787" cy="46037"/>
          </a:xfrm>
          <a:custGeom>
            <a:avLst/>
            <a:gdLst>
              <a:gd name="T0" fmla="*/ 0 w 60"/>
              <a:gd name="T1" fmla="*/ 2147483647 h 36"/>
              <a:gd name="T2" fmla="*/ 2147483647 w 60"/>
              <a:gd name="T3" fmla="*/ 0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2147483647 h 36"/>
              <a:gd name="T10" fmla="*/ 2147483647 w 60"/>
              <a:gd name="T11" fmla="*/ 2147483647 h 36"/>
              <a:gd name="T12" fmla="*/ 0 w 60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0" h="36">
                <a:moveTo>
                  <a:pt x="0" y="12"/>
                </a:moveTo>
                <a:lnTo>
                  <a:pt x="36" y="0"/>
                </a:lnTo>
                <a:lnTo>
                  <a:pt x="60" y="6"/>
                </a:lnTo>
                <a:lnTo>
                  <a:pt x="60" y="18"/>
                </a:lnTo>
                <a:lnTo>
                  <a:pt x="54" y="36"/>
                </a:lnTo>
                <a:lnTo>
                  <a:pt x="30" y="24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280"/>
          <p:cNvSpPr>
            <a:spLocks/>
          </p:cNvSpPr>
          <p:nvPr/>
        </p:nvSpPr>
        <p:spPr bwMode="auto">
          <a:xfrm>
            <a:off x="5887279" y="3554413"/>
            <a:ext cx="31750" cy="61912"/>
          </a:xfrm>
          <a:custGeom>
            <a:avLst/>
            <a:gdLst>
              <a:gd name="T0" fmla="*/ 0 w 24"/>
              <a:gd name="T1" fmla="*/ 2147483647 h 48"/>
              <a:gd name="T2" fmla="*/ 2147483647 w 24"/>
              <a:gd name="T3" fmla="*/ 2147483647 h 48"/>
              <a:gd name="T4" fmla="*/ 2147483647 w 24"/>
              <a:gd name="T5" fmla="*/ 0 h 48"/>
              <a:gd name="T6" fmla="*/ 2147483647 w 24"/>
              <a:gd name="T7" fmla="*/ 2147483647 h 48"/>
              <a:gd name="T8" fmla="*/ 2147483647 w 24"/>
              <a:gd name="T9" fmla="*/ 2147483647 h 48"/>
              <a:gd name="T10" fmla="*/ 0 w 24"/>
              <a:gd name="T11" fmla="*/ 2147483647 h 4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48">
                <a:moveTo>
                  <a:pt x="0" y="48"/>
                </a:moveTo>
                <a:lnTo>
                  <a:pt x="6" y="6"/>
                </a:lnTo>
                <a:lnTo>
                  <a:pt x="18" y="0"/>
                </a:lnTo>
                <a:lnTo>
                  <a:pt x="24" y="24"/>
                </a:lnTo>
                <a:lnTo>
                  <a:pt x="24" y="48"/>
                </a:lnTo>
                <a:lnTo>
                  <a:pt x="0" y="4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281"/>
          <p:cNvSpPr>
            <a:spLocks/>
          </p:cNvSpPr>
          <p:nvPr/>
        </p:nvSpPr>
        <p:spPr bwMode="auto">
          <a:xfrm>
            <a:off x="5879342" y="3490913"/>
            <a:ext cx="39687" cy="47625"/>
          </a:xfrm>
          <a:custGeom>
            <a:avLst/>
            <a:gdLst>
              <a:gd name="T0" fmla="*/ 0 w 30"/>
              <a:gd name="T1" fmla="*/ 2147483647 h 37"/>
              <a:gd name="T2" fmla="*/ 2147483647 w 30"/>
              <a:gd name="T3" fmla="*/ 0 h 37"/>
              <a:gd name="T4" fmla="*/ 2147483647 w 30"/>
              <a:gd name="T5" fmla="*/ 2147483647 h 37"/>
              <a:gd name="T6" fmla="*/ 2147483647 w 30"/>
              <a:gd name="T7" fmla="*/ 2147483647 h 37"/>
              <a:gd name="T8" fmla="*/ 0 w 30"/>
              <a:gd name="T9" fmla="*/ 2147483647 h 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37">
                <a:moveTo>
                  <a:pt x="0" y="12"/>
                </a:moveTo>
                <a:lnTo>
                  <a:pt x="24" y="0"/>
                </a:lnTo>
                <a:lnTo>
                  <a:pt x="30" y="24"/>
                </a:lnTo>
                <a:lnTo>
                  <a:pt x="24" y="37"/>
                </a:lnTo>
                <a:lnTo>
                  <a:pt x="0" y="1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282"/>
          <p:cNvSpPr>
            <a:spLocks/>
          </p:cNvSpPr>
          <p:nvPr/>
        </p:nvSpPr>
        <p:spPr bwMode="auto">
          <a:xfrm>
            <a:off x="6677854" y="3667125"/>
            <a:ext cx="39688" cy="7938"/>
          </a:xfrm>
          <a:custGeom>
            <a:avLst/>
            <a:gdLst>
              <a:gd name="T0" fmla="*/ 2147483647 w 30"/>
              <a:gd name="T1" fmla="*/ 0 h 6"/>
              <a:gd name="T2" fmla="*/ 2147483647 w 30"/>
              <a:gd name="T3" fmla="*/ 0 h 6"/>
              <a:gd name="T4" fmla="*/ 0 w 30"/>
              <a:gd name="T5" fmla="*/ 2147483647 h 6"/>
              <a:gd name="T6" fmla="*/ 2147483647 w 30"/>
              <a:gd name="T7" fmla="*/ 0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0" h="6">
                <a:moveTo>
                  <a:pt x="24" y="0"/>
                </a:moveTo>
                <a:lnTo>
                  <a:pt x="30" y="0"/>
                </a:lnTo>
                <a:lnTo>
                  <a:pt x="0" y="6"/>
                </a:lnTo>
                <a:lnTo>
                  <a:pt x="2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283"/>
          <p:cNvSpPr>
            <a:spLocks noChangeArrowheads="1"/>
          </p:cNvSpPr>
          <p:nvPr/>
        </p:nvSpPr>
        <p:spPr bwMode="auto">
          <a:xfrm>
            <a:off x="6538154" y="3898900"/>
            <a:ext cx="0" cy="31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/>
          </a:p>
        </p:txBody>
      </p:sp>
      <p:sp>
        <p:nvSpPr>
          <p:cNvPr id="53" name="Freeform 284"/>
          <p:cNvSpPr>
            <a:spLocks/>
          </p:cNvSpPr>
          <p:nvPr/>
        </p:nvSpPr>
        <p:spPr bwMode="auto">
          <a:xfrm>
            <a:off x="6279392" y="3517900"/>
            <a:ext cx="492125" cy="179388"/>
          </a:xfrm>
          <a:custGeom>
            <a:avLst/>
            <a:gdLst>
              <a:gd name="T0" fmla="*/ 2147483647 w 10616"/>
              <a:gd name="T1" fmla="*/ 2147483647 h 10000"/>
              <a:gd name="T2" fmla="*/ 2147483647 w 10616"/>
              <a:gd name="T3" fmla="*/ 2147483647 h 10000"/>
              <a:gd name="T4" fmla="*/ 2147483647 w 10616"/>
              <a:gd name="T5" fmla="*/ 2147483647 h 10000"/>
              <a:gd name="T6" fmla="*/ 2147483647 w 10616"/>
              <a:gd name="T7" fmla="*/ 2147483647 h 10000"/>
              <a:gd name="T8" fmla="*/ 2147483647 w 10616"/>
              <a:gd name="T9" fmla="*/ 2147483647 h 10000"/>
              <a:gd name="T10" fmla="*/ 2147483647 w 10616"/>
              <a:gd name="T11" fmla="*/ 2147483647 h 10000"/>
              <a:gd name="T12" fmla="*/ 2147483647 w 10616"/>
              <a:gd name="T13" fmla="*/ 2147483647 h 10000"/>
              <a:gd name="T14" fmla="*/ 2147483647 w 10616"/>
              <a:gd name="T15" fmla="*/ 2147483647 h 10000"/>
              <a:gd name="T16" fmla="*/ 2147483647 w 10616"/>
              <a:gd name="T17" fmla="*/ 2147483647 h 10000"/>
              <a:gd name="T18" fmla="*/ 2147483647 w 10616"/>
              <a:gd name="T19" fmla="*/ 2147483647 h 10000"/>
              <a:gd name="T20" fmla="*/ 2147483647 w 10616"/>
              <a:gd name="T21" fmla="*/ 808041496 h 10000"/>
              <a:gd name="T22" fmla="*/ 2147483647 w 10616"/>
              <a:gd name="T23" fmla="*/ 808041496 h 10000"/>
              <a:gd name="T24" fmla="*/ 2147483647 w 10616"/>
              <a:gd name="T25" fmla="*/ 0 h 10000"/>
              <a:gd name="T26" fmla="*/ 2147483647 w 10616"/>
              <a:gd name="T27" fmla="*/ 0 h 10000"/>
              <a:gd name="T28" fmla="*/ 2147483647 w 10616"/>
              <a:gd name="T29" fmla="*/ 2147483647 h 10000"/>
              <a:gd name="T30" fmla="*/ 2147483647 w 10616"/>
              <a:gd name="T31" fmla="*/ 2147483647 h 10000"/>
              <a:gd name="T32" fmla="*/ 2147483647 w 10616"/>
              <a:gd name="T33" fmla="*/ 2147483647 h 10000"/>
              <a:gd name="T34" fmla="*/ 2147483647 w 10616"/>
              <a:gd name="T35" fmla="*/ 2147483647 h 10000"/>
              <a:gd name="T36" fmla="*/ 2147483647 w 10616"/>
              <a:gd name="T37" fmla="*/ 808041496 h 10000"/>
              <a:gd name="T38" fmla="*/ 2147483647 w 10616"/>
              <a:gd name="T39" fmla="*/ 0 h 10000"/>
              <a:gd name="T40" fmla="*/ 2147483647 w 10616"/>
              <a:gd name="T41" fmla="*/ 0 h 10000"/>
              <a:gd name="T42" fmla="*/ 2147483647 w 10616"/>
              <a:gd name="T43" fmla="*/ 0 h 10000"/>
              <a:gd name="T44" fmla="*/ 2147483647 w 10616"/>
              <a:gd name="T45" fmla="*/ 808041496 h 10000"/>
              <a:gd name="T46" fmla="*/ 2147483647 w 10616"/>
              <a:gd name="T47" fmla="*/ 2147483647 h 10000"/>
              <a:gd name="T48" fmla="*/ 2147483647 w 10616"/>
              <a:gd name="T49" fmla="*/ 2147483647 h 10000"/>
              <a:gd name="T50" fmla="*/ 2147483647 w 10616"/>
              <a:gd name="T51" fmla="*/ 2147483647 h 10000"/>
              <a:gd name="T52" fmla="*/ 2147483647 w 10616"/>
              <a:gd name="T53" fmla="*/ 2147483647 h 10000"/>
              <a:gd name="T54" fmla="*/ 2147483647 w 10616"/>
              <a:gd name="T55" fmla="*/ 2147483647 h 10000"/>
              <a:gd name="T56" fmla="*/ 2147483647 w 10616"/>
              <a:gd name="T57" fmla="*/ 2147483647 h 10000"/>
              <a:gd name="T58" fmla="*/ 2147483647 w 10616"/>
              <a:gd name="T59" fmla="*/ 2147483647 h 10000"/>
              <a:gd name="T60" fmla="*/ 2147483647 w 10616"/>
              <a:gd name="T61" fmla="*/ 2147483647 h 10000"/>
              <a:gd name="T62" fmla="*/ 0 w 10616"/>
              <a:gd name="T63" fmla="*/ 2147483647 h 10000"/>
              <a:gd name="T64" fmla="*/ 2147483647 w 10616"/>
              <a:gd name="T65" fmla="*/ 2147483647 h 10000"/>
              <a:gd name="T66" fmla="*/ 2147483647 w 10616"/>
              <a:gd name="T67" fmla="*/ 2147483647 h 10000"/>
              <a:gd name="T68" fmla="*/ 2147483647 w 10616"/>
              <a:gd name="T69" fmla="*/ 2147483647 h 10000"/>
              <a:gd name="T70" fmla="*/ 2147483647 w 10616"/>
              <a:gd name="T71" fmla="*/ 2147483647 h 10000"/>
              <a:gd name="T72" fmla="*/ 2147483647 w 10616"/>
              <a:gd name="T73" fmla="*/ 2147483647 h 10000"/>
              <a:gd name="T74" fmla="*/ 2147483647 w 10616"/>
              <a:gd name="T75" fmla="*/ 2147483647 h 10000"/>
              <a:gd name="T76" fmla="*/ 2147483647 w 10616"/>
              <a:gd name="T77" fmla="*/ 2147483647 h 10000"/>
              <a:gd name="T78" fmla="*/ 2147483647 w 10616"/>
              <a:gd name="T79" fmla="*/ 2147483647 h 10000"/>
              <a:gd name="T80" fmla="*/ 2147483647 w 10616"/>
              <a:gd name="T81" fmla="*/ 2147483647 h 10000"/>
              <a:gd name="T82" fmla="*/ 2147483647 w 10616"/>
              <a:gd name="T83" fmla="*/ 2147483647 h 10000"/>
              <a:gd name="T84" fmla="*/ 2147483647 w 10616"/>
              <a:gd name="T85" fmla="*/ 2147483647 h 1000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616" h="10000">
                <a:moveTo>
                  <a:pt x="6379" y="8696"/>
                </a:moveTo>
                <a:lnTo>
                  <a:pt x="6718" y="9130"/>
                </a:lnTo>
                <a:lnTo>
                  <a:pt x="8582" y="8696"/>
                </a:lnTo>
                <a:lnTo>
                  <a:pt x="9430" y="8261"/>
                </a:lnTo>
                <a:lnTo>
                  <a:pt x="10277" y="7826"/>
                </a:lnTo>
                <a:lnTo>
                  <a:pt x="10616" y="8261"/>
                </a:lnTo>
                <a:cubicBezTo>
                  <a:pt x="10560" y="7826"/>
                  <a:pt x="10503" y="7392"/>
                  <a:pt x="10447" y="6957"/>
                </a:cubicBezTo>
                <a:lnTo>
                  <a:pt x="10447" y="3913"/>
                </a:lnTo>
                <a:cubicBezTo>
                  <a:pt x="10503" y="3768"/>
                  <a:pt x="10560" y="3623"/>
                  <a:pt x="10616" y="3478"/>
                </a:cubicBezTo>
                <a:lnTo>
                  <a:pt x="9938" y="1304"/>
                </a:lnTo>
                <a:lnTo>
                  <a:pt x="9599" y="435"/>
                </a:lnTo>
                <a:lnTo>
                  <a:pt x="9091" y="435"/>
                </a:lnTo>
                <a:cubicBezTo>
                  <a:pt x="9034" y="290"/>
                  <a:pt x="8978" y="145"/>
                  <a:pt x="8921" y="0"/>
                </a:cubicBezTo>
                <a:lnTo>
                  <a:pt x="8243" y="1304"/>
                </a:lnTo>
                <a:lnTo>
                  <a:pt x="7396" y="1304"/>
                </a:lnTo>
                <a:lnTo>
                  <a:pt x="7226" y="1304"/>
                </a:lnTo>
                <a:lnTo>
                  <a:pt x="6548" y="435"/>
                </a:lnTo>
                <a:lnTo>
                  <a:pt x="6040" y="0"/>
                </a:lnTo>
                <a:lnTo>
                  <a:pt x="4684" y="0"/>
                </a:lnTo>
                <a:lnTo>
                  <a:pt x="4345" y="0"/>
                </a:lnTo>
                <a:lnTo>
                  <a:pt x="3836" y="435"/>
                </a:lnTo>
                <a:lnTo>
                  <a:pt x="3497" y="1304"/>
                </a:lnTo>
                <a:lnTo>
                  <a:pt x="2650" y="1739"/>
                </a:lnTo>
                <a:cubicBezTo>
                  <a:pt x="2593" y="1594"/>
                  <a:pt x="2537" y="1449"/>
                  <a:pt x="2480" y="1304"/>
                </a:cubicBezTo>
                <a:lnTo>
                  <a:pt x="2311" y="1304"/>
                </a:lnTo>
                <a:lnTo>
                  <a:pt x="1972" y="2609"/>
                </a:lnTo>
                <a:cubicBezTo>
                  <a:pt x="1746" y="2609"/>
                  <a:pt x="1494" y="2631"/>
                  <a:pt x="1294" y="2609"/>
                </a:cubicBezTo>
                <a:cubicBezTo>
                  <a:pt x="1094" y="2587"/>
                  <a:pt x="883" y="2261"/>
                  <a:pt x="770" y="2478"/>
                </a:cubicBezTo>
                <a:cubicBezTo>
                  <a:pt x="657" y="2695"/>
                  <a:pt x="333" y="2962"/>
                  <a:pt x="205" y="3117"/>
                </a:cubicBezTo>
                <a:cubicBezTo>
                  <a:pt x="77" y="3272"/>
                  <a:pt x="0" y="3266"/>
                  <a:pt x="0" y="3407"/>
                </a:cubicBezTo>
                <a:cubicBezTo>
                  <a:pt x="113" y="3701"/>
                  <a:pt x="482" y="5084"/>
                  <a:pt x="698" y="5748"/>
                </a:cubicBezTo>
                <a:cubicBezTo>
                  <a:pt x="914" y="6412"/>
                  <a:pt x="1138" y="6900"/>
                  <a:pt x="1294" y="7391"/>
                </a:cubicBezTo>
                <a:cubicBezTo>
                  <a:pt x="1450" y="7882"/>
                  <a:pt x="1520" y="8261"/>
                  <a:pt x="1633" y="8696"/>
                </a:cubicBezTo>
                <a:lnTo>
                  <a:pt x="3158" y="9130"/>
                </a:lnTo>
                <a:lnTo>
                  <a:pt x="3328" y="9130"/>
                </a:lnTo>
                <a:lnTo>
                  <a:pt x="4514" y="10000"/>
                </a:lnTo>
                <a:lnTo>
                  <a:pt x="5192" y="9130"/>
                </a:lnTo>
                <a:lnTo>
                  <a:pt x="5870" y="10000"/>
                </a:lnTo>
                <a:lnTo>
                  <a:pt x="6379" y="869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285"/>
          <p:cNvSpPr>
            <a:spLocks/>
          </p:cNvSpPr>
          <p:nvPr/>
        </p:nvSpPr>
        <p:spPr bwMode="auto">
          <a:xfrm>
            <a:off x="6527042" y="3667125"/>
            <a:ext cx="180975" cy="146050"/>
          </a:xfrm>
          <a:custGeom>
            <a:avLst/>
            <a:gdLst>
              <a:gd name="T0" fmla="*/ 2147483647 w 139"/>
              <a:gd name="T1" fmla="*/ 2147483647 h 114"/>
              <a:gd name="T2" fmla="*/ 2147483647 w 139"/>
              <a:gd name="T3" fmla="*/ 2147483647 h 114"/>
              <a:gd name="T4" fmla="*/ 2147483647 w 139"/>
              <a:gd name="T5" fmla="*/ 2147483647 h 114"/>
              <a:gd name="T6" fmla="*/ 2147483647 w 139"/>
              <a:gd name="T7" fmla="*/ 2147483647 h 114"/>
              <a:gd name="T8" fmla="*/ 2147483647 w 139"/>
              <a:gd name="T9" fmla="*/ 2147483647 h 114"/>
              <a:gd name="T10" fmla="*/ 2147483647 w 139"/>
              <a:gd name="T11" fmla="*/ 2147483647 h 114"/>
              <a:gd name="T12" fmla="*/ 2147483647 w 139"/>
              <a:gd name="T13" fmla="*/ 0 h 114"/>
              <a:gd name="T14" fmla="*/ 2147483647 w 139"/>
              <a:gd name="T15" fmla="*/ 2147483647 h 114"/>
              <a:gd name="T16" fmla="*/ 2147483647 w 139"/>
              <a:gd name="T17" fmla="*/ 2147483647 h 114"/>
              <a:gd name="T18" fmla="*/ 2147483647 w 139"/>
              <a:gd name="T19" fmla="*/ 2147483647 h 114"/>
              <a:gd name="T20" fmla="*/ 2147483647 w 139"/>
              <a:gd name="T21" fmla="*/ 2147483647 h 114"/>
              <a:gd name="T22" fmla="*/ 2147483647 w 139"/>
              <a:gd name="T23" fmla="*/ 2147483647 h 114"/>
              <a:gd name="T24" fmla="*/ 2147483647 w 139"/>
              <a:gd name="T25" fmla="*/ 2147483647 h 114"/>
              <a:gd name="T26" fmla="*/ 0 w 139"/>
              <a:gd name="T27" fmla="*/ 2147483647 h 114"/>
              <a:gd name="T28" fmla="*/ 2147483647 w 139"/>
              <a:gd name="T29" fmla="*/ 2147483647 h 114"/>
              <a:gd name="T30" fmla="*/ 2147483647 w 139"/>
              <a:gd name="T31" fmla="*/ 2147483647 h 11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39" h="114">
                <a:moveTo>
                  <a:pt x="25" y="114"/>
                </a:moveTo>
                <a:lnTo>
                  <a:pt x="61" y="96"/>
                </a:lnTo>
                <a:lnTo>
                  <a:pt x="73" y="90"/>
                </a:lnTo>
                <a:lnTo>
                  <a:pt x="115" y="66"/>
                </a:lnTo>
                <a:lnTo>
                  <a:pt x="127" y="24"/>
                </a:lnTo>
                <a:lnTo>
                  <a:pt x="139" y="6"/>
                </a:lnTo>
                <a:lnTo>
                  <a:pt x="139" y="0"/>
                </a:lnTo>
                <a:lnTo>
                  <a:pt x="115" y="6"/>
                </a:lnTo>
                <a:lnTo>
                  <a:pt x="49" y="12"/>
                </a:lnTo>
                <a:lnTo>
                  <a:pt x="37" y="6"/>
                </a:lnTo>
                <a:lnTo>
                  <a:pt x="19" y="24"/>
                </a:lnTo>
                <a:lnTo>
                  <a:pt x="25" y="48"/>
                </a:lnTo>
                <a:lnTo>
                  <a:pt x="0" y="102"/>
                </a:lnTo>
                <a:lnTo>
                  <a:pt x="13" y="102"/>
                </a:lnTo>
                <a:lnTo>
                  <a:pt x="25" y="1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286"/>
          <p:cNvSpPr>
            <a:spLocks/>
          </p:cNvSpPr>
          <p:nvPr/>
        </p:nvSpPr>
        <p:spPr bwMode="auto">
          <a:xfrm>
            <a:off x="6503229" y="3783013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Freeform 287"/>
          <p:cNvSpPr>
            <a:spLocks/>
          </p:cNvSpPr>
          <p:nvPr/>
        </p:nvSpPr>
        <p:spPr bwMode="auto">
          <a:xfrm>
            <a:off x="6503229" y="3783013"/>
            <a:ext cx="127000" cy="115887"/>
          </a:xfrm>
          <a:custGeom>
            <a:avLst/>
            <a:gdLst>
              <a:gd name="T0" fmla="*/ 2147483647 w 97"/>
              <a:gd name="T1" fmla="*/ 2147483647 h 90"/>
              <a:gd name="T2" fmla="*/ 2147483647 w 97"/>
              <a:gd name="T3" fmla="*/ 0 h 90"/>
              <a:gd name="T4" fmla="*/ 2147483647 w 97"/>
              <a:gd name="T5" fmla="*/ 2147483647 h 90"/>
              <a:gd name="T6" fmla="*/ 2147483647 w 97"/>
              <a:gd name="T7" fmla="*/ 2147483647 h 90"/>
              <a:gd name="T8" fmla="*/ 2147483647 w 97"/>
              <a:gd name="T9" fmla="*/ 2147483647 h 90"/>
              <a:gd name="T10" fmla="*/ 2147483647 w 97"/>
              <a:gd name="T11" fmla="*/ 2147483647 h 90"/>
              <a:gd name="T12" fmla="*/ 2147483647 w 97"/>
              <a:gd name="T13" fmla="*/ 2147483647 h 90"/>
              <a:gd name="T14" fmla="*/ 0 w 97"/>
              <a:gd name="T15" fmla="*/ 2147483647 h 90"/>
              <a:gd name="T16" fmla="*/ 2147483647 w 97"/>
              <a:gd name="T17" fmla="*/ 2147483647 h 90"/>
              <a:gd name="T18" fmla="*/ 2147483647 w 97"/>
              <a:gd name="T19" fmla="*/ 2147483647 h 90"/>
              <a:gd name="T20" fmla="*/ 2147483647 w 97"/>
              <a:gd name="T21" fmla="*/ 2147483647 h 90"/>
              <a:gd name="T22" fmla="*/ 2147483647 w 97"/>
              <a:gd name="T23" fmla="*/ 2147483647 h 90"/>
              <a:gd name="T24" fmla="*/ 2147483647 w 97"/>
              <a:gd name="T25" fmla="*/ 2147483647 h 90"/>
              <a:gd name="T26" fmla="*/ 2147483647 w 97"/>
              <a:gd name="T27" fmla="*/ 2147483647 h 90"/>
              <a:gd name="T28" fmla="*/ 2147483647 w 97"/>
              <a:gd name="T29" fmla="*/ 2147483647 h 90"/>
              <a:gd name="T30" fmla="*/ 2147483647 w 97"/>
              <a:gd name="T31" fmla="*/ 2147483647 h 90"/>
              <a:gd name="T32" fmla="*/ 2147483647 w 97"/>
              <a:gd name="T33" fmla="*/ 2147483647 h 90"/>
              <a:gd name="T34" fmla="*/ 2147483647 w 97"/>
              <a:gd name="T35" fmla="*/ 2147483647 h 90"/>
              <a:gd name="T36" fmla="*/ 2147483647 w 97"/>
              <a:gd name="T37" fmla="*/ 2147483647 h 90"/>
              <a:gd name="T38" fmla="*/ 2147483647 w 97"/>
              <a:gd name="T39" fmla="*/ 2147483647 h 9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7" h="90">
                <a:moveTo>
                  <a:pt x="91" y="24"/>
                </a:moveTo>
                <a:lnTo>
                  <a:pt x="91" y="0"/>
                </a:lnTo>
                <a:lnTo>
                  <a:pt x="79" y="6"/>
                </a:lnTo>
                <a:lnTo>
                  <a:pt x="43" y="24"/>
                </a:lnTo>
                <a:lnTo>
                  <a:pt x="31" y="12"/>
                </a:lnTo>
                <a:lnTo>
                  <a:pt x="18" y="12"/>
                </a:lnTo>
                <a:lnTo>
                  <a:pt x="12" y="18"/>
                </a:lnTo>
                <a:lnTo>
                  <a:pt x="0" y="42"/>
                </a:lnTo>
                <a:lnTo>
                  <a:pt x="18" y="90"/>
                </a:lnTo>
                <a:lnTo>
                  <a:pt x="25" y="90"/>
                </a:lnTo>
                <a:lnTo>
                  <a:pt x="37" y="90"/>
                </a:lnTo>
                <a:lnTo>
                  <a:pt x="49" y="78"/>
                </a:lnTo>
                <a:lnTo>
                  <a:pt x="67" y="78"/>
                </a:lnTo>
                <a:lnTo>
                  <a:pt x="73" y="66"/>
                </a:lnTo>
                <a:lnTo>
                  <a:pt x="61" y="36"/>
                </a:lnTo>
                <a:lnTo>
                  <a:pt x="85" y="30"/>
                </a:lnTo>
                <a:lnTo>
                  <a:pt x="97" y="24"/>
                </a:lnTo>
                <a:lnTo>
                  <a:pt x="91" y="24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288"/>
          <p:cNvSpPr>
            <a:spLocks/>
          </p:cNvSpPr>
          <p:nvPr/>
        </p:nvSpPr>
        <p:spPr bwMode="auto">
          <a:xfrm>
            <a:off x="6942967" y="4002088"/>
            <a:ext cx="119062" cy="77787"/>
          </a:xfrm>
          <a:custGeom>
            <a:avLst/>
            <a:gdLst>
              <a:gd name="T0" fmla="*/ 2147483647 w 90"/>
              <a:gd name="T1" fmla="*/ 2147483647 h 60"/>
              <a:gd name="T2" fmla="*/ 2147483647 w 90"/>
              <a:gd name="T3" fmla="*/ 2147483647 h 60"/>
              <a:gd name="T4" fmla="*/ 2147483647 w 90"/>
              <a:gd name="T5" fmla="*/ 2147483647 h 60"/>
              <a:gd name="T6" fmla="*/ 2147483647 w 90"/>
              <a:gd name="T7" fmla="*/ 2147483647 h 60"/>
              <a:gd name="T8" fmla="*/ 2147483647 w 90"/>
              <a:gd name="T9" fmla="*/ 0 h 60"/>
              <a:gd name="T10" fmla="*/ 2147483647 w 90"/>
              <a:gd name="T11" fmla="*/ 2147483647 h 60"/>
              <a:gd name="T12" fmla="*/ 2147483647 w 90"/>
              <a:gd name="T13" fmla="*/ 2147483647 h 60"/>
              <a:gd name="T14" fmla="*/ 0 w 90"/>
              <a:gd name="T15" fmla="*/ 2147483647 h 60"/>
              <a:gd name="T16" fmla="*/ 2147483647 w 90"/>
              <a:gd name="T17" fmla="*/ 2147483647 h 6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90" h="60">
                <a:moveTo>
                  <a:pt x="18" y="48"/>
                </a:moveTo>
                <a:lnTo>
                  <a:pt x="66" y="60"/>
                </a:lnTo>
                <a:lnTo>
                  <a:pt x="78" y="30"/>
                </a:lnTo>
                <a:lnTo>
                  <a:pt x="90" y="24"/>
                </a:lnTo>
                <a:lnTo>
                  <a:pt x="84" y="0"/>
                </a:lnTo>
                <a:lnTo>
                  <a:pt x="30" y="18"/>
                </a:lnTo>
                <a:lnTo>
                  <a:pt x="6" y="6"/>
                </a:lnTo>
                <a:lnTo>
                  <a:pt x="0" y="24"/>
                </a:lnTo>
                <a:lnTo>
                  <a:pt x="18" y="4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Freeform 289"/>
          <p:cNvSpPr>
            <a:spLocks/>
          </p:cNvSpPr>
          <p:nvPr/>
        </p:nvSpPr>
        <p:spPr bwMode="auto">
          <a:xfrm>
            <a:off x="6960429" y="4032250"/>
            <a:ext cx="187325" cy="217488"/>
          </a:xfrm>
          <a:custGeom>
            <a:avLst/>
            <a:gdLst>
              <a:gd name="T0" fmla="*/ 2147483647 w 24"/>
              <a:gd name="T1" fmla="*/ 2147483647 h 28"/>
              <a:gd name="T2" fmla="*/ 2147483647 w 24"/>
              <a:gd name="T3" fmla="*/ 2147483647 h 28"/>
              <a:gd name="T4" fmla="*/ 2147483647 w 24"/>
              <a:gd name="T5" fmla="*/ 2147483647 h 28"/>
              <a:gd name="T6" fmla="*/ 2147483647 w 24"/>
              <a:gd name="T7" fmla="*/ 2147483647 h 28"/>
              <a:gd name="T8" fmla="*/ 0 w 24"/>
              <a:gd name="T9" fmla="*/ 2147483647 h 28"/>
              <a:gd name="T10" fmla="*/ 2147483647 w 24"/>
              <a:gd name="T11" fmla="*/ 2147483647 h 28"/>
              <a:gd name="T12" fmla="*/ 2147483647 w 24"/>
              <a:gd name="T13" fmla="*/ 2147483647 h 28"/>
              <a:gd name="T14" fmla="*/ 2147483647 w 24"/>
              <a:gd name="T15" fmla="*/ 2147483647 h 28"/>
              <a:gd name="T16" fmla="*/ 2147483647 w 24"/>
              <a:gd name="T17" fmla="*/ 2147483647 h 28"/>
              <a:gd name="T18" fmla="*/ 2147483647 w 24"/>
              <a:gd name="T19" fmla="*/ 2147483647 h 28"/>
              <a:gd name="T20" fmla="*/ 2147483647 w 24"/>
              <a:gd name="T21" fmla="*/ 2147483647 h 28"/>
              <a:gd name="T22" fmla="*/ 2147483647 w 24"/>
              <a:gd name="T23" fmla="*/ 2147483647 h 28"/>
              <a:gd name="T24" fmla="*/ 2147483647 w 24"/>
              <a:gd name="T25" fmla="*/ 0 h 28"/>
              <a:gd name="T26" fmla="*/ 2147483647 w 24"/>
              <a:gd name="T27" fmla="*/ 0 h 28"/>
              <a:gd name="T28" fmla="*/ 2147483647 w 24"/>
              <a:gd name="T29" fmla="*/ 2147483647 h 28"/>
              <a:gd name="T30" fmla="*/ 2147483647 w 24"/>
              <a:gd name="T31" fmla="*/ 2147483647 h 2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" h="28">
                <a:moveTo>
                  <a:pt x="9" y="6"/>
                </a:moveTo>
                <a:cubicBezTo>
                  <a:pt x="10" y="6"/>
                  <a:pt x="10" y="6"/>
                  <a:pt x="10" y="6"/>
                </a:cubicBezTo>
                <a:cubicBezTo>
                  <a:pt x="9" y="13"/>
                  <a:pt x="9" y="13"/>
                  <a:pt x="9" y="13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7"/>
                  <a:pt x="3" y="18"/>
                  <a:pt x="0" y="18"/>
                </a:cubicBezTo>
                <a:cubicBezTo>
                  <a:pt x="1" y="21"/>
                  <a:pt x="1" y="21"/>
                  <a:pt x="1" y="21"/>
                </a:cubicBezTo>
                <a:cubicBezTo>
                  <a:pt x="4" y="28"/>
                  <a:pt x="4" y="28"/>
                  <a:pt x="4" y="28"/>
                </a:cubicBezTo>
                <a:cubicBezTo>
                  <a:pt x="11" y="23"/>
                  <a:pt x="11" y="23"/>
                  <a:pt x="11" y="23"/>
                </a:cubicBezTo>
                <a:cubicBezTo>
                  <a:pt x="17" y="15"/>
                  <a:pt x="17" y="15"/>
                  <a:pt x="17" y="15"/>
                </a:cubicBezTo>
                <a:cubicBezTo>
                  <a:pt x="20" y="11"/>
                  <a:pt x="20" y="11"/>
                  <a:pt x="20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16" y="1"/>
                  <a:pt x="16" y="1"/>
                  <a:pt x="16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" y="1"/>
                  <a:pt x="11" y="1"/>
                  <a:pt x="11" y="1"/>
                </a:cubicBezTo>
                <a:lnTo>
                  <a:pt x="9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Freeform 290"/>
          <p:cNvSpPr>
            <a:spLocks/>
          </p:cNvSpPr>
          <p:nvPr/>
        </p:nvSpPr>
        <p:spPr bwMode="auto">
          <a:xfrm>
            <a:off x="6725479" y="4171950"/>
            <a:ext cx="265113" cy="165100"/>
          </a:xfrm>
          <a:custGeom>
            <a:avLst/>
            <a:gdLst>
              <a:gd name="T0" fmla="*/ 2147483647 w 34"/>
              <a:gd name="T1" fmla="*/ 0 h 21"/>
              <a:gd name="T2" fmla="*/ 2147483647 w 34"/>
              <a:gd name="T3" fmla="*/ 2147483647 h 21"/>
              <a:gd name="T4" fmla="*/ 2147483647 w 34"/>
              <a:gd name="T5" fmla="*/ 2147483647 h 21"/>
              <a:gd name="T6" fmla="*/ 2147483647 w 34"/>
              <a:gd name="T7" fmla="*/ 2147483647 h 21"/>
              <a:gd name="T8" fmla="*/ 0 w 34"/>
              <a:gd name="T9" fmla="*/ 2147483647 h 21"/>
              <a:gd name="T10" fmla="*/ 2147483647 w 34"/>
              <a:gd name="T11" fmla="*/ 2147483647 h 21"/>
              <a:gd name="T12" fmla="*/ 2147483647 w 34"/>
              <a:gd name="T13" fmla="*/ 2147483647 h 21"/>
              <a:gd name="T14" fmla="*/ 2147483647 w 34"/>
              <a:gd name="T15" fmla="*/ 2147483647 h 21"/>
              <a:gd name="T16" fmla="*/ 2147483647 w 34"/>
              <a:gd name="T17" fmla="*/ 2147483647 h 21"/>
              <a:gd name="T18" fmla="*/ 2147483647 w 34"/>
              <a:gd name="T19" fmla="*/ 2147483647 h 21"/>
              <a:gd name="T20" fmla="*/ 2147483647 w 34"/>
              <a:gd name="T21" fmla="*/ 2147483647 h 21"/>
              <a:gd name="T22" fmla="*/ 2147483647 w 34"/>
              <a:gd name="T23" fmla="*/ 2147483647 h 21"/>
              <a:gd name="T24" fmla="*/ 2147483647 w 34"/>
              <a:gd name="T25" fmla="*/ 2147483647 h 21"/>
              <a:gd name="T26" fmla="*/ 2147483647 w 34"/>
              <a:gd name="T27" fmla="*/ 0 h 2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4" h="21">
                <a:moveTo>
                  <a:pt x="30" y="0"/>
                </a:moveTo>
                <a:cubicBezTo>
                  <a:pt x="25" y="2"/>
                  <a:pt x="18" y="3"/>
                  <a:pt x="18" y="4"/>
                </a:cubicBezTo>
                <a:cubicBezTo>
                  <a:pt x="16" y="5"/>
                  <a:pt x="14" y="7"/>
                  <a:pt x="14" y="7"/>
                </a:cubicBezTo>
                <a:cubicBezTo>
                  <a:pt x="3" y="7"/>
                  <a:pt x="3" y="7"/>
                  <a:pt x="3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12"/>
                  <a:pt x="1" y="12"/>
                  <a:pt x="1" y="12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19"/>
                  <a:pt x="12" y="19"/>
                  <a:pt x="12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9" y="15"/>
                  <a:pt x="19" y="15"/>
                  <a:pt x="19" y="15"/>
                </a:cubicBezTo>
                <a:cubicBezTo>
                  <a:pt x="25" y="13"/>
                  <a:pt x="25" y="13"/>
                  <a:pt x="25" y="13"/>
                </a:cubicBezTo>
                <a:cubicBezTo>
                  <a:pt x="34" y="10"/>
                  <a:pt x="34" y="10"/>
                  <a:pt x="34" y="10"/>
                </a:cubicBezTo>
                <a:cubicBezTo>
                  <a:pt x="31" y="3"/>
                  <a:pt x="31" y="3"/>
                  <a:pt x="31" y="3"/>
                </a:cubicBezTo>
                <a:lnTo>
                  <a:pt x="3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291"/>
          <p:cNvSpPr>
            <a:spLocks/>
          </p:cNvSpPr>
          <p:nvPr/>
        </p:nvSpPr>
        <p:spPr bwMode="auto">
          <a:xfrm>
            <a:off x="6538154" y="3813175"/>
            <a:ext cx="492125" cy="422275"/>
          </a:xfrm>
          <a:custGeom>
            <a:avLst/>
            <a:gdLst>
              <a:gd name="T0" fmla="*/ 2147483647 w 63"/>
              <a:gd name="T1" fmla="*/ 2147483647 h 54"/>
              <a:gd name="T2" fmla="*/ 2147483647 w 63"/>
              <a:gd name="T3" fmla="*/ 2147483647 h 54"/>
              <a:gd name="T4" fmla="*/ 2147483647 w 63"/>
              <a:gd name="T5" fmla="*/ 2147483647 h 54"/>
              <a:gd name="T6" fmla="*/ 2147483647 w 63"/>
              <a:gd name="T7" fmla="*/ 2147483647 h 54"/>
              <a:gd name="T8" fmla="*/ 2147483647 w 63"/>
              <a:gd name="T9" fmla="*/ 2147483647 h 54"/>
              <a:gd name="T10" fmla="*/ 2147483647 w 63"/>
              <a:gd name="T11" fmla="*/ 2147483647 h 54"/>
              <a:gd name="T12" fmla="*/ 2147483647 w 63"/>
              <a:gd name="T13" fmla="*/ 2147483647 h 54"/>
              <a:gd name="T14" fmla="*/ 2147483647 w 63"/>
              <a:gd name="T15" fmla="*/ 2147483647 h 54"/>
              <a:gd name="T16" fmla="*/ 2147483647 w 63"/>
              <a:gd name="T17" fmla="*/ 2147483647 h 54"/>
              <a:gd name="T18" fmla="*/ 2147483647 w 63"/>
              <a:gd name="T19" fmla="*/ 2147483647 h 54"/>
              <a:gd name="T20" fmla="*/ 2147483647 w 63"/>
              <a:gd name="T21" fmla="*/ 2147483647 h 54"/>
              <a:gd name="T22" fmla="*/ 2147483647 w 63"/>
              <a:gd name="T23" fmla="*/ 2147483647 h 54"/>
              <a:gd name="T24" fmla="*/ 2147483647 w 63"/>
              <a:gd name="T25" fmla="*/ 2147483647 h 54"/>
              <a:gd name="T26" fmla="*/ 2147483647 w 63"/>
              <a:gd name="T27" fmla="*/ 2147483647 h 54"/>
              <a:gd name="T28" fmla="*/ 2147483647 w 63"/>
              <a:gd name="T29" fmla="*/ 0 h 54"/>
              <a:gd name="T30" fmla="*/ 2147483647 w 63"/>
              <a:gd name="T31" fmla="*/ 0 h 54"/>
              <a:gd name="T32" fmla="*/ 2147483647 w 63"/>
              <a:gd name="T33" fmla="*/ 2147483647 h 54"/>
              <a:gd name="T34" fmla="*/ 2147483647 w 63"/>
              <a:gd name="T35" fmla="*/ 2147483647 h 54"/>
              <a:gd name="T36" fmla="*/ 2147483647 w 63"/>
              <a:gd name="T37" fmla="*/ 2147483647 h 54"/>
              <a:gd name="T38" fmla="*/ 2147483647 w 63"/>
              <a:gd name="T39" fmla="*/ 2147483647 h 54"/>
              <a:gd name="T40" fmla="*/ 2147483647 w 63"/>
              <a:gd name="T41" fmla="*/ 2147483647 h 54"/>
              <a:gd name="T42" fmla="*/ 2147483647 w 63"/>
              <a:gd name="T43" fmla="*/ 2147483647 h 54"/>
              <a:gd name="T44" fmla="*/ 0 w 63"/>
              <a:gd name="T45" fmla="*/ 2147483647 h 54"/>
              <a:gd name="T46" fmla="*/ 2147483647 w 63"/>
              <a:gd name="T47" fmla="*/ 2147483647 h 54"/>
              <a:gd name="T48" fmla="*/ 2147483647 w 63"/>
              <a:gd name="T49" fmla="*/ 2147483647 h 54"/>
              <a:gd name="T50" fmla="*/ 2147483647 w 63"/>
              <a:gd name="T51" fmla="*/ 2147483647 h 54"/>
              <a:gd name="T52" fmla="*/ 2147483647 w 63"/>
              <a:gd name="T53" fmla="*/ 2147483647 h 54"/>
              <a:gd name="T54" fmla="*/ 2147483647 w 63"/>
              <a:gd name="T55" fmla="*/ 2147483647 h 54"/>
              <a:gd name="T56" fmla="*/ 2147483647 w 63"/>
              <a:gd name="T57" fmla="*/ 2147483647 h 54"/>
              <a:gd name="T58" fmla="*/ 2147483647 w 63"/>
              <a:gd name="T59" fmla="*/ 2147483647 h 54"/>
              <a:gd name="T60" fmla="*/ 2147483647 w 63"/>
              <a:gd name="T61" fmla="*/ 2147483647 h 54"/>
              <a:gd name="T62" fmla="*/ 2147483647 w 63"/>
              <a:gd name="T63" fmla="*/ 2147483647 h 54"/>
              <a:gd name="T64" fmla="*/ 2147483647 w 63"/>
              <a:gd name="T65" fmla="*/ 2147483647 h 54"/>
              <a:gd name="T66" fmla="*/ 2147483647 w 63"/>
              <a:gd name="T67" fmla="*/ 2147483647 h 5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4">
                <a:moveTo>
                  <a:pt x="63" y="34"/>
                </a:moveTo>
                <a:cubicBezTo>
                  <a:pt x="55" y="32"/>
                  <a:pt x="55" y="32"/>
                  <a:pt x="55" y="32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5"/>
                  <a:pt x="53" y="25"/>
                  <a:pt x="53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48" y="23"/>
                  <a:pt x="48" y="23"/>
                  <a:pt x="48" y="23"/>
                </a:cubicBezTo>
                <a:cubicBezTo>
                  <a:pt x="46" y="17"/>
                  <a:pt x="46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2" y="12"/>
                  <a:pt x="42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28" y="9"/>
                  <a:pt x="28" y="9"/>
                  <a:pt x="28" y="9"/>
                </a:cubicBezTo>
                <a:cubicBezTo>
                  <a:pt x="25" y="6"/>
                  <a:pt x="25" y="6"/>
                  <a:pt x="25" y="6"/>
                </a:cubicBezTo>
                <a:cubicBezTo>
                  <a:pt x="15" y="1"/>
                  <a:pt x="15" y="1"/>
                  <a:pt x="15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6" y="2"/>
                  <a:pt x="6" y="2"/>
                  <a:pt x="6" y="2"/>
                </a:cubicBezTo>
                <a:cubicBezTo>
                  <a:pt x="8" y="7"/>
                  <a:pt x="8" y="7"/>
                  <a:pt x="8" y="7"/>
                </a:cubicBezTo>
                <a:cubicBezTo>
                  <a:pt x="7" y="9"/>
                  <a:pt x="7" y="9"/>
                  <a:pt x="7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5"/>
                  <a:pt x="2" y="15"/>
                  <a:pt x="2" y="15"/>
                </a:cubicBezTo>
                <a:cubicBezTo>
                  <a:pt x="9" y="29"/>
                  <a:pt x="9" y="29"/>
                  <a:pt x="9" y="29"/>
                </a:cubicBezTo>
                <a:cubicBezTo>
                  <a:pt x="13" y="33"/>
                  <a:pt x="13" y="33"/>
                  <a:pt x="13" y="33"/>
                </a:cubicBezTo>
                <a:cubicBezTo>
                  <a:pt x="15" y="39"/>
                  <a:pt x="15" y="39"/>
                  <a:pt x="15" y="39"/>
                </a:cubicBezTo>
                <a:cubicBezTo>
                  <a:pt x="17" y="46"/>
                  <a:pt x="17" y="46"/>
                  <a:pt x="17" y="46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4"/>
                  <a:pt x="24" y="54"/>
                  <a:pt x="24" y="54"/>
                </a:cubicBezTo>
                <a:cubicBezTo>
                  <a:pt x="27" y="53"/>
                  <a:pt x="27" y="53"/>
                  <a:pt x="27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53"/>
                  <a:pt x="40" y="51"/>
                  <a:pt x="42" y="50"/>
                </a:cubicBezTo>
                <a:cubicBezTo>
                  <a:pt x="42" y="49"/>
                  <a:pt x="49" y="48"/>
                  <a:pt x="54" y="46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292"/>
          <p:cNvSpPr>
            <a:spLocks/>
          </p:cNvSpPr>
          <p:nvPr/>
        </p:nvSpPr>
        <p:spPr bwMode="auto">
          <a:xfrm>
            <a:off x="6960429" y="4079875"/>
            <a:ext cx="77788" cy="92075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0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3" y="12"/>
                  <a:pt x="4" y="11"/>
                  <a:pt x="4" y="11"/>
                </a:cubicBezTo>
                <a:cubicBezTo>
                  <a:pt x="9" y="7"/>
                  <a:pt x="9" y="7"/>
                  <a:pt x="9" y="7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293"/>
          <p:cNvSpPr>
            <a:spLocks/>
          </p:cNvSpPr>
          <p:nvPr/>
        </p:nvSpPr>
        <p:spPr bwMode="auto">
          <a:xfrm>
            <a:off x="6622292" y="3657600"/>
            <a:ext cx="249237" cy="250825"/>
          </a:xfrm>
          <a:custGeom>
            <a:avLst/>
            <a:gdLst>
              <a:gd name="T0" fmla="*/ 2147483647 w 192"/>
              <a:gd name="T1" fmla="*/ 2147483647 h 192"/>
              <a:gd name="T2" fmla="*/ 2147483647 w 192"/>
              <a:gd name="T3" fmla="*/ 2147483647 h 192"/>
              <a:gd name="T4" fmla="*/ 2147483647 w 192"/>
              <a:gd name="T5" fmla="*/ 2147483647 h 192"/>
              <a:gd name="T6" fmla="*/ 2147483647 w 192"/>
              <a:gd name="T7" fmla="*/ 2147483647 h 192"/>
              <a:gd name="T8" fmla="*/ 2147483647 w 192"/>
              <a:gd name="T9" fmla="*/ 2147483647 h 192"/>
              <a:gd name="T10" fmla="*/ 2147483647 w 192"/>
              <a:gd name="T11" fmla="*/ 0 h 192"/>
              <a:gd name="T12" fmla="*/ 2147483647 w 192"/>
              <a:gd name="T13" fmla="*/ 2147483647 h 192"/>
              <a:gd name="T14" fmla="*/ 2147483647 w 192"/>
              <a:gd name="T15" fmla="*/ 2147483647 h 192"/>
              <a:gd name="T16" fmla="*/ 2147483647 w 192"/>
              <a:gd name="T17" fmla="*/ 2147483647 h 192"/>
              <a:gd name="T18" fmla="*/ 2147483647 w 192"/>
              <a:gd name="T19" fmla="*/ 2147483647 h 192"/>
              <a:gd name="T20" fmla="*/ 2147483647 w 192"/>
              <a:gd name="T21" fmla="*/ 2147483647 h 192"/>
              <a:gd name="T22" fmla="*/ 0 w 192"/>
              <a:gd name="T23" fmla="*/ 2147483647 h 192"/>
              <a:gd name="T24" fmla="*/ 0 w 192"/>
              <a:gd name="T25" fmla="*/ 2147483647 h 192"/>
              <a:gd name="T26" fmla="*/ 2147483647 w 192"/>
              <a:gd name="T27" fmla="*/ 2147483647 h 192"/>
              <a:gd name="T28" fmla="*/ 2147483647 w 192"/>
              <a:gd name="T29" fmla="*/ 2147483647 h 192"/>
              <a:gd name="T30" fmla="*/ 2147483647 w 192"/>
              <a:gd name="T31" fmla="*/ 2147483647 h 192"/>
              <a:gd name="T32" fmla="*/ 2147483647 w 192"/>
              <a:gd name="T33" fmla="*/ 2147483647 h 192"/>
              <a:gd name="T34" fmla="*/ 2147483647 w 192"/>
              <a:gd name="T35" fmla="*/ 2147483647 h 192"/>
              <a:gd name="T36" fmla="*/ 2147483647 w 192"/>
              <a:gd name="T37" fmla="*/ 2147483647 h 192"/>
              <a:gd name="T38" fmla="*/ 2147483647 w 192"/>
              <a:gd name="T39" fmla="*/ 2147483647 h 192"/>
              <a:gd name="T40" fmla="*/ 2147483647 w 192"/>
              <a:gd name="T41" fmla="*/ 2147483647 h 192"/>
              <a:gd name="T42" fmla="*/ 2147483647 w 192"/>
              <a:gd name="T43" fmla="*/ 2147483647 h 192"/>
              <a:gd name="T44" fmla="*/ 2147483647 w 192"/>
              <a:gd name="T45" fmla="*/ 2147483647 h 19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2" h="192">
                <a:moveTo>
                  <a:pt x="168" y="120"/>
                </a:moveTo>
                <a:lnTo>
                  <a:pt x="132" y="90"/>
                </a:lnTo>
                <a:lnTo>
                  <a:pt x="132" y="66"/>
                </a:lnTo>
                <a:lnTo>
                  <a:pt x="138" y="42"/>
                </a:lnTo>
                <a:lnTo>
                  <a:pt x="114" y="6"/>
                </a:lnTo>
                <a:lnTo>
                  <a:pt x="102" y="0"/>
                </a:lnTo>
                <a:lnTo>
                  <a:pt x="72" y="6"/>
                </a:lnTo>
                <a:lnTo>
                  <a:pt x="66" y="6"/>
                </a:lnTo>
                <a:lnTo>
                  <a:pt x="66" y="12"/>
                </a:lnTo>
                <a:lnTo>
                  <a:pt x="54" y="30"/>
                </a:lnTo>
                <a:lnTo>
                  <a:pt x="42" y="72"/>
                </a:lnTo>
                <a:lnTo>
                  <a:pt x="0" y="96"/>
                </a:lnTo>
                <a:lnTo>
                  <a:pt x="0" y="120"/>
                </a:lnTo>
                <a:lnTo>
                  <a:pt x="24" y="126"/>
                </a:lnTo>
                <a:lnTo>
                  <a:pt x="84" y="156"/>
                </a:lnTo>
                <a:lnTo>
                  <a:pt x="102" y="174"/>
                </a:lnTo>
                <a:lnTo>
                  <a:pt x="150" y="180"/>
                </a:lnTo>
                <a:lnTo>
                  <a:pt x="168" y="192"/>
                </a:lnTo>
                <a:lnTo>
                  <a:pt x="186" y="192"/>
                </a:lnTo>
                <a:lnTo>
                  <a:pt x="180" y="180"/>
                </a:lnTo>
                <a:lnTo>
                  <a:pt x="192" y="174"/>
                </a:lnTo>
                <a:lnTo>
                  <a:pt x="180" y="150"/>
                </a:lnTo>
                <a:lnTo>
                  <a:pt x="168" y="12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294"/>
          <p:cNvSpPr>
            <a:spLocks/>
          </p:cNvSpPr>
          <p:nvPr/>
        </p:nvSpPr>
        <p:spPr bwMode="auto">
          <a:xfrm>
            <a:off x="6765167" y="3589338"/>
            <a:ext cx="469900" cy="427037"/>
          </a:xfrm>
          <a:custGeom>
            <a:avLst/>
            <a:gdLst>
              <a:gd name="T0" fmla="*/ 2147483647 w 60"/>
              <a:gd name="T1" fmla="*/ 2147483647 h 55"/>
              <a:gd name="T2" fmla="*/ 2147483647 w 60"/>
              <a:gd name="T3" fmla="*/ 2147483647 h 55"/>
              <a:gd name="T4" fmla="*/ 2147483647 w 60"/>
              <a:gd name="T5" fmla="*/ 2147483647 h 55"/>
              <a:gd name="T6" fmla="*/ 2147483647 w 60"/>
              <a:gd name="T7" fmla="*/ 2147483647 h 55"/>
              <a:gd name="T8" fmla="*/ 2147483647 w 60"/>
              <a:gd name="T9" fmla="*/ 2147483647 h 55"/>
              <a:gd name="T10" fmla="*/ 2147483647 w 60"/>
              <a:gd name="T11" fmla="*/ 2147483647 h 55"/>
              <a:gd name="T12" fmla="*/ 2147483647 w 60"/>
              <a:gd name="T13" fmla="*/ 2147483647 h 55"/>
              <a:gd name="T14" fmla="*/ 2147483647 w 60"/>
              <a:gd name="T15" fmla="*/ 2147483647 h 55"/>
              <a:gd name="T16" fmla="*/ 2147483647 w 60"/>
              <a:gd name="T17" fmla="*/ 2147483647 h 55"/>
              <a:gd name="T18" fmla="*/ 2147483647 w 60"/>
              <a:gd name="T19" fmla="*/ 2147483647 h 55"/>
              <a:gd name="T20" fmla="*/ 2147483647 w 60"/>
              <a:gd name="T21" fmla="*/ 2147483647 h 55"/>
              <a:gd name="T22" fmla="*/ 2147483647 w 60"/>
              <a:gd name="T23" fmla="*/ 2147483647 h 55"/>
              <a:gd name="T24" fmla="*/ 2147483647 w 60"/>
              <a:gd name="T25" fmla="*/ 2147483647 h 55"/>
              <a:gd name="T26" fmla="*/ 2147483647 w 60"/>
              <a:gd name="T27" fmla="*/ 2147483647 h 55"/>
              <a:gd name="T28" fmla="*/ 2147483647 w 60"/>
              <a:gd name="T29" fmla="*/ 2147483647 h 55"/>
              <a:gd name="T30" fmla="*/ 2147483647 w 60"/>
              <a:gd name="T31" fmla="*/ 2147483647 h 55"/>
              <a:gd name="T32" fmla="*/ 2147483647 w 60"/>
              <a:gd name="T33" fmla="*/ 2147483647 h 55"/>
              <a:gd name="T34" fmla="*/ 2147483647 w 60"/>
              <a:gd name="T35" fmla="*/ 2147483647 h 55"/>
              <a:gd name="T36" fmla="*/ 2147483647 w 60"/>
              <a:gd name="T37" fmla="*/ 2147483647 h 55"/>
              <a:gd name="T38" fmla="*/ 2147483647 w 60"/>
              <a:gd name="T39" fmla="*/ 2147483647 h 55"/>
              <a:gd name="T40" fmla="*/ 2147483647 w 60"/>
              <a:gd name="T41" fmla="*/ 0 h 55"/>
              <a:gd name="T42" fmla="*/ 2147483647 w 60"/>
              <a:gd name="T43" fmla="*/ 2147483647 h 55"/>
              <a:gd name="T44" fmla="*/ 2147483647 w 60"/>
              <a:gd name="T45" fmla="*/ 2147483647 h 55"/>
              <a:gd name="T46" fmla="*/ 0 w 60"/>
              <a:gd name="T47" fmla="*/ 0 h 55"/>
              <a:gd name="T48" fmla="*/ 0 w 60"/>
              <a:gd name="T49" fmla="*/ 0 h 55"/>
              <a:gd name="T50" fmla="*/ 0 w 60"/>
              <a:gd name="T51" fmla="*/ 2147483647 h 55"/>
              <a:gd name="T52" fmla="*/ 2147483647 w 60"/>
              <a:gd name="T53" fmla="*/ 2147483647 h 55"/>
              <a:gd name="T54" fmla="*/ 2147483647 w 60"/>
              <a:gd name="T55" fmla="*/ 2147483647 h 55"/>
              <a:gd name="T56" fmla="*/ 2147483647 w 60"/>
              <a:gd name="T57" fmla="*/ 2147483647 h 55"/>
              <a:gd name="T58" fmla="*/ 2147483647 w 60"/>
              <a:gd name="T59" fmla="*/ 2147483647 h 55"/>
              <a:gd name="T60" fmla="*/ 2147483647 w 60"/>
              <a:gd name="T61" fmla="*/ 2147483647 h 55"/>
              <a:gd name="T62" fmla="*/ 2147483647 w 60"/>
              <a:gd name="T63" fmla="*/ 2147483647 h 55"/>
              <a:gd name="T64" fmla="*/ 2147483647 w 60"/>
              <a:gd name="T65" fmla="*/ 2147483647 h 55"/>
              <a:gd name="T66" fmla="*/ 2147483647 w 60"/>
              <a:gd name="T67" fmla="*/ 2147483647 h 55"/>
              <a:gd name="T68" fmla="*/ 2147483647 w 60"/>
              <a:gd name="T69" fmla="*/ 2147483647 h 55"/>
              <a:gd name="T70" fmla="*/ 2147483647 w 60"/>
              <a:gd name="T71" fmla="*/ 2147483647 h 55"/>
              <a:gd name="T72" fmla="*/ 2147483647 w 60"/>
              <a:gd name="T73" fmla="*/ 2147483647 h 55"/>
              <a:gd name="T74" fmla="*/ 2147483647 w 60"/>
              <a:gd name="T75" fmla="*/ 2147483647 h 55"/>
              <a:gd name="T76" fmla="*/ 2147483647 w 60"/>
              <a:gd name="T77" fmla="*/ 2147483647 h 55"/>
              <a:gd name="T78" fmla="*/ 2147483647 w 60"/>
              <a:gd name="T79" fmla="*/ 2147483647 h 55"/>
              <a:gd name="T80" fmla="*/ 2147483647 w 60"/>
              <a:gd name="T81" fmla="*/ 2147483647 h 55"/>
              <a:gd name="T82" fmla="*/ 2147483647 w 60"/>
              <a:gd name="T83" fmla="*/ 2147483647 h 55"/>
              <a:gd name="T84" fmla="*/ 2147483647 w 60"/>
              <a:gd name="T85" fmla="*/ 2147483647 h 55"/>
              <a:gd name="T86" fmla="*/ 2147483647 w 60"/>
              <a:gd name="T87" fmla="*/ 2147483647 h 55"/>
              <a:gd name="T88" fmla="*/ 2147483647 w 60"/>
              <a:gd name="T89" fmla="*/ 2147483647 h 55"/>
              <a:gd name="T90" fmla="*/ 2147483647 w 60"/>
              <a:gd name="T91" fmla="*/ 2147483647 h 55"/>
              <a:gd name="T92" fmla="*/ 2147483647 w 60"/>
              <a:gd name="T93" fmla="*/ 2147483647 h 55"/>
              <a:gd name="T94" fmla="*/ 2147483647 w 60"/>
              <a:gd name="T95" fmla="*/ 2147483647 h 55"/>
              <a:gd name="T96" fmla="*/ 2147483647 w 60"/>
              <a:gd name="T97" fmla="*/ 2147483647 h 5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60" h="55">
                <a:moveTo>
                  <a:pt x="53" y="38"/>
                </a:moveTo>
                <a:cubicBezTo>
                  <a:pt x="53" y="38"/>
                  <a:pt x="53" y="38"/>
                  <a:pt x="53" y="38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1"/>
                  <a:pt x="52" y="21"/>
                  <a:pt x="52" y="21"/>
                </a:cubicBezTo>
                <a:cubicBezTo>
                  <a:pt x="53" y="12"/>
                  <a:pt x="53" y="12"/>
                  <a:pt x="53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5" y="8"/>
                  <a:pt x="45" y="8"/>
                  <a:pt x="45" y="8"/>
                </a:cubicBezTo>
                <a:cubicBezTo>
                  <a:pt x="40" y="5"/>
                  <a:pt x="40" y="5"/>
                  <a:pt x="40" y="5"/>
                </a:cubicBezTo>
                <a:cubicBezTo>
                  <a:pt x="36" y="6"/>
                  <a:pt x="36" y="6"/>
                  <a:pt x="36" y="6"/>
                </a:cubicBezTo>
                <a:cubicBezTo>
                  <a:pt x="31" y="8"/>
                  <a:pt x="31" y="8"/>
                  <a:pt x="31" y="8"/>
                </a:cubicBezTo>
                <a:cubicBezTo>
                  <a:pt x="30" y="10"/>
                  <a:pt x="30" y="10"/>
                  <a:pt x="30" y="10"/>
                </a:cubicBez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6"/>
                  <a:pt x="15" y="6"/>
                  <a:pt x="15" y="6"/>
                </a:cubicBezTo>
                <a:cubicBezTo>
                  <a:pt x="12" y="4"/>
                  <a:pt x="12" y="4"/>
                  <a:pt x="12" y="4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0"/>
                  <a:pt x="10" y="0"/>
                  <a:pt x="10" y="0"/>
                </a:cubicBezTo>
                <a:cubicBezTo>
                  <a:pt x="6" y="3"/>
                  <a:pt x="6" y="3"/>
                  <a:pt x="6" y="3"/>
                </a:cubicBezTo>
                <a:cubicBezTo>
                  <a:pt x="3" y="2"/>
                  <a:pt x="3" y="2"/>
                  <a:pt x="3" y="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6"/>
                  <a:pt x="0" y="7"/>
                </a:cubicBezTo>
                <a:cubicBezTo>
                  <a:pt x="0" y="7"/>
                  <a:pt x="1" y="10"/>
                  <a:pt x="1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5" y="16"/>
                  <a:pt x="5" y="16"/>
                  <a:pt x="5" y="16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10" y="29"/>
                  <a:pt x="10" y="29"/>
                  <a:pt x="10" y="29"/>
                </a:cubicBezTo>
                <a:cubicBezTo>
                  <a:pt x="12" y="34"/>
                  <a:pt x="12" y="34"/>
                  <a:pt x="12" y="34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39"/>
                  <a:pt x="19" y="39"/>
                  <a:pt x="19" y="39"/>
                </a:cubicBezTo>
                <a:cubicBezTo>
                  <a:pt x="23" y="44"/>
                  <a:pt x="23" y="44"/>
                  <a:pt x="23" y="44"/>
                </a:cubicBezTo>
                <a:cubicBezTo>
                  <a:pt x="28" y="48"/>
                  <a:pt x="28" y="48"/>
                  <a:pt x="28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9" y="48"/>
                  <a:pt x="39" y="48"/>
                  <a:pt x="39" y="48"/>
                </a:cubicBezTo>
                <a:cubicBezTo>
                  <a:pt x="42" y="52"/>
                  <a:pt x="42" y="52"/>
                  <a:pt x="42" y="52"/>
                </a:cubicBezTo>
                <a:cubicBezTo>
                  <a:pt x="53" y="55"/>
                  <a:pt x="53" y="55"/>
                  <a:pt x="53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60" y="49"/>
                  <a:pt x="60" y="49"/>
                  <a:pt x="60" y="49"/>
                </a:cubicBezTo>
                <a:cubicBezTo>
                  <a:pt x="59" y="46"/>
                  <a:pt x="59" y="46"/>
                  <a:pt x="59" y="46"/>
                </a:cubicBezTo>
                <a:cubicBezTo>
                  <a:pt x="58" y="44"/>
                  <a:pt x="58" y="44"/>
                  <a:pt x="58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8"/>
                  <a:pt x="53" y="38"/>
                  <a:pt x="53" y="38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Freeform 299"/>
          <p:cNvSpPr>
            <a:spLocks/>
          </p:cNvSpPr>
          <p:nvPr/>
        </p:nvSpPr>
        <p:spPr bwMode="auto">
          <a:xfrm>
            <a:off x="6173029" y="2963863"/>
            <a:ext cx="158750" cy="107950"/>
          </a:xfrm>
          <a:custGeom>
            <a:avLst/>
            <a:gdLst>
              <a:gd name="T0" fmla="*/ 2147483647 w 20"/>
              <a:gd name="T1" fmla="*/ 2147483647 h 14"/>
              <a:gd name="T2" fmla="*/ 2147483647 w 20"/>
              <a:gd name="T3" fmla="*/ 2147483647 h 14"/>
              <a:gd name="T4" fmla="*/ 2147483647 w 20"/>
              <a:gd name="T5" fmla="*/ 0 h 14"/>
              <a:gd name="T6" fmla="*/ 2147483647 w 20"/>
              <a:gd name="T7" fmla="*/ 2147483647 h 14"/>
              <a:gd name="T8" fmla="*/ 2147483647 w 20"/>
              <a:gd name="T9" fmla="*/ 0 h 14"/>
              <a:gd name="T10" fmla="*/ 2147483647 w 20"/>
              <a:gd name="T11" fmla="*/ 0 h 14"/>
              <a:gd name="T12" fmla="*/ 2147483647 w 20"/>
              <a:gd name="T13" fmla="*/ 2147483647 h 14"/>
              <a:gd name="T14" fmla="*/ 2147483647 w 20"/>
              <a:gd name="T15" fmla="*/ 2147483647 h 14"/>
              <a:gd name="T16" fmla="*/ 0 w 20"/>
              <a:gd name="T17" fmla="*/ 2147483647 h 14"/>
              <a:gd name="T18" fmla="*/ 2147483647 w 20"/>
              <a:gd name="T19" fmla="*/ 2147483647 h 14"/>
              <a:gd name="T20" fmla="*/ 2147483647 w 20"/>
              <a:gd name="T21" fmla="*/ 2147483647 h 14"/>
              <a:gd name="T22" fmla="*/ 2147483647 w 20"/>
              <a:gd name="T23" fmla="*/ 2147483647 h 14"/>
              <a:gd name="T24" fmla="*/ 2147483647 w 20"/>
              <a:gd name="T25" fmla="*/ 2147483647 h 14"/>
              <a:gd name="T26" fmla="*/ 2147483647 w 20"/>
              <a:gd name="T27" fmla="*/ 2147483647 h 14"/>
              <a:gd name="T28" fmla="*/ 2147483647 w 20"/>
              <a:gd name="T29" fmla="*/ 2147483647 h 14"/>
              <a:gd name="T30" fmla="*/ 2147483647 w 20"/>
              <a:gd name="T31" fmla="*/ 2147483647 h 14"/>
              <a:gd name="T32" fmla="*/ 2147483647 w 20"/>
              <a:gd name="T33" fmla="*/ 2147483647 h 14"/>
              <a:gd name="T34" fmla="*/ 2147483647 w 20"/>
              <a:gd name="T35" fmla="*/ 2147483647 h 14"/>
              <a:gd name="T36" fmla="*/ 2147483647 w 20"/>
              <a:gd name="T37" fmla="*/ 2147483647 h 14"/>
              <a:gd name="T38" fmla="*/ 2147483647 w 20"/>
              <a:gd name="T39" fmla="*/ 2147483647 h 14"/>
              <a:gd name="T40" fmla="*/ 2147483647 w 20"/>
              <a:gd name="T41" fmla="*/ 2147483647 h 14"/>
              <a:gd name="T42" fmla="*/ 2147483647 w 20"/>
              <a:gd name="T43" fmla="*/ 2147483647 h 14"/>
              <a:gd name="T44" fmla="*/ 2147483647 w 20"/>
              <a:gd name="T45" fmla="*/ 2147483647 h 1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0" h="14">
                <a:moveTo>
                  <a:pt x="19" y="4"/>
                </a:moveTo>
                <a:cubicBezTo>
                  <a:pt x="17" y="2"/>
                  <a:pt x="17" y="2"/>
                  <a:pt x="17" y="2"/>
                </a:cubicBezTo>
                <a:cubicBezTo>
                  <a:pt x="15" y="0"/>
                  <a:pt x="15" y="0"/>
                  <a:pt x="15" y="0"/>
                </a:cubicBezTo>
                <a:cubicBezTo>
                  <a:pt x="13" y="1"/>
                  <a:pt x="13" y="1"/>
                  <a:pt x="13" y="1"/>
                </a:cubicBezTo>
                <a:cubicBezTo>
                  <a:pt x="9" y="0"/>
                  <a:pt x="9" y="0"/>
                  <a:pt x="9" y="0"/>
                </a:cubicBezTo>
                <a:cubicBezTo>
                  <a:pt x="5" y="0"/>
                  <a:pt x="5" y="0"/>
                  <a:pt x="5" y="0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5"/>
                  <a:pt x="1" y="5"/>
                </a:cubicBezTo>
                <a:cubicBezTo>
                  <a:pt x="0" y="6"/>
                  <a:pt x="0" y="6"/>
                  <a:pt x="0" y="6"/>
                </a:cubicBezTo>
                <a:cubicBezTo>
                  <a:pt x="2" y="6"/>
                  <a:pt x="2" y="6"/>
                  <a:pt x="2" y="6"/>
                </a:cubicBezTo>
                <a:cubicBezTo>
                  <a:pt x="4" y="7"/>
                  <a:pt x="4" y="7"/>
                  <a:pt x="4" y="7"/>
                </a:cubicBezTo>
                <a:cubicBezTo>
                  <a:pt x="6" y="8"/>
                  <a:pt x="6" y="8"/>
                  <a:pt x="6" y="8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4"/>
                  <a:pt x="9" y="14"/>
                  <a:pt x="9" y="14"/>
                </a:cubicBezTo>
                <a:cubicBezTo>
                  <a:pt x="11" y="13"/>
                  <a:pt x="11" y="13"/>
                  <a:pt x="11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5" y="12"/>
                  <a:pt x="16" y="12"/>
                </a:cubicBezTo>
                <a:cubicBezTo>
                  <a:pt x="17" y="12"/>
                  <a:pt x="16" y="9"/>
                  <a:pt x="16" y="9"/>
                </a:cubicBezTo>
                <a:cubicBezTo>
                  <a:pt x="18" y="7"/>
                  <a:pt x="18" y="7"/>
                  <a:pt x="18" y="7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300"/>
          <p:cNvSpPr>
            <a:spLocks/>
          </p:cNvSpPr>
          <p:nvPr/>
        </p:nvSpPr>
        <p:spPr bwMode="auto">
          <a:xfrm>
            <a:off x="6242879" y="2814638"/>
            <a:ext cx="119063" cy="1016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2147483647 h 78"/>
              <a:gd name="T10" fmla="*/ 2147483647 w 90"/>
              <a:gd name="T11" fmla="*/ 0 h 78"/>
              <a:gd name="T12" fmla="*/ 2147483647 w 90"/>
              <a:gd name="T13" fmla="*/ 0 h 78"/>
              <a:gd name="T14" fmla="*/ 2147483647 w 90"/>
              <a:gd name="T15" fmla="*/ 0 h 78"/>
              <a:gd name="T16" fmla="*/ 0 w 90"/>
              <a:gd name="T17" fmla="*/ 2147483647 h 78"/>
              <a:gd name="T18" fmla="*/ 0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2147483647 w 90"/>
              <a:gd name="T31" fmla="*/ 2147483647 h 7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0" h="78">
                <a:moveTo>
                  <a:pt x="54" y="66"/>
                </a:moveTo>
                <a:lnTo>
                  <a:pt x="78" y="78"/>
                </a:lnTo>
                <a:lnTo>
                  <a:pt x="84" y="42"/>
                </a:lnTo>
                <a:lnTo>
                  <a:pt x="84" y="30"/>
                </a:lnTo>
                <a:lnTo>
                  <a:pt x="90" y="6"/>
                </a:lnTo>
                <a:lnTo>
                  <a:pt x="84" y="0"/>
                </a:lnTo>
                <a:lnTo>
                  <a:pt x="72" y="0"/>
                </a:lnTo>
                <a:lnTo>
                  <a:pt x="36" y="0"/>
                </a:lnTo>
                <a:lnTo>
                  <a:pt x="0" y="18"/>
                </a:lnTo>
                <a:lnTo>
                  <a:pt x="0" y="30"/>
                </a:lnTo>
                <a:lnTo>
                  <a:pt x="6" y="42"/>
                </a:lnTo>
                <a:lnTo>
                  <a:pt x="12" y="48"/>
                </a:lnTo>
                <a:lnTo>
                  <a:pt x="18" y="54"/>
                </a:lnTo>
                <a:lnTo>
                  <a:pt x="12" y="60"/>
                </a:lnTo>
                <a:lnTo>
                  <a:pt x="36" y="54"/>
                </a:lnTo>
                <a:lnTo>
                  <a:pt x="54" y="6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Freeform 301"/>
          <p:cNvSpPr>
            <a:spLocks/>
          </p:cNvSpPr>
          <p:nvPr/>
        </p:nvSpPr>
        <p:spPr bwMode="auto">
          <a:xfrm>
            <a:off x="6238117" y="2971800"/>
            <a:ext cx="233362" cy="211138"/>
          </a:xfrm>
          <a:custGeom>
            <a:avLst/>
            <a:gdLst>
              <a:gd name="T0" fmla="*/ 2147483647 w 30"/>
              <a:gd name="T1" fmla="*/ 2147483647 h 27"/>
              <a:gd name="T2" fmla="*/ 2147483647 w 30"/>
              <a:gd name="T3" fmla="*/ 2147483647 h 27"/>
              <a:gd name="T4" fmla="*/ 2147483647 w 30"/>
              <a:gd name="T5" fmla="*/ 2147483647 h 27"/>
              <a:gd name="T6" fmla="*/ 2147483647 w 30"/>
              <a:gd name="T7" fmla="*/ 2147483647 h 27"/>
              <a:gd name="T8" fmla="*/ 2147483647 w 30"/>
              <a:gd name="T9" fmla="*/ 0 h 27"/>
              <a:gd name="T10" fmla="*/ 2147483647 w 30"/>
              <a:gd name="T11" fmla="*/ 2147483647 h 27"/>
              <a:gd name="T12" fmla="*/ 2147483647 w 30"/>
              <a:gd name="T13" fmla="*/ 2147483647 h 27"/>
              <a:gd name="T14" fmla="*/ 2147483647 w 30"/>
              <a:gd name="T15" fmla="*/ 2147483647 h 27"/>
              <a:gd name="T16" fmla="*/ 2147483647 w 30"/>
              <a:gd name="T17" fmla="*/ 2147483647 h 27"/>
              <a:gd name="T18" fmla="*/ 2147483647 w 30"/>
              <a:gd name="T19" fmla="*/ 2147483647 h 27"/>
              <a:gd name="T20" fmla="*/ 2147483647 w 30"/>
              <a:gd name="T21" fmla="*/ 2147483647 h 27"/>
              <a:gd name="T22" fmla="*/ 2147483647 w 30"/>
              <a:gd name="T23" fmla="*/ 2147483647 h 27"/>
              <a:gd name="T24" fmla="*/ 2147483647 w 30"/>
              <a:gd name="T25" fmla="*/ 2147483647 h 27"/>
              <a:gd name="T26" fmla="*/ 2147483647 w 30"/>
              <a:gd name="T27" fmla="*/ 2147483647 h 27"/>
              <a:gd name="T28" fmla="*/ 2147483647 w 30"/>
              <a:gd name="T29" fmla="*/ 2147483647 h 27"/>
              <a:gd name="T30" fmla="*/ 2147483647 w 30"/>
              <a:gd name="T31" fmla="*/ 2147483647 h 27"/>
              <a:gd name="T32" fmla="*/ 0 w 30"/>
              <a:gd name="T33" fmla="*/ 2147483647 h 27"/>
              <a:gd name="T34" fmla="*/ 2147483647 w 30"/>
              <a:gd name="T35" fmla="*/ 2147483647 h 27"/>
              <a:gd name="T36" fmla="*/ 2147483647 w 30"/>
              <a:gd name="T37" fmla="*/ 2147483647 h 27"/>
              <a:gd name="T38" fmla="*/ 2147483647 w 30"/>
              <a:gd name="T39" fmla="*/ 2147483647 h 27"/>
              <a:gd name="T40" fmla="*/ 2147483647 w 30"/>
              <a:gd name="T41" fmla="*/ 2147483647 h 27"/>
              <a:gd name="T42" fmla="*/ 2147483647 w 30"/>
              <a:gd name="T43" fmla="*/ 2147483647 h 27"/>
              <a:gd name="T44" fmla="*/ 2147483647 w 30"/>
              <a:gd name="T45" fmla="*/ 2147483647 h 27"/>
              <a:gd name="T46" fmla="*/ 2147483647 w 30"/>
              <a:gd name="T47" fmla="*/ 2147483647 h 27"/>
              <a:gd name="T48" fmla="*/ 2147483647 w 30"/>
              <a:gd name="T49" fmla="*/ 2147483647 h 27"/>
              <a:gd name="T50" fmla="*/ 2147483647 w 30"/>
              <a:gd name="T51" fmla="*/ 2147483647 h 27"/>
              <a:gd name="T52" fmla="*/ 2147483647 w 30"/>
              <a:gd name="T53" fmla="*/ 2147483647 h 27"/>
              <a:gd name="T54" fmla="*/ 2147483647 w 30"/>
              <a:gd name="T55" fmla="*/ 2147483647 h 27"/>
              <a:gd name="T56" fmla="*/ 2147483647 w 30"/>
              <a:gd name="T57" fmla="*/ 2147483647 h 27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0" h="27">
                <a:moveTo>
                  <a:pt x="30" y="14"/>
                </a:moveTo>
                <a:cubicBezTo>
                  <a:pt x="27" y="11"/>
                  <a:pt x="27" y="11"/>
                  <a:pt x="27" y="11"/>
                </a:cubicBezTo>
                <a:cubicBezTo>
                  <a:pt x="23" y="3"/>
                  <a:pt x="23" y="3"/>
                  <a:pt x="23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7" y="0"/>
                  <a:pt x="17" y="0"/>
                  <a:pt x="17" y="0"/>
                </a:cubicBezTo>
                <a:cubicBezTo>
                  <a:pt x="14" y="2"/>
                  <a:pt x="14" y="2"/>
                  <a:pt x="14" y="2"/>
                </a:cubicBezTo>
                <a:cubicBezTo>
                  <a:pt x="11" y="3"/>
                  <a:pt x="11" y="3"/>
                  <a:pt x="11" y="3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6"/>
                  <a:pt x="10" y="6"/>
                  <a:pt x="10" y="6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9" y="11"/>
                  <a:pt x="8" y="11"/>
                </a:cubicBezTo>
                <a:cubicBezTo>
                  <a:pt x="7" y="11"/>
                  <a:pt x="5" y="11"/>
                  <a:pt x="5" y="11"/>
                </a:cubicBezTo>
                <a:cubicBezTo>
                  <a:pt x="3" y="12"/>
                  <a:pt x="3" y="12"/>
                  <a:pt x="3" y="12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8"/>
                  <a:pt x="2" y="18"/>
                  <a:pt x="2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5"/>
                  <a:pt x="1" y="25"/>
                  <a:pt x="1" y="25"/>
                </a:cubicBezTo>
                <a:cubicBezTo>
                  <a:pt x="3" y="24"/>
                  <a:pt x="3" y="24"/>
                  <a:pt x="3" y="24"/>
                </a:cubicBezTo>
                <a:cubicBezTo>
                  <a:pt x="7" y="24"/>
                  <a:pt x="7" y="24"/>
                  <a:pt x="7" y="24"/>
                </a:cubicBezTo>
                <a:cubicBezTo>
                  <a:pt x="13" y="26"/>
                  <a:pt x="13" y="26"/>
                  <a:pt x="13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24" y="27"/>
                  <a:pt x="24" y="27"/>
                  <a:pt x="24" y="27"/>
                </a:cubicBezTo>
                <a:cubicBezTo>
                  <a:pt x="26" y="21"/>
                  <a:pt x="26" y="21"/>
                  <a:pt x="26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17"/>
                  <a:pt x="26" y="17"/>
                  <a:pt x="26" y="17"/>
                </a:cubicBezTo>
                <a:cubicBezTo>
                  <a:pt x="29" y="16"/>
                  <a:pt x="29" y="16"/>
                  <a:pt x="29" y="16"/>
                </a:cubicBezTo>
                <a:lnTo>
                  <a:pt x="30" y="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Freeform 302"/>
          <p:cNvSpPr>
            <a:spLocks/>
          </p:cNvSpPr>
          <p:nvPr/>
        </p:nvSpPr>
        <p:spPr bwMode="auto">
          <a:xfrm>
            <a:off x="6180967" y="2886075"/>
            <a:ext cx="190500" cy="107950"/>
          </a:xfrm>
          <a:custGeom>
            <a:avLst/>
            <a:gdLst>
              <a:gd name="T0" fmla="*/ 2147483647 w 24"/>
              <a:gd name="T1" fmla="*/ 2147483647 h 14"/>
              <a:gd name="T2" fmla="*/ 2147483647 w 24"/>
              <a:gd name="T3" fmla="*/ 2147483647 h 14"/>
              <a:gd name="T4" fmla="*/ 2147483647 w 24"/>
              <a:gd name="T5" fmla="*/ 2147483647 h 14"/>
              <a:gd name="T6" fmla="*/ 2147483647 w 24"/>
              <a:gd name="T7" fmla="*/ 2147483647 h 14"/>
              <a:gd name="T8" fmla="*/ 2147483647 w 24"/>
              <a:gd name="T9" fmla="*/ 2147483647 h 14"/>
              <a:gd name="T10" fmla="*/ 2147483647 w 24"/>
              <a:gd name="T11" fmla="*/ 2147483647 h 14"/>
              <a:gd name="T12" fmla="*/ 2147483647 w 24"/>
              <a:gd name="T13" fmla="*/ 2147483647 h 14"/>
              <a:gd name="T14" fmla="*/ 2147483647 w 24"/>
              <a:gd name="T15" fmla="*/ 2147483647 h 14"/>
              <a:gd name="T16" fmla="*/ 2147483647 w 24"/>
              <a:gd name="T17" fmla="*/ 2147483647 h 14"/>
              <a:gd name="T18" fmla="*/ 2147483647 w 24"/>
              <a:gd name="T19" fmla="*/ 2147483647 h 14"/>
              <a:gd name="T20" fmla="*/ 2147483647 w 24"/>
              <a:gd name="T21" fmla="*/ 2147483647 h 14"/>
              <a:gd name="T22" fmla="*/ 2147483647 w 24"/>
              <a:gd name="T23" fmla="*/ 0 h 14"/>
              <a:gd name="T24" fmla="*/ 2147483647 w 24"/>
              <a:gd name="T25" fmla="*/ 2147483647 h 14"/>
              <a:gd name="T26" fmla="*/ 2147483647 w 24"/>
              <a:gd name="T27" fmla="*/ 2147483647 h 14"/>
              <a:gd name="T28" fmla="*/ 2147483647 w 24"/>
              <a:gd name="T29" fmla="*/ 2147483647 h 14"/>
              <a:gd name="T30" fmla="*/ 2147483647 w 24"/>
              <a:gd name="T31" fmla="*/ 2147483647 h 14"/>
              <a:gd name="T32" fmla="*/ 2147483647 w 24"/>
              <a:gd name="T33" fmla="*/ 2147483647 h 14"/>
              <a:gd name="T34" fmla="*/ 2147483647 w 24"/>
              <a:gd name="T35" fmla="*/ 2147483647 h 14"/>
              <a:gd name="T36" fmla="*/ 0 w 24"/>
              <a:gd name="T37" fmla="*/ 2147483647 h 14"/>
              <a:gd name="T38" fmla="*/ 2147483647 w 24"/>
              <a:gd name="T39" fmla="*/ 2147483647 h 14"/>
              <a:gd name="T40" fmla="*/ 2147483647 w 24"/>
              <a:gd name="T41" fmla="*/ 2147483647 h 14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" h="14">
                <a:moveTo>
                  <a:pt x="8" y="10"/>
                </a:moveTo>
                <a:cubicBezTo>
                  <a:pt x="12" y="11"/>
                  <a:pt x="12" y="11"/>
                  <a:pt x="12" y="11"/>
                </a:cubicBezTo>
                <a:cubicBezTo>
                  <a:pt x="14" y="10"/>
                  <a:pt x="14" y="10"/>
                  <a:pt x="14" y="10"/>
                </a:cubicBezTo>
                <a:cubicBezTo>
                  <a:pt x="16" y="12"/>
                  <a:pt x="16" y="12"/>
                  <a:pt x="16" y="12"/>
                </a:cubicBezTo>
                <a:cubicBezTo>
                  <a:pt x="18" y="14"/>
                  <a:pt x="18" y="14"/>
                  <a:pt x="18" y="14"/>
                </a:cubicBezTo>
                <a:cubicBezTo>
                  <a:pt x="21" y="13"/>
                  <a:pt x="21" y="13"/>
                  <a:pt x="21" y="13"/>
                </a:cubicBezTo>
                <a:cubicBezTo>
                  <a:pt x="24" y="11"/>
                  <a:pt x="24" y="11"/>
                  <a:pt x="24" y="11"/>
                </a:cubicBezTo>
                <a:cubicBezTo>
                  <a:pt x="23" y="10"/>
                  <a:pt x="23" y="10"/>
                  <a:pt x="23" y="10"/>
                </a:cubicBezTo>
                <a:cubicBezTo>
                  <a:pt x="21" y="5"/>
                  <a:pt x="21" y="5"/>
                  <a:pt x="21" y="5"/>
                </a:cubicBezTo>
                <a:cubicBezTo>
                  <a:pt x="21" y="4"/>
                  <a:pt x="21" y="4"/>
                  <a:pt x="21" y="4"/>
                </a:cubicBezTo>
                <a:cubicBezTo>
                  <a:pt x="17" y="2"/>
                  <a:pt x="17" y="2"/>
                  <a:pt x="17" y="2"/>
                </a:cubicBezTo>
                <a:cubicBezTo>
                  <a:pt x="14" y="0"/>
                  <a:pt x="14" y="0"/>
                  <a:pt x="14" y="0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8" y="6"/>
                  <a:pt x="8" y="6"/>
                </a:cubicBezTo>
                <a:cubicBezTo>
                  <a:pt x="5" y="3"/>
                  <a:pt x="5" y="3"/>
                  <a:pt x="5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1" y="7"/>
                  <a:pt x="1" y="8"/>
                </a:cubicBezTo>
                <a:cubicBezTo>
                  <a:pt x="1" y="8"/>
                  <a:pt x="0" y="10"/>
                  <a:pt x="0" y="11"/>
                </a:cubicBezTo>
                <a:cubicBezTo>
                  <a:pt x="4" y="10"/>
                  <a:pt x="4" y="10"/>
                  <a:pt x="4" y="10"/>
                </a:cubicBezTo>
                <a:lnTo>
                  <a:pt x="8" y="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Freeform 303"/>
          <p:cNvSpPr>
            <a:spLocks/>
          </p:cNvSpPr>
          <p:nvPr/>
        </p:nvSpPr>
        <p:spPr bwMode="auto">
          <a:xfrm>
            <a:off x="5279267" y="4337050"/>
            <a:ext cx="188912" cy="141288"/>
          </a:xfrm>
          <a:custGeom>
            <a:avLst/>
            <a:gdLst>
              <a:gd name="T0" fmla="*/ 2147483647 w 24"/>
              <a:gd name="T1" fmla="*/ 2147483647 h 18"/>
              <a:gd name="T2" fmla="*/ 2147483647 w 24"/>
              <a:gd name="T3" fmla="*/ 2147483647 h 18"/>
              <a:gd name="T4" fmla="*/ 2147483647 w 24"/>
              <a:gd name="T5" fmla="*/ 2147483647 h 18"/>
              <a:gd name="T6" fmla="*/ 2147483647 w 24"/>
              <a:gd name="T7" fmla="*/ 2147483647 h 18"/>
              <a:gd name="T8" fmla="*/ 2147483647 w 24"/>
              <a:gd name="T9" fmla="*/ 2147483647 h 18"/>
              <a:gd name="T10" fmla="*/ 2147483647 w 24"/>
              <a:gd name="T11" fmla="*/ 2147483647 h 18"/>
              <a:gd name="T12" fmla="*/ 2147483647 w 24"/>
              <a:gd name="T13" fmla="*/ 2147483647 h 18"/>
              <a:gd name="T14" fmla="*/ 2147483647 w 24"/>
              <a:gd name="T15" fmla="*/ 2147483647 h 18"/>
              <a:gd name="T16" fmla="*/ 2147483647 w 24"/>
              <a:gd name="T17" fmla="*/ 2147483647 h 18"/>
              <a:gd name="T18" fmla="*/ 2147483647 w 24"/>
              <a:gd name="T19" fmla="*/ 2147483647 h 18"/>
              <a:gd name="T20" fmla="*/ 2147483647 w 24"/>
              <a:gd name="T21" fmla="*/ 2147483647 h 18"/>
              <a:gd name="T22" fmla="*/ 2147483647 w 24"/>
              <a:gd name="T23" fmla="*/ 2147483647 h 18"/>
              <a:gd name="T24" fmla="*/ 2147483647 w 24"/>
              <a:gd name="T25" fmla="*/ 2147483647 h 18"/>
              <a:gd name="T26" fmla="*/ 2147483647 w 24"/>
              <a:gd name="T27" fmla="*/ 2147483647 h 18"/>
              <a:gd name="T28" fmla="*/ 2147483647 w 24"/>
              <a:gd name="T29" fmla="*/ 2147483647 h 18"/>
              <a:gd name="T30" fmla="*/ 2147483647 w 24"/>
              <a:gd name="T31" fmla="*/ 2147483647 h 18"/>
              <a:gd name="T32" fmla="*/ 2147483647 w 24"/>
              <a:gd name="T33" fmla="*/ 0 h 18"/>
              <a:gd name="T34" fmla="*/ 2147483647 w 24"/>
              <a:gd name="T35" fmla="*/ 0 h 18"/>
              <a:gd name="T36" fmla="*/ 2147483647 w 24"/>
              <a:gd name="T37" fmla="*/ 2147483647 h 18"/>
              <a:gd name="T38" fmla="*/ 2147483647 w 24"/>
              <a:gd name="T39" fmla="*/ 2147483647 h 18"/>
              <a:gd name="T40" fmla="*/ 2147483647 w 24"/>
              <a:gd name="T41" fmla="*/ 2147483647 h 18"/>
              <a:gd name="T42" fmla="*/ 0 w 24"/>
              <a:gd name="T43" fmla="*/ 2147483647 h 18"/>
              <a:gd name="T44" fmla="*/ 2147483647 w 24"/>
              <a:gd name="T45" fmla="*/ 2147483647 h 18"/>
              <a:gd name="T46" fmla="*/ 2147483647 w 24"/>
              <a:gd name="T47" fmla="*/ 2147483647 h 18"/>
              <a:gd name="T48" fmla="*/ 2147483647 w 24"/>
              <a:gd name="T49" fmla="*/ 2147483647 h 18"/>
              <a:gd name="T50" fmla="*/ 2147483647 w 24"/>
              <a:gd name="T51" fmla="*/ 2147483647 h 1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4" h="18">
                <a:moveTo>
                  <a:pt x="9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5" y="13"/>
                  <a:pt x="15" y="13"/>
                  <a:pt x="15" y="13"/>
                </a:cubicBezTo>
                <a:cubicBezTo>
                  <a:pt x="16" y="14"/>
                  <a:pt x="16" y="14"/>
                  <a:pt x="16" y="14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9" y="18"/>
                  <a:pt x="20" y="18"/>
                </a:cubicBezTo>
                <a:cubicBezTo>
                  <a:pt x="20" y="18"/>
                  <a:pt x="21" y="17"/>
                  <a:pt x="22" y="17"/>
                </a:cubicBezTo>
                <a:cubicBezTo>
                  <a:pt x="23" y="17"/>
                  <a:pt x="24" y="16"/>
                  <a:pt x="24" y="16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1" y="1"/>
                  <a:pt x="20" y="1"/>
                </a:cubicBezTo>
                <a:cubicBezTo>
                  <a:pt x="20" y="1"/>
                  <a:pt x="16" y="2"/>
                  <a:pt x="16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1"/>
                  <a:pt x="12" y="1"/>
                  <a:pt x="12" y="1"/>
                </a:cubicBezTo>
                <a:cubicBezTo>
                  <a:pt x="7" y="0"/>
                  <a:pt x="7" y="0"/>
                  <a:pt x="7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1"/>
                  <a:pt x="5" y="1"/>
                  <a:pt x="5" y="1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4"/>
                  <a:pt x="3" y="4"/>
                </a:cubicBezTo>
                <a:cubicBezTo>
                  <a:pt x="0" y="6"/>
                  <a:pt x="0" y="6"/>
                  <a:pt x="0" y="6"/>
                </a:cubicBezTo>
                <a:cubicBezTo>
                  <a:pt x="1" y="6"/>
                  <a:pt x="1" y="6"/>
                  <a:pt x="1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8" y="12"/>
                  <a:pt x="8" y="12"/>
                  <a:pt x="8" y="12"/>
                </a:cubicBezTo>
                <a:lnTo>
                  <a:pt x="9" y="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Freeform 304"/>
          <p:cNvSpPr>
            <a:spLocks/>
          </p:cNvSpPr>
          <p:nvPr/>
        </p:nvSpPr>
        <p:spPr bwMode="auto">
          <a:xfrm>
            <a:off x="5233229" y="4235450"/>
            <a:ext cx="147638" cy="111125"/>
          </a:xfrm>
          <a:custGeom>
            <a:avLst/>
            <a:gdLst>
              <a:gd name="T0" fmla="*/ 2147483647 w 114"/>
              <a:gd name="T1" fmla="*/ 2147483647 h 85"/>
              <a:gd name="T2" fmla="*/ 2147483647 w 114"/>
              <a:gd name="T3" fmla="*/ 2147483647 h 85"/>
              <a:gd name="T4" fmla="*/ 2147483647 w 114"/>
              <a:gd name="T5" fmla="*/ 2147483647 h 85"/>
              <a:gd name="T6" fmla="*/ 2147483647 w 114"/>
              <a:gd name="T7" fmla="*/ 2147483647 h 85"/>
              <a:gd name="T8" fmla="*/ 2147483647 w 114"/>
              <a:gd name="T9" fmla="*/ 2147483647 h 85"/>
              <a:gd name="T10" fmla="*/ 2147483647 w 114"/>
              <a:gd name="T11" fmla="*/ 2147483647 h 85"/>
              <a:gd name="T12" fmla="*/ 2147483647 w 114"/>
              <a:gd name="T13" fmla="*/ 2147483647 h 85"/>
              <a:gd name="T14" fmla="*/ 2147483647 w 114"/>
              <a:gd name="T15" fmla="*/ 2147483647 h 85"/>
              <a:gd name="T16" fmla="*/ 2147483647 w 114"/>
              <a:gd name="T17" fmla="*/ 2147483647 h 85"/>
              <a:gd name="T18" fmla="*/ 2147483647 w 114"/>
              <a:gd name="T19" fmla="*/ 2147483647 h 85"/>
              <a:gd name="T20" fmla="*/ 2147483647 w 114"/>
              <a:gd name="T21" fmla="*/ 2147483647 h 85"/>
              <a:gd name="T22" fmla="*/ 2147483647 w 114"/>
              <a:gd name="T23" fmla="*/ 0 h 85"/>
              <a:gd name="T24" fmla="*/ 2147483647 w 114"/>
              <a:gd name="T25" fmla="*/ 2147483647 h 85"/>
              <a:gd name="T26" fmla="*/ 2147483647 w 114"/>
              <a:gd name="T27" fmla="*/ 2147483647 h 85"/>
              <a:gd name="T28" fmla="*/ 0 w 114"/>
              <a:gd name="T29" fmla="*/ 2147483647 h 85"/>
              <a:gd name="T30" fmla="*/ 2147483647 w 114"/>
              <a:gd name="T31" fmla="*/ 2147483647 h 85"/>
              <a:gd name="T32" fmla="*/ 2147483647 w 114"/>
              <a:gd name="T33" fmla="*/ 2147483647 h 85"/>
              <a:gd name="T34" fmla="*/ 2147483647 w 114"/>
              <a:gd name="T35" fmla="*/ 2147483647 h 85"/>
              <a:gd name="T36" fmla="*/ 2147483647 w 114"/>
              <a:gd name="T37" fmla="*/ 2147483647 h 8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14" h="85">
                <a:moveTo>
                  <a:pt x="54" y="79"/>
                </a:moveTo>
                <a:lnTo>
                  <a:pt x="66" y="79"/>
                </a:lnTo>
                <a:lnTo>
                  <a:pt x="78" y="79"/>
                </a:lnTo>
                <a:lnTo>
                  <a:pt x="108" y="85"/>
                </a:lnTo>
                <a:lnTo>
                  <a:pt x="114" y="85"/>
                </a:lnTo>
                <a:lnTo>
                  <a:pt x="102" y="61"/>
                </a:lnTo>
                <a:lnTo>
                  <a:pt x="96" y="43"/>
                </a:lnTo>
                <a:lnTo>
                  <a:pt x="96" y="36"/>
                </a:lnTo>
                <a:lnTo>
                  <a:pt x="84" y="30"/>
                </a:lnTo>
                <a:lnTo>
                  <a:pt x="72" y="18"/>
                </a:lnTo>
                <a:lnTo>
                  <a:pt x="42" y="0"/>
                </a:lnTo>
                <a:lnTo>
                  <a:pt x="30" y="6"/>
                </a:lnTo>
                <a:lnTo>
                  <a:pt x="12" y="6"/>
                </a:lnTo>
                <a:lnTo>
                  <a:pt x="0" y="43"/>
                </a:lnTo>
                <a:lnTo>
                  <a:pt x="12" y="85"/>
                </a:lnTo>
                <a:lnTo>
                  <a:pt x="18" y="85"/>
                </a:lnTo>
                <a:lnTo>
                  <a:pt x="24" y="85"/>
                </a:lnTo>
                <a:lnTo>
                  <a:pt x="54" y="7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305"/>
          <p:cNvSpPr>
            <a:spLocks/>
          </p:cNvSpPr>
          <p:nvPr/>
        </p:nvSpPr>
        <p:spPr bwMode="auto">
          <a:xfrm>
            <a:off x="5241167" y="3963988"/>
            <a:ext cx="298450" cy="319087"/>
          </a:xfrm>
          <a:custGeom>
            <a:avLst/>
            <a:gdLst>
              <a:gd name="T0" fmla="*/ 2147483647 w 38"/>
              <a:gd name="T1" fmla="*/ 2147483647 h 41"/>
              <a:gd name="T2" fmla="*/ 2147483647 w 38"/>
              <a:gd name="T3" fmla="*/ 2147483647 h 41"/>
              <a:gd name="T4" fmla="*/ 2147483647 w 38"/>
              <a:gd name="T5" fmla="*/ 2147483647 h 41"/>
              <a:gd name="T6" fmla="*/ 2147483647 w 38"/>
              <a:gd name="T7" fmla="*/ 2147483647 h 41"/>
              <a:gd name="T8" fmla="*/ 2147483647 w 38"/>
              <a:gd name="T9" fmla="*/ 2147483647 h 41"/>
              <a:gd name="T10" fmla="*/ 2147483647 w 38"/>
              <a:gd name="T11" fmla="*/ 2147483647 h 41"/>
              <a:gd name="T12" fmla="*/ 2147483647 w 38"/>
              <a:gd name="T13" fmla="*/ 2147483647 h 41"/>
              <a:gd name="T14" fmla="*/ 2147483647 w 38"/>
              <a:gd name="T15" fmla="*/ 2147483647 h 41"/>
              <a:gd name="T16" fmla="*/ 2147483647 w 38"/>
              <a:gd name="T17" fmla="*/ 2147483647 h 41"/>
              <a:gd name="T18" fmla="*/ 2147483647 w 38"/>
              <a:gd name="T19" fmla="*/ 2147483647 h 41"/>
              <a:gd name="T20" fmla="*/ 2147483647 w 38"/>
              <a:gd name="T21" fmla="*/ 2147483647 h 41"/>
              <a:gd name="T22" fmla="*/ 2147483647 w 38"/>
              <a:gd name="T23" fmla="*/ 2147483647 h 41"/>
              <a:gd name="T24" fmla="*/ 2147483647 w 38"/>
              <a:gd name="T25" fmla="*/ 2147483647 h 41"/>
              <a:gd name="T26" fmla="*/ 2147483647 w 38"/>
              <a:gd name="T27" fmla="*/ 0 h 41"/>
              <a:gd name="T28" fmla="*/ 2147483647 w 38"/>
              <a:gd name="T29" fmla="*/ 2147483647 h 41"/>
              <a:gd name="T30" fmla="*/ 2147483647 w 38"/>
              <a:gd name="T31" fmla="*/ 2147483647 h 41"/>
              <a:gd name="T32" fmla="*/ 2147483647 w 38"/>
              <a:gd name="T33" fmla="*/ 2147483647 h 41"/>
              <a:gd name="T34" fmla="*/ 2147483647 w 38"/>
              <a:gd name="T35" fmla="*/ 2147483647 h 41"/>
              <a:gd name="T36" fmla="*/ 2147483647 w 38"/>
              <a:gd name="T37" fmla="*/ 2147483647 h 41"/>
              <a:gd name="T38" fmla="*/ 2147483647 w 38"/>
              <a:gd name="T39" fmla="*/ 2147483647 h 41"/>
              <a:gd name="T40" fmla="*/ 0 w 38"/>
              <a:gd name="T41" fmla="*/ 2147483647 h 41"/>
              <a:gd name="T42" fmla="*/ 2147483647 w 38"/>
              <a:gd name="T43" fmla="*/ 2147483647 h 41"/>
              <a:gd name="T44" fmla="*/ 2147483647 w 38"/>
              <a:gd name="T45" fmla="*/ 2147483647 h 41"/>
              <a:gd name="T46" fmla="*/ 2147483647 w 38"/>
              <a:gd name="T47" fmla="*/ 2147483647 h 41"/>
              <a:gd name="T48" fmla="*/ 2147483647 w 38"/>
              <a:gd name="T49" fmla="*/ 2147483647 h 41"/>
              <a:gd name="T50" fmla="*/ 2147483647 w 38"/>
              <a:gd name="T51" fmla="*/ 2147483647 h 4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" h="41">
                <a:moveTo>
                  <a:pt x="6" y="35"/>
                </a:moveTo>
                <a:cubicBezTo>
                  <a:pt x="11" y="38"/>
                  <a:pt x="11" y="38"/>
                  <a:pt x="11" y="38"/>
                </a:cubicBezTo>
                <a:cubicBezTo>
                  <a:pt x="13" y="40"/>
                  <a:pt x="13" y="40"/>
                  <a:pt x="13" y="40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40"/>
                  <a:pt x="20" y="40"/>
                  <a:pt x="20" y="40"/>
                </a:cubicBezTo>
                <a:cubicBezTo>
                  <a:pt x="21" y="39"/>
                  <a:pt x="21" y="39"/>
                  <a:pt x="21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7"/>
                  <a:pt x="33" y="7"/>
                  <a:pt x="33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3"/>
                  <a:pt x="27" y="3"/>
                  <a:pt x="27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11"/>
                  <a:pt x="16" y="11"/>
                  <a:pt x="16" y="11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4" y="20"/>
                  <a:pt x="13" y="20"/>
                </a:cubicBezTo>
                <a:cubicBezTo>
                  <a:pt x="13" y="20"/>
                  <a:pt x="5" y="19"/>
                  <a:pt x="1" y="19"/>
                </a:cubicBezTo>
                <a:cubicBezTo>
                  <a:pt x="0" y="20"/>
                  <a:pt x="0" y="20"/>
                  <a:pt x="0" y="20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33"/>
                  <a:pt x="3" y="33"/>
                  <a:pt x="3" y="33"/>
                </a:cubicBezTo>
                <a:cubicBezTo>
                  <a:pt x="1" y="36"/>
                  <a:pt x="1" y="36"/>
                  <a:pt x="1" y="36"/>
                </a:cubicBezTo>
                <a:cubicBezTo>
                  <a:pt x="4" y="36"/>
                  <a:pt x="4" y="36"/>
                  <a:pt x="4" y="36"/>
                </a:cubicBezTo>
                <a:lnTo>
                  <a:pt x="6" y="3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306"/>
          <p:cNvSpPr>
            <a:spLocks/>
          </p:cNvSpPr>
          <p:nvPr/>
        </p:nvSpPr>
        <p:spPr bwMode="auto">
          <a:xfrm>
            <a:off x="6268279" y="3830638"/>
            <a:ext cx="282575" cy="273050"/>
          </a:xfrm>
          <a:custGeom>
            <a:avLst/>
            <a:gdLst>
              <a:gd name="T0" fmla="*/ 0 w 36"/>
              <a:gd name="T1" fmla="*/ 2147483647 h 35"/>
              <a:gd name="T2" fmla="*/ 2147483647 w 36"/>
              <a:gd name="T3" fmla="*/ 2147483647 h 35"/>
              <a:gd name="T4" fmla="*/ 2147483647 w 36"/>
              <a:gd name="T5" fmla="*/ 2147483647 h 35"/>
              <a:gd name="T6" fmla="*/ 2147483647 w 36"/>
              <a:gd name="T7" fmla="*/ 2147483647 h 35"/>
              <a:gd name="T8" fmla="*/ 2147483647 w 36"/>
              <a:gd name="T9" fmla="*/ 2147483647 h 35"/>
              <a:gd name="T10" fmla="*/ 2147483647 w 36"/>
              <a:gd name="T11" fmla="*/ 2147483647 h 35"/>
              <a:gd name="T12" fmla="*/ 2147483647 w 36"/>
              <a:gd name="T13" fmla="*/ 2147483647 h 35"/>
              <a:gd name="T14" fmla="*/ 2147483647 w 36"/>
              <a:gd name="T15" fmla="*/ 2147483647 h 35"/>
              <a:gd name="T16" fmla="*/ 2147483647 w 36"/>
              <a:gd name="T17" fmla="*/ 2147483647 h 35"/>
              <a:gd name="T18" fmla="*/ 2147483647 w 36"/>
              <a:gd name="T19" fmla="*/ 2147483647 h 35"/>
              <a:gd name="T20" fmla="*/ 2147483647 w 36"/>
              <a:gd name="T21" fmla="*/ 2147483647 h 35"/>
              <a:gd name="T22" fmla="*/ 2147483647 w 36"/>
              <a:gd name="T23" fmla="*/ 2147483647 h 35"/>
              <a:gd name="T24" fmla="*/ 2147483647 w 36"/>
              <a:gd name="T25" fmla="*/ 2147483647 h 35"/>
              <a:gd name="T26" fmla="*/ 2147483647 w 36"/>
              <a:gd name="T27" fmla="*/ 2147483647 h 35"/>
              <a:gd name="T28" fmla="*/ 2147483647 w 36"/>
              <a:gd name="T29" fmla="*/ 2147483647 h 35"/>
              <a:gd name="T30" fmla="*/ 2147483647 w 36"/>
              <a:gd name="T31" fmla="*/ 2147483647 h 35"/>
              <a:gd name="T32" fmla="*/ 2147483647 w 36"/>
              <a:gd name="T33" fmla="*/ 2147483647 h 35"/>
              <a:gd name="T34" fmla="*/ 2147483647 w 36"/>
              <a:gd name="T35" fmla="*/ 2147483647 h 35"/>
              <a:gd name="T36" fmla="*/ 2147483647 w 36"/>
              <a:gd name="T37" fmla="*/ 2147483647 h 35"/>
              <a:gd name="T38" fmla="*/ 2147483647 w 36"/>
              <a:gd name="T39" fmla="*/ 2147483647 h 35"/>
              <a:gd name="T40" fmla="*/ 2147483647 w 36"/>
              <a:gd name="T41" fmla="*/ 0 h 35"/>
              <a:gd name="T42" fmla="*/ 2147483647 w 36"/>
              <a:gd name="T43" fmla="*/ 0 h 35"/>
              <a:gd name="T44" fmla="*/ 2147483647 w 36"/>
              <a:gd name="T45" fmla="*/ 2147483647 h 35"/>
              <a:gd name="T46" fmla="*/ 0 w 36"/>
              <a:gd name="T47" fmla="*/ 2147483647 h 35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36" h="35">
                <a:moveTo>
                  <a:pt x="0" y="5"/>
                </a:moveTo>
                <a:cubicBezTo>
                  <a:pt x="0" y="5"/>
                  <a:pt x="1" y="7"/>
                  <a:pt x="1" y="8"/>
                </a:cubicBezTo>
                <a:cubicBezTo>
                  <a:pt x="1" y="8"/>
                  <a:pt x="2" y="10"/>
                  <a:pt x="2" y="10"/>
                </a:cubicBezTo>
                <a:cubicBezTo>
                  <a:pt x="2" y="10"/>
                  <a:pt x="1" y="35"/>
                  <a:pt x="2" y="35"/>
                </a:cubicBezTo>
                <a:cubicBezTo>
                  <a:pt x="2" y="35"/>
                  <a:pt x="2" y="35"/>
                  <a:pt x="3" y="35"/>
                </a:cubicBezTo>
                <a:cubicBezTo>
                  <a:pt x="7" y="35"/>
                  <a:pt x="29" y="35"/>
                  <a:pt x="29" y="35"/>
                </a:cubicBezTo>
                <a:cubicBezTo>
                  <a:pt x="34" y="32"/>
                  <a:pt x="34" y="32"/>
                  <a:pt x="34" y="32"/>
                </a:cubicBezTo>
                <a:cubicBezTo>
                  <a:pt x="36" y="30"/>
                  <a:pt x="36" y="30"/>
                  <a:pt x="36" y="30"/>
                </a:cubicBezTo>
                <a:cubicBezTo>
                  <a:pt x="36" y="30"/>
                  <a:pt x="36" y="30"/>
                  <a:pt x="36" y="30"/>
                </a:cubicBezTo>
                <a:cubicBezTo>
                  <a:pt x="33" y="23"/>
                  <a:pt x="33" y="23"/>
                  <a:pt x="33" y="23"/>
                </a:cubicBezTo>
                <a:cubicBezTo>
                  <a:pt x="29" y="15"/>
                  <a:pt x="29" y="15"/>
                  <a:pt x="29" y="15"/>
                </a:cubicBezTo>
                <a:cubicBezTo>
                  <a:pt x="24" y="8"/>
                  <a:pt x="24" y="8"/>
                  <a:pt x="24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3"/>
                  <a:pt x="28" y="3"/>
                  <a:pt x="28" y="3"/>
                </a:cubicBezTo>
                <a:cubicBezTo>
                  <a:pt x="22" y="2"/>
                  <a:pt x="22" y="2"/>
                  <a:pt x="22" y="2"/>
                </a:cubicBezTo>
                <a:cubicBezTo>
                  <a:pt x="19" y="1"/>
                  <a:pt x="19" y="1"/>
                  <a:pt x="19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2"/>
                  <a:pt x="1" y="2"/>
                  <a:pt x="1" y="2"/>
                </a:cubicBezTo>
                <a:lnTo>
                  <a:pt x="0" y="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Freeform 307"/>
          <p:cNvSpPr>
            <a:spLocks/>
          </p:cNvSpPr>
          <p:nvPr/>
        </p:nvSpPr>
        <p:spPr bwMode="auto">
          <a:xfrm>
            <a:off x="5882517" y="3783013"/>
            <a:ext cx="409575" cy="388937"/>
          </a:xfrm>
          <a:custGeom>
            <a:avLst/>
            <a:gdLst>
              <a:gd name="T0" fmla="*/ 2147483647 w 52"/>
              <a:gd name="T1" fmla="*/ 2147483647 h 50"/>
              <a:gd name="T2" fmla="*/ 2147483647 w 52"/>
              <a:gd name="T3" fmla="*/ 2147483647 h 50"/>
              <a:gd name="T4" fmla="*/ 2147483647 w 52"/>
              <a:gd name="T5" fmla="*/ 2147483647 h 50"/>
              <a:gd name="T6" fmla="*/ 0 w 52"/>
              <a:gd name="T7" fmla="*/ 2147483647 h 50"/>
              <a:gd name="T8" fmla="*/ 0 w 52"/>
              <a:gd name="T9" fmla="*/ 2147483647 h 50"/>
              <a:gd name="T10" fmla="*/ 2147483647 w 52"/>
              <a:gd name="T11" fmla="*/ 2147483647 h 50"/>
              <a:gd name="T12" fmla="*/ 2147483647 w 52"/>
              <a:gd name="T13" fmla="*/ 2147483647 h 50"/>
              <a:gd name="T14" fmla="*/ 2147483647 w 52"/>
              <a:gd name="T15" fmla="*/ 2147483647 h 50"/>
              <a:gd name="T16" fmla="*/ 2147483647 w 52"/>
              <a:gd name="T17" fmla="*/ 2147483647 h 50"/>
              <a:gd name="T18" fmla="*/ 2147483647 w 52"/>
              <a:gd name="T19" fmla="*/ 2147483647 h 50"/>
              <a:gd name="T20" fmla="*/ 2147483647 w 52"/>
              <a:gd name="T21" fmla="*/ 2147483647 h 50"/>
              <a:gd name="T22" fmla="*/ 2147483647 w 52"/>
              <a:gd name="T23" fmla="*/ 2147483647 h 50"/>
              <a:gd name="T24" fmla="*/ 2147483647 w 52"/>
              <a:gd name="T25" fmla="*/ 2147483647 h 50"/>
              <a:gd name="T26" fmla="*/ 2147483647 w 52"/>
              <a:gd name="T27" fmla="*/ 2147483647 h 50"/>
              <a:gd name="T28" fmla="*/ 2147483647 w 52"/>
              <a:gd name="T29" fmla="*/ 2147483647 h 50"/>
              <a:gd name="T30" fmla="*/ 2147483647 w 52"/>
              <a:gd name="T31" fmla="*/ 2147483647 h 50"/>
              <a:gd name="T32" fmla="*/ 2147483647 w 52"/>
              <a:gd name="T33" fmla="*/ 2147483647 h 50"/>
              <a:gd name="T34" fmla="*/ 2147483647 w 52"/>
              <a:gd name="T35" fmla="*/ 2147483647 h 50"/>
              <a:gd name="T36" fmla="*/ 2147483647 w 52"/>
              <a:gd name="T37" fmla="*/ 2147483647 h 50"/>
              <a:gd name="T38" fmla="*/ 2147483647 w 52"/>
              <a:gd name="T39" fmla="*/ 2147483647 h 50"/>
              <a:gd name="T40" fmla="*/ 2147483647 w 52"/>
              <a:gd name="T41" fmla="*/ 2147483647 h 50"/>
              <a:gd name="T42" fmla="*/ 2147483647 w 52"/>
              <a:gd name="T43" fmla="*/ 2147483647 h 50"/>
              <a:gd name="T44" fmla="*/ 2147483647 w 52"/>
              <a:gd name="T45" fmla="*/ 2147483647 h 50"/>
              <a:gd name="T46" fmla="*/ 2147483647 w 52"/>
              <a:gd name="T47" fmla="*/ 2147483647 h 50"/>
              <a:gd name="T48" fmla="*/ 2147483647 w 52"/>
              <a:gd name="T49" fmla="*/ 2147483647 h 50"/>
              <a:gd name="T50" fmla="*/ 2147483647 w 52"/>
              <a:gd name="T51" fmla="*/ 2147483647 h 50"/>
              <a:gd name="T52" fmla="*/ 2147483647 w 52"/>
              <a:gd name="T53" fmla="*/ 2147483647 h 50"/>
              <a:gd name="T54" fmla="*/ 2147483647 w 52"/>
              <a:gd name="T55" fmla="*/ 2147483647 h 50"/>
              <a:gd name="T56" fmla="*/ 2147483647 w 52"/>
              <a:gd name="T57" fmla="*/ 2147483647 h 50"/>
              <a:gd name="T58" fmla="*/ 2147483647 w 52"/>
              <a:gd name="T59" fmla="*/ 2147483647 h 50"/>
              <a:gd name="T60" fmla="*/ 2147483647 w 52"/>
              <a:gd name="T61" fmla="*/ 2147483647 h 50"/>
              <a:gd name="T62" fmla="*/ 2147483647 w 52"/>
              <a:gd name="T63" fmla="*/ 2147483647 h 50"/>
              <a:gd name="T64" fmla="*/ 2147483647 w 52"/>
              <a:gd name="T65" fmla="*/ 2147483647 h 50"/>
              <a:gd name="T66" fmla="*/ 2147483647 w 52"/>
              <a:gd name="T67" fmla="*/ 0 h 50"/>
              <a:gd name="T68" fmla="*/ 2147483647 w 52"/>
              <a:gd name="T69" fmla="*/ 2147483647 h 50"/>
              <a:gd name="T70" fmla="*/ 2147483647 w 52"/>
              <a:gd name="T71" fmla="*/ 2147483647 h 5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2" h="50">
                <a:moveTo>
                  <a:pt x="4" y="6"/>
                </a:moveTo>
                <a:cubicBezTo>
                  <a:pt x="3" y="9"/>
                  <a:pt x="3" y="9"/>
                  <a:pt x="3" y="9"/>
                </a:cubicBez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34"/>
                  <a:pt x="6" y="34"/>
                  <a:pt x="6" y="34"/>
                </a:cubicBezTo>
                <a:cubicBezTo>
                  <a:pt x="9" y="35"/>
                  <a:pt x="9" y="35"/>
                  <a:pt x="9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19" y="38"/>
                  <a:pt x="19" y="38"/>
                  <a:pt x="19" y="38"/>
                </a:cubicBezTo>
                <a:cubicBezTo>
                  <a:pt x="23" y="36"/>
                  <a:pt x="23" y="36"/>
                  <a:pt x="23" y="36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9"/>
                  <a:pt x="47" y="49"/>
                  <a:pt x="47" y="49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1" y="41"/>
                  <a:pt x="51" y="41"/>
                  <a:pt x="51" y="41"/>
                </a:cubicBezTo>
                <a:cubicBezTo>
                  <a:pt x="50" y="41"/>
                  <a:pt x="51" y="16"/>
                  <a:pt x="51" y="16"/>
                </a:cubicBezTo>
                <a:cubicBezTo>
                  <a:pt x="51" y="16"/>
                  <a:pt x="50" y="14"/>
                  <a:pt x="50" y="14"/>
                </a:cubicBezTo>
                <a:cubicBezTo>
                  <a:pt x="50" y="13"/>
                  <a:pt x="49" y="11"/>
                  <a:pt x="49" y="11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6"/>
                  <a:pt x="51" y="6"/>
                  <a:pt x="51" y="6"/>
                </a:cubicBezTo>
                <a:cubicBezTo>
                  <a:pt x="48" y="5"/>
                  <a:pt x="48" y="5"/>
                  <a:pt x="48" y="5"/>
                </a:cubicBezTo>
                <a:cubicBezTo>
                  <a:pt x="45" y="3"/>
                  <a:pt x="45" y="3"/>
                  <a:pt x="45" y="3"/>
                </a:cubicBezTo>
                <a:cubicBezTo>
                  <a:pt x="41" y="2"/>
                  <a:pt x="41" y="2"/>
                  <a:pt x="41" y="2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29" y="10"/>
                  <a:pt x="29" y="10"/>
                  <a:pt x="29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2" y="5"/>
                  <a:pt x="22" y="5"/>
                  <a:pt x="22" y="5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2"/>
                  <a:pt x="13" y="2"/>
                  <a:pt x="13" y="2"/>
                </a:cubicBezTo>
                <a:cubicBezTo>
                  <a:pt x="8" y="0"/>
                  <a:pt x="8" y="0"/>
                  <a:pt x="8" y="0"/>
                </a:cubicBezTo>
                <a:cubicBezTo>
                  <a:pt x="8" y="2"/>
                  <a:pt x="8" y="2"/>
                  <a:pt x="8" y="2"/>
                </a:cubicBezTo>
                <a:lnTo>
                  <a:pt x="4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Freeform 308"/>
          <p:cNvSpPr>
            <a:spLocks/>
          </p:cNvSpPr>
          <p:nvPr/>
        </p:nvSpPr>
        <p:spPr bwMode="auto">
          <a:xfrm>
            <a:off x="5842829" y="3667125"/>
            <a:ext cx="103188" cy="193675"/>
          </a:xfrm>
          <a:custGeom>
            <a:avLst/>
            <a:gdLst>
              <a:gd name="T0" fmla="*/ 2147483647 w 78"/>
              <a:gd name="T1" fmla="*/ 2147483647 h 150"/>
              <a:gd name="T2" fmla="*/ 2147483647 w 78"/>
              <a:gd name="T3" fmla="*/ 2147483647 h 150"/>
              <a:gd name="T4" fmla="*/ 2147483647 w 78"/>
              <a:gd name="T5" fmla="*/ 2147483647 h 150"/>
              <a:gd name="T6" fmla="*/ 0 w 78"/>
              <a:gd name="T7" fmla="*/ 2147483647 h 150"/>
              <a:gd name="T8" fmla="*/ 0 w 78"/>
              <a:gd name="T9" fmla="*/ 2147483647 h 150"/>
              <a:gd name="T10" fmla="*/ 2147483647 w 78"/>
              <a:gd name="T11" fmla="*/ 2147483647 h 150"/>
              <a:gd name="T12" fmla="*/ 2147483647 w 78"/>
              <a:gd name="T13" fmla="*/ 2147483647 h 150"/>
              <a:gd name="T14" fmla="*/ 2147483647 w 78"/>
              <a:gd name="T15" fmla="*/ 2147483647 h 150"/>
              <a:gd name="T16" fmla="*/ 2147483647 w 78"/>
              <a:gd name="T17" fmla="*/ 2147483647 h 150"/>
              <a:gd name="T18" fmla="*/ 2147483647 w 78"/>
              <a:gd name="T19" fmla="*/ 2147483647 h 150"/>
              <a:gd name="T20" fmla="*/ 2147483647 w 78"/>
              <a:gd name="T21" fmla="*/ 2147483647 h 150"/>
              <a:gd name="T22" fmla="*/ 2147483647 w 78"/>
              <a:gd name="T23" fmla="*/ 2147483647 h 150"/>
              <a:gd name="T24" fmla="*/ 2147483647 w 78"/>
              <a:gd name="T25" fmla="*/ 2147483647 h 150"/>
              <a:gd name="T26" fmla="*/ 2147483647 w 78"/>
              <a:gd name="T27" fmla="*/ 2147483647 h 150"/>
              <a:gd name="T28" fmla="*/ 2147483647 w 78"/>
              <a:gd name="T29" fmla="*/ 2147483647 h 150"/>
              <a:gd name="T30" fmla="*/ 2147483647 w 78"/>
              <a:gd name="T31" fmla="*/ 2147483647 h 150"/>
              <a:gd name="T32" fmla="*/ 2147483647 w 78"/>
              <a:gd name="T33" fmla="*/ 2147483647 h 150"/>
              <a:gd name="T34" fmla="*/ 2147483647 w 78"/>
              <a:gd name="T35" fmla="*/ 2147483647 h 150"/>
              <a:gd name="T36" fmla="*/ 2147483647 w 78"/>
              <a:gd name="T37" fmla="*/ 0 h 150"/>
              <a:gd name="T38" fmla="*/ 2147483647 w 78"/>
              <a:gd name="T39" fmla="*/ 0 h 150"/>
              <a:gd name="T40" fmla="*/ 2147483647 w 78"/>
              <a:gd name="T41" fmla="*/ 2147483647 h 150"/>
              <a:gd name="T42" fmla="*/ 2147483647 w 78"/>
              <a:gd name="T43" fmla="*/ 2147483647 h 15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8" h="150">
                <a:moveTo>
                  <a:pt x="18" y="12"/>
                </a:moveTo>
                <a:lnTo>
                  <a:pt x="18" y="30"/>
                </a:lnTo>
                <a:lnTo>
                  <a:pt x="18" y="54"/>
                </a:lnTo>
                <a:lnTo>
                  <a:pt x="0" y="78"/>
                </a:lnTo>
                <a:lnTo>
                  <a:pt x="0" y="90"/>
                </a:lnTo>
                <a:lnTo>
                  <a:pt x="12" y="102"/>
                </a:lnTo>
                <a:lnTo>
                  <a:pt x="18" y="108"/>
                </a:lnTo>
                <a:lnTo>
                  <a:pt x="36" y="120"/>
                </a:lnTo>
                <a:lnTo>
                  <a:pt x="36" y="144"/>
                </a:lnTo>
                <a:lnTo>
                  <a:pt x="42" y="150"/>
                </a:lnTo>
                <a:lnTo>
                  <a:pt x="48" y="144"/>
                </a:lnTo>
                <a:lnTo>
                  <a:pt x="54" y="126"/>
                </a:lnTo>
                <a:lnTo>
                  <a:pt x="78" y="102"/>
                </a:lnTo>
                <a:lnTo>
                  <a:pt x="78" y="90"/>
                </a:lnTo>
                <a:lnTo>
                  <a:pt x="60" y="84"/>
                </a:lnTo>
                <a:lnTo>
                  <a:pt x="42" y="72"/>
                </a:lnTo>
                <a:lnTo>
                  <a:pt x="66" y="36"/>
                </a:lnTo>
                <a:lnTo>
                  <a:pt x="60" y="12"/>
                </a:lnTo>
                <a:lnTo>
                  <a:pt x="36" y="0"/>
                </a:lnTo>
                <a:lnTo>
                  <a:pt x="24" y="0"/>
                </a:lnTo>
                <a:lnTo>
                  <a:pt x="24" y="6"/>
                </a:lnTo>
                <a:lnTo>
                  <a:pt x="18" y="1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309"/>
          <p:cNvSpPr>
            <a:spLocks/>
          </p:cNvSpPr>
          <p:nvPr/>
        </p:nvSpPr>
        <p:spPr bwMode="auto">
          <a:xfrm>
            <a:off x="5336417" y="3713163"/>
            <a:ext cx="296862" cy="227012"/>
          </a:xfrm>
          <a:custGeom>
            <a:avLst/>
            <a:gdLst>
              <a:gd name="T0" fmla="*/ 2147483647 w 228"/>
              <a:gd name="T1" fmla="*/ 2147483647 h 174"/>
              <a:gd name="T2" fmla="*/ 2147483647 w 228"/>
              <a:gd name="T3" fmla="*/ 2147483647 h 174"/>
              <a:gd name="T4" fmla="*/ 2147483647 w 228"/>
              <a:gd name="T5" fmla="*/ 2147483647 h 174"/>
              <a:gd name="T6" fmla="*/ 2147483647 w 228"/>
              <a:gd name="T7" fmla="*/ 2147483647 h 174"/>
              <a:gd name="T8" fmla="*/ 2147483647 w 228"/>
              <a:gd name="T9" fmla="*/ 2147483647 h 174"/>
              <a:gd name="T10" fmla="*/ 2147483647 w 228"/>
              <a:gd name="T11" fmla="*/ 2147483647 h 174"/>
              <a:gd name="T12" fmla="*/ 2147483647 w 228"/>
              <a:gd name="T13" fmla="*/ 2147483647 h 174"/>
              <a:gd name="T14" fmla="*/ 2147483647 w 228"/>
              <a:gd name="T15" fmla="*/ 2147483647 h 174"/>
              <a:gd name="T16" fmla="*/ 2147483647 w 228"/>
              <a:gd name="T17" fmla="*/ 2147483647 h 174"/>
              <a:gd name="T18" fmla="*/ 2147483647 w 228"/>
              <a:gd name="T19" fmla="*/ 2147483647 h 174"/>
              <a:gd name="T20" fmla="*/ 2147483647 w 228"/>
              <a:gd name="T21" fmla="*/ 2147483647 h 174"/>
              <a:gd name="T22" fmla="*/ 2147483647 w 228"/>
              <a:gd name="T23" fmla="*/ 2147483647 h 174"/>
              <a:gd name="T24" fmla="*/ 2147483647 w 228"/>
              <a:gd name="T25" fmla="*/ 2147483647 h 174"/>
              <a:gd name="T26" fmla="*/ 2147483647 w 228"/>
              <a:gd name="T27" fmla="*/ 0 h 174"/>
              <a:gd name="T28" fmla="*/ 2147483647 w 228"/>
              <a:gd name="T29" fmla="*/ 2147483647 h 174"/>
              <a:gd name="T30" fmla="*/ 2147483647 w 228"/>
              <a:gd name="T31" fmla="*/ 2147483647 h 174"/>
              <a:gd name="T32" fmla="*/ 2147483647 w 228"/>
              <a:gd name="T33" fmla="*/ 2147483647 h 174"/>
              <a:gd name="T34" fmla="*/ 2147483647 w 228"/>
              <a:gd name="T35" fmla="*/ 2147483647 h 174"/>
              <a:gd name="T36" fmla="*/ 2147483647 w 228"/>
              <a:gd name="T37" fmla="*/ 2147483647 h 174"/>
              <a:gd name="T38" fmla="*/ 0 w 228"/>
              <a:gd name="T39" fmla="*/ 2147483647 h 174"/>
              <a:gd name="T40" fmla="*/ 2147483647 w 228"/>
              <a:gd name="T41" fmla="*/ 2147483647 h 174"/>
              <a:gd name="T42" fmla="*/ 2147483647 w 228"/>
              <a:gd name="T43" fmla="*/ 2147483647 h 17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28" h="174">
                <a:moveTo>
                  <a:pt x="90" y="156"/>
                </a:moveTo>
                <a:lnTo>
                  <a:pt x="114" y="138"/>
                </a:lnTo>
                <a:lnTo>
                  <a:pt x="144" y="120"/>
                </a:lnTo>
                <a:lnTo>
                  <a:pt x="180" y="108"/>
                </a:lnTo>
                <a:lnTo>
                  <a:pt x="186" y="96"/>
                </a:lnTo>
                <a:lnTo>
                  <a:pt x="192" y="84"/>
                </a:lnTo>
                <a:lnTo>
                  <a:pt x="216" y="78"/>
                </a:lnTo>
                <a:lnTo>
                  <a:pt x="228" y="72"/>
                </a:lnTo>
                <a:lnTo>
                  <a:pt x="222" y="42"/>
                </a:lnTo>
                <a:lnTo>
                  <a:pt x="216" y="12"/>
                </a:lnTo>
                <a:lnTo>
                  <a:pt x="210" y="12"/>
                </a:lnTo>
                <a:lnTo>
                  <a:pt x="186" y="12"/>
                </a:lnTo>
                <a:lnTo>
                  <a:pt x="168" y="12"/>
                </a:lnTo>
                <a:lnTo>
                  <a:pt x="144" y="0"/>
                </a:lnTo>
                <a:lnTo>
                  <a:pt x="120" y="36"/>
                </a:lnTo>
                <a:lnTo>
                  <a:pt x="96" y="60"/>
                </a:lnTo>
                <a:lnTo>
                  <a:pt x="72" y="90"/>
                </a:lnTo>
                <a:lnTo>
                  <a:pt x="66" y="138"/>
                </a:lnTo>
                <a:lnTo>
                  <a:pt x="12" y="162"/>
                </a:lnTo>
                <a:lnTo>
                  <a:pt x="0" y="174"/>
                </a:lnTo>
                <a:lnTo>
                  <a:pt x="84" y="174"/>
                </a:lnTo>
                <a:lnTo>
                  <a:pt x="90" y="15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310"/>
          <p:cNvSpPr>
            <a:spLocks/>
          </p:cNvSpPr>
          <p:nvPr/>
        </p:nvSpPr>
        <p:spPr bwMode="auto">
          <a:xfrm>
            <a:off x="5247517" y="3940175"/>
            <a:ext cx="204787" cy="177800"/>
          </a:xfrm>
          <a:custGeom>
            <a:avLst/>
            <a:gdLst>
              <a:gd name="T0" fmla="*/ 2147483647 w 26"/>
              <a:gd name="T1" fmla="*/ 2147483647 h 23"/>
              <a:gd name="T2" fmla="*/ 2147483647 w 26"/>
              <a:gd name="T3" fmla="*/ 2147483647 h 23"/>
              <a:gd name="T4" fmla="*/ 2147483647 w 26"/>
              <a:gd name="T5" fmla="*/ 2147483647 h 23"/>
              <a:gd name="T6" fmla="*/ 2147483647 w 26"/>
              <a:gd name="T7" fmla="*/ 2147483647 h 23"/>
              <a:gd name="T8" fmla="*/ 2147483647 w 26"/>
              <a:gd name="T9" fmla="*/ 2147483647 h 23"/>
              <a:gd name="T10" fmla="*/ 2147483647 w 26"/>
              <a:gd name="T11" fmla="*/ 2147483647 h 23"/>
              <a:gd name="T12" fmla="*/ 2147483647 w 26"/>
              <a:gd name="T13" fmla="*/ 0 h 23"/>
              <a:gd name="T14" fmla="*/ 2147483647 w 26"/>
              <a:gd name="T15" fmla="*/ 0 h 23"/>
              <a:gd name="T16" fmla="*/ 2147483647 w 26"/>
              <a:gd name="T17" fmla="*/ 2147483647 h 23"/>
              <a:gd name="T18" fmla="*/ 2147483647 w 26"/>
              <a:gd name="T19" fmla="*/ 2147483647 h 23"/>
              <a:gd name="T20" fmla="*/ 0 w 26"/>
              <a:gd name="T21" fmla="*/ 2147483647 h 23"/>
              <a:gd name="T22" fmla="*/ 2147483647 w 26"/>
              <a:gd name="T23" fmla="*/ 2147483647 h 23"/>
              <a:gd name="T24" fmla="*/ 2147483647 w 26"/>
              <a:gd name="T25" fmla="*/ 2147483647 h 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26" h="23">
                <a:moveTo>
                  <a:pt x="13" y="16"/>
                </a:moveTo>
                <a:cubicBezTo>
                  <a:pt x="15" y="14"/>
                  <a:pt x="15" y="14"/>
                  <a:pt x="15" y="14"/>
                </a:cubicBezTo>
                <a:cubicBezTo>
                  <a:pt x="16" y="6"/>
                  <a:pt x="16" y="6"/>
                  <a:pt x="16" y="6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6" y="3"/>
                  <a:pt x="26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0"/>
                  <a:pt x="25" y="0"/>
                  <a:pt x="25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9" y="2"/>
                  <a:pt x="9" y="2"/>
                  <a:pt x="9" y="2"/>
                </a:cubicBezTo>
                <a:cubicBezTo>
                  <a:pt x="4" y="13"/>
                  <a:pt x="4" y="13"/>
                  <a:pt x="4" y="13"/>
                </a:cubicBezTo>
                <a:cubicBezTo>
                  <a:pt x="0" y="22"/>
                  <a:pt x="0" y="22"/>
                  <a:pt x="0" y="22"/>
                </a:cubicBezTo>
                <a:cubicBezTo>
                  <a:pt x="4" y="22"/>
                  <a:pt x="12" y="23"/>
                  <a:pt x="12" y="23"/>
                </a:cubicBezTo>
                <a:cubicBezTo>
                  <a:pt x="13" y="23"/>
                  <a:pt x="13" y="16"/>
                  <a:pt x="13" y="16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311"/>
          <p:cNvSpPr>
            <a:spLocks/>
          </p:cNvSpPr>
          <p:nvPr/>
        </p:nvSpPr>
        <p:spPr bwMode="auto">
          <a:xfrm>
            <a:off x="5257042" y="4337050"/>
            <a:ext cx="61912" cy="47625"/>
          </a:xfrm>
          <a:custGeom>
            <a:avLst/>
            <a:gdLst>
              <a:gd name="T0" fmla="*/ 2147483647 w 48"/>
              <a:gd name="T1" fmla="*/ 2147483647 h 36"/>
              <a:gd name="T2" fmla="*/ 2147483647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2147483647 h 36"/>
              <a:gd name="T10" fmla="*/ 0 w 48"/>
              <a:gd name="T11" fmla="*/ 2147483647 h 36"/>
              <a:gd name="T12" fmla="*/ 2147483647 w 48"/>
              <a:gd name="T13" fmla="*/ 2147483647 h 36"/>
              <a:gd name="T14" fmla="*/ 2147483647 w 48"/>
              <a:gd name="T15" fmla="*/ 2147483647 h 36"/>
              <a:gd name="T16" fmla="*/ 2147483647 w 48"/>
              <a:gd name="T17" fmla="*/ 2147483647 h 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8" h="36">
                <a:moveTo>
                  <a:pt x="48" y="24"/>
                </a:moveTo>
                <a:lnTo>
                  <a:pt x="48" y="6"/>
                </a:lnTo>
                <a:lnTo>
                  <a:pt x="48" y="0"/>
                </a:lnTo>
                <a:lnTo>
                  <a:pt x="36" y="0"/>
                </a:lnTo>
                <a:lnTo>
                  <a:pt x="6" y="6"/>
                </a:lnTo>
                <a:lnTo>
                  <a:pt x="0" y="6"/>
                </a:lnTo>
                <a:lnTo>
                  <a:pt x="18" y="36"/>
                </a:lnTo>
                <a:lnTo>
                  <a:pt x="36" y="24"/>
                </a:lnTo>
                <a:lnTo>
                  <a:pt x="48" y="2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Freeform 312"/>
          <p:cNvSpPr>
            <a:spLocks/>
          </p:cNvSpPr>
          <p:nvPr/>
        </p:nvSpPr>
        <p:spPr bwMode="auto">
          <a:xfrm>
            <a:off x="6206367" y="4065588"/>
            <a:ext cx="406400" cy="498475"/>
          </a:xfrm>
          <a:custGeom>
            <a:avLst/>
            <a:gdLst>
              <a:gd name="T0" fmla="*/ 2147483647 w 52"/>
              <a:gd name="T1" fmla="*/ 2147483647 h 64"/>
              <a:gd name="T2" fmla="*/ 2147483647 w 52"/>
              <a:gd name="T3" fmla="*/ 2147483647 h 64"/>
              <a:gd name="T4" fmla="*/ 2147483647 w 52"/>
              <a:gd name="T5" fmla="*/ 2147483647 h 64"/>
              <a:gd name="T6" fmla="*/ 2147483647 w 52"/>
              <a:gd name="T7" fmla="*/ 2147483647 h 64"/>
              <a:gd name="T8" fmla="*/ 2147483647 w 52"/>
              <a:gd name="T9" fmla="*/ 2147483647 h 64"/>
              <a:gd name="T10" fmla="*/ 2147483647 w 52"/>
              <a:gd name="T11" fmla="*/ 2147483647 h 64"/>
              <a:gd name="T12" fmla="*/ 2147483647 w 52"/>
              <a:gd name="T13" fmla="*/ 2147483647 h 64"/>
              <a:gd name="T14" fmla="*/ 2147483647 w 52"/>
              <a:gd name="T15" fmla="*/ 2147483647 h 64"/>
              <a:gd name="T16" fmla="*/ 2147483647 w 52"/>
              <a:gd name="T17" fmla="*/ 2147483647 h 64"/>
              <a:gd name="T18" fmla="*/ 0 w 52"/>
              <a:gd name="T19" fmla="*/ 2147483647 h 64"/>
              <a:gd name="T20" fmla="*/ 2147483647 w 52"/>
              <a:gd name="T21" fmla="*/ 2147483647 h 64"/>
              <a:gd name="T22" fmla="*/ 2147483647 w 52"/>
              <a:gd name="T23" fmla="*/ 2147483647 h 64"/>
              <a:gd name="T24" fmla="*/ 2147483647 w 52"/>
              <a:gd name="T25" fmla="*/ 2147483647 h 64"/>
              <a:gd name="T26" fmla="*/ 2147483647 w 52"/>
              <a:gd name="T27" fmla="*/ 2147483647 h 64"/>
              <a:gd name="T28" fmla="*/ 2147483647 w 52"/>
              <a:gd name="T29" fmla="*/ 2147483647 h 64"/>
              <a:gd name="T30" fmla="*/ 2147483647 w 52"/>
              <a:gd name="T31" fmla="*/ 2147483647 h 64"/>
              <a:gd name="T32" fmla="*/ 2147483647 w 52"/>
              <a:gd name="T33" fmla="*/ 2147483647 h 64"/>
              <a:gd name="T34" fmla="*/ 2147483647 w 52"/>
              <a:gd name="T35" fmla="*/ 2147483647 h 64"/>
              <a:gd name="T36" fmla="*/ 2147483647 w 52"/>
              <a:gd name="T37" fmla="*/ 2147483647 h 64"/>
              <a:gd name="T38" fmla="*/ 2147483647 w 52"/>
              <a:gd name="T39" fmla="*/ 2147483647 h 64"/>
              <a:gd name="T40" fmla="*/ 2147483647 w 52"/>
              <a:gd name="T41" fmla="*/ 2147483647 h 64"/>
              <a:gd name="T42" fmla="*/ 2147483647 w 52"/>
              <a:gd name="T43" fmla="*/ 2147483647 h 64"/>
              <a:gd name="T44" fmla="*/ 2147483647 w 52"/>
              <a:gd name="T45" fmla="*/ 2147483647 h 64"/>
              <a:gd name="T46" fmla="*/ 2147483647 w 52"/>
              <a:gd name="T47" fmla="*/ 2147483647 h 64"/>
              <a:gd name="T48" fmla="*/ 2147483647 w 52"/>
              <a:gd name="T49" fmla="*/ 2147483647 h 64"/>
              <a:gd name="T50" fmla="*/ 2147483647 w 52"/>
              <a:gd name="T51" fmla="*/ 2147483647 h 64"/>
              <a:gd name="T52" fmla="*/ 2147483647 w 52"/>
              <a:gd name="T53" fmla="*/ 2147483647 h 64"/>
              <a:gd name="T54" fmla="*/ 2147483647 w 52"/>
              <a:gd name="T55" fmla="*/ 2147483647 h 64"/>
              <a:gd name="T56" fmla="*/ 2147483647 w 52"/>
              <a:gd name="T57" fmla="*/ 2147483647 h 64"/>
              <a:gd name="T58" fmla="*/ 2147483647 w 52"/>
              <a:gd name="T59" fmla="*/ 2147483647 h 64"/>
              <a:gd name="T60" fmla="*/ 2147483647 w 52"/>
              <a:gd name="T61" fmla="*/ 2147483647 h 64"/>
              <a:gd name="T62" fmla="*/ 2147483647 w 52"/>
              <a:gd name="T63" fmla="*/ 2147483647 h 64"/>
              <a:gd name="T64" fmla="*/ 2147483647 w 52"/>
              <a:gd name="T65" fmla="*/ 2147483647 h 64"/>
              <a:gd name="T66" fmla="*/ 2147483647 w 52"/>
              <a:gd name="T67" fmla="*/ 2147483647 h 64"/>
              <a:gd name="T68" fmla="*/ 2147483647 w 52"/>
              <a:gd name="T69" fmla="*/ 2147483647 h 64"/>
              <a:gd name="T70" fmla="*/ 2147483647 w 52"/>
              <a:gd name="T71" fmla="*/ 0 h 64"/>
              <a:gd name="T72" fmla="*/ 2147483647 w 52"/>
              <a:gd name="T73" fmla="*/ 2147483647 h 64"/>
              <a:gd name="T74" fmla="*/ 2147483647 w 52"/>
              <a:gd name="T75" fmla="*/ 2147483647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2" h="64">
                <a:moveTo>
                  <a:pt x="37" y="5"/>
                </a:moveTo>
                <a:cubicBezTo>
                  <a:pt x="37" y="5"/>
                  <a:pt x="15" y="5"/>
                  <a:pt x="11" y="5"/>
                </a:cubicBezTo>
                <a:cubicBezTo>
                  <a:pt x="10" y="11"/>
                  <a:pt x="10" y="11"/>
                  <a:pt x="10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4"/>
                  <a:pt x="7" y="14"/>
                  <a:pt x="7" y="14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25"/>
                  <a:pt x="5" y="25"/>
                  <a:pt x="5" y="25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32"/>
                  <a:pt x="1" y="32"/>
                  <a:pt x="1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3" y="41"/>
                  <a:pt x="3" y="41"/>
                  <a:pt x="3" y="41"/>
                </a:cubicBezTo>
                <a:cubicBezTo>
                  <a:pt x="5" y="45"/>
                  <a:pt x="5" y="45"/>
                  <a:pt x="5" y="45"/>
                </a:cubicBezTo>
                <a:cubicBezTo>
                  <a:pt x="8" y="50"/>
                  <a:pt x="8" y="50"/>
                  <a:pt x="8" y="50"/>
                </a:cubicBezTo>
                <a:cubicBezTo>
                  <a:pt x="12" y="52"/>
                  <a:pt x="12" y="52"/>
                  <a:pt x="12" y="52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61"/>
                  <a:pt x="20" y="61"/>
                  <a:pt x="20" y="61"/>
                </a:cubicBezTo>
                <a:cubicBezTo>
                  <a:pt x="25" y="61"/>
                  <a:pt x="25" y="61"/>
                  <a:pt x="25" y="61"/>
                </a:cubicBezTo>
                <a:cubicBezTo>
                  <a:pt x="29" y="64"/>
                  <a:pt x="29" y="64"/>
                  <a:pt x="29" y="64"/>
                </a:cubicBezTo>
                <a:cubicBezTo>
                  <a:pt x="36" y="63"/>
                  <a:pt x="36" y="63"/>
                  <a:pt x="36" y="63"/>
                </a:cubicBezTo>
                <a:cubicBezTo>
                  <a:pt x="41" y="61"/>
                  <a:pt x="41" y="61"/>
                  <a:pt x="41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59"/>
                  <a:pt x="44" y="59"/>
                  <a:pt x="44" y="59"/>
                </a:cubicBezTo>
                <a:cubicBezTo>
                  <a:pt x="42" y="57"/>
                  <a:pt x="42" y="57"/>
                  <a:pt x="42" y="57"/>
                </a:cubicBezTo>
                <a:cubicBezTo>
                  <a:pt x="39" y="54"/>
                  <a:pt x="39" y="54"/>
                  <a:pt x="39" y="54"/>
                </a:cubicBezTo>
                <a:cubicBezTo>
                  <a:pt x="35" y="51"/>
                  <a:pt x="35" y="51"/>
                  <a:pt x="35" y="51"/>
                </a:cubicBezTo>
                <a:cubicBezTo>
                  <a:pt x="36" y="48"/>
                  <a:pt x="36" y="48"/>
                  <a:pt x="36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9" y="42"/>
                  <a:pt x="39" y="42"/>
                  <a:pt x="39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46" y="32"/>
                  <a:pt x="46" y="32"/>
                  <a:pt x="46" y="32"/>
                </a:cubicBezTo>
                <a:cubicBezTo>
                  <a:pt x="47" y="21"/>
                  <a:pt x="47" y="21"/>
                  <a:pt x="47" y="21"/>
                </a:cubicBezTo>
                <a:cubicBezTo>
                  <a:pt x="50" y="19"/>
                  <a:pt x="50" y="19"/>
                  <a:pt x="50" y="19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3"/>
                  <a:pt x="50" y="13"/>
                  <a:pt x="50" y="13"/>
                </a:cubicBezTo>
                <a:cubicBezTo>
                  <a:pt x="47" y="4"/>
                  <a:pt x="47" y="4"/>
                  <a:pt x="47" y="4"/>
                </a:cubicBezTo>
                <a:cubicBezTo>
                  <a:pt x="44" y="0"/>
                  <a:pt x="44" y="0"/>
                  <a:pt x="44" y="0"/>
                </a:cubicBezTo>
                <a:cubicBezTo>
                  <a:pt x="42" y="2"/>
                  <a:pt x="42" y="2"/>
                  <a:pt x="42" y="2"/>
                </a:cubicBezTo>
                <a:lnTo>
                  <a:pt x="37" y="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Freeform 313"/>
          <p:cNvSpPr>
            <a:spLocks/>
          </p:cNvSpPr>
          <p:nvPr/>
        </p:nvSpPr>
        <p:spPr bwMode="auto">
          <a:xfrm>
            <a:off x="5452304" y="4392613"/>
            <a:ext cx="149225" cy="147637"/>
          </a:xfrm>
          <a:custGeom>
            <a:avLst/>
            <a:gdLst>
              <a:gd name="T0" fmla="*/ 2147483647 w 19"/>
              <a:gd name="T1" fmla="*/ 2147483647 h 19"/>
              <a:gd name="T2" fmla="*/ 2147483647 w 19"/>
              <a:gd name="T3" fmla="*/ 2147483647 h 19"/>
              <a:gd name="T4" fmla="*/ 2147483647 w 19"/>
              <a:gd name="T5" fmla="*/ 2147483647 h 19"/>
              <a:gd name="T6" fmla="*/ 2147483647 w 19"/>
              <a:gd name="T7" fmla="*/ 2147483647 h 19"/>
              <a:gd name="T8" fmla="*/ 2147483647 w 19"/>
              <a:gd name="T9" fmla="*/ 2147483647 h 19"/>
              <a:gd name="T10" fmla="*/ 2147483647 w 19"/>
              <a:gd name="T11" fmla="*/ 2147483647 h 19"/>
              <a:gd name="T12" fmla="*/ 2147483647 w 19"/>
              <a:gd name="T13" fmla="*/ 0 h 19"/>
              <a:gd name="T14" fmla="*/ 2147483647 w 19"/>
              <a:gd name="T15" fmla="*/ 0 h 19"/>
              <a:gd name="T16" fmla="*/ 2147483647 w 19"/>
              <a:gd name="T17" fmla="*/ 0 h 19"/>
              <a:gd name="T18" fmla="*/ 2147483647 w 19"/>
              <a:gd name="T19" fmla="*/ 2147483647 h 19"/>
              <a:gd name="T20" fmla="*/ 2147483647 w 19"/>
              <a:gd name="T21" fmla="*/ 2147483647 h 19"/>
              <a:gd name="T22" fmla="*/ 2147483647 w 19"/>
              <a:gd name="T23" fmla="*/ 2147483647 h 19"/>
              <a:gd name="T24" fmla="*/ 2147483647 w 19"/>
              <a:gd name="T25" fmla="*/ 2147483647 h 19"/>
              <a:gd name="T26" fmla="*/ 0 w 19"/>
              <a:gd name="T27" fmla="*/ 2147483647 h 19"/>
              <a:gd name="T28" fmla="*/ 2147483647 w 19"/>
              <a:gd name="T29" fmla="*/ 2147483647 h 19"/>
              <a:gd name="T30" fmla="*/ 2147483647 w 19"/>
              <a:gd name="T31" fmla="*/ 2147483647 h 19"/>
              <a:gd name="T32" fmla="*/ 2147483647 w 19"/>
              <a:gd name="T33" fmla="*/ 2147483647 h 19"/>
              <a:gd name="T34" fmla="*/ 2147483647 w 19"/>
              <a:gd name="T35" fmla="*/ 2147483647 h 19"/>
              <a:gd name="T36" fmla="*/ 2147483647 w 19"/>
              <a:gd name="T37" fmla="*/ 2147483647 h 19"/>
              <a:gd name="T38" fmla="*/ 2147483647 w 19"/>
              <a:gd name="T39" fmla="*/ 2147483647 h 19"/>
              <a:gd name="T40" fmla="*/ 2147483647 w 19"/>
              <a:gd name="T41" fmla="*/ 2147483647 h 19"/>
              <a:gd name="T42" fmla="*/ 2147483647 w 19"/>
              <a:gd name="T43" fmla="*/ 2147483647 h 19"/>
              <a:gd name="T44" fmla="*/ 2147483647 w 19"/>
              <a:gd name="T45" fmla="*/ 2147483647 h 1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9" h="19">
                <a:moveTo>
                  <a:pt x="17" y="10"/>
                </a:moveTo>
                <a:cubicBezTo>
                  <a:pt x="19" y="6"/>
                  <a:pt x="19" y="6"/>
                  <a:pt x="19" y="6"/>
                </a:cubicBezTo>
                <a:cubicBezTo>
                  <a:pt x="17" y="2"/>
                  <a:pt x="17" y="2"/>
                  <a:pt x="17" y="2"/>
                </a:cubicBezTo>
                <a:cubicBezTo>
                  <a:pt x="12" y="3"/>
                  <a:pt x="12" y="3"/>
                  <a:pt x="12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8" y="1"/>
                  <a:pt x="8" y="1"/>
                  <a:pt x="8" y="1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5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1"/>
                  <a:pt x="1" y="1"/>
                  <a:pt x="1" y="1"/>
                </a:cubicBezTo>
                <a:cubicBezTo>
                  <a:pt x="2" y="1"/>
                  <a:pt x="2" y="1"/>
                  <a:pt x="2" y="1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2" y="9"/>
                  <a:pt x="1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1" y="11"/>
                  <a:pt x="0" y="14"/>
                  <a:pt x="1" y="14"/>
                </a:cubicBezTo>
                <a:cubicBezTo>
                  <a:pt x="1" y="14"/>
                  <a:pt x="4" y="16"/>
                  <a:pt x="4" y="16"/>
                </a:cubicBezTo>
                <a:cubicBezTo>
                  <a:pt x="4" y="19"/>
                  <a:pt x="4" y="19"/>
                  <a:pt x="4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7" y="13"/>
                  <a:pt x="17" y="13"/>
                  <a:pt x="17" y="13"/>
                </a:cubicBezTo>
                <a:lnTo>
                  <a:pt x="17" y="1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Freeform 314"/>
          <p:cNvSpPr>
            <a:spLocks/>
          </p:cNvSpPr>
          <p:nvPr/>
        </p:nvSpPr>
        <p:spPr bwMode="auto">
          <a:xfrm>
            <a:off x="5376104" y="4448175"/>
            <a:ext cx="106363" cy="92075"/>
          </a:xfrm>
          <a:custGeom>
            <a:avLst/>
            <a:gdLst>
              <a:gd name="T0" fmla="*/ 2147483647 w 14"/>
              <a:gd name="T1" fmla="*/ 2147483647 h 12"/>
              <a:gd name="T2" fmla="*/ 2147483647 w 14"/>
              <a:gd name="T3" fmla="*/ 2147483647 h 12"/>
              <a:gd name="T4" fmla="*/ 2147483647 w 14"/>
              <a:gd name="T5" fmla="*/ 2147483647 h 12"/>
              <a:gd name="T6" fmla="*/ 2147483647 w 14"/>
              <a:gd name="T7" fmla="*/ 2147483647 h 12"/>
              <a:gd name="T8" fmla="*/ 2147483647 w 14"/>
              <a:gd name="T9" fmla="*/ 2147483647 h 12"/>
              <a:gd name="T10" fmla="*/ 2147483647 w 14"/>
              <a:gd name="T11" fmla="*/ 0 h 12"/>
              <a:gd name="T12" fmla="*/ 2147483647 w 14"/>
              <a:gd name="T13" fmla="*/ 2147483647 h 12"/>
              <a:gd name="T14" fmla="*/ 2147483647 w 14"/>
              <a:gd name="T15" fmla="*/ 2147483647 h 12"/>
              <a:gd name="T16" fmla="*/ 0 w 14"/>
              <a:gd name="T17" fmla="*/ 2147483647 h 12"/>
              <a:gd name="T18" fmla="*/ 2147483647 w 14"/>
              <a:gd name="T19" fmla="*/ 2147483647 h 12"/>
              <a:gd name="T20" fmla="*/ 2147483647 w 14"/>
              <a:gd name="T21" fmla="*/ 2147483647 h 12"/>
              <a:gd name="T22" fmla="*/ 2147483647 w 14"/>
              <a:gd name="T23" fmla="*/ 2147483647 h 12"/>
              <a:gd name="T24" fmla="*/ 2147483647 w 14"/>
              <a:gd name="T25" fmla="*/ 2147483647 h 12"/>
              <a:gd name="T26" fmla="*/ 2147483647 w 14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4" h="12">
                <a:moveTo>
                  <a:pt x="11" y="7"/>
                </a:moveTo>
                <a:cubicBezTo>
                  <a:pt x="10" y="7"/>
                  <a:pt x="11" y="4"/>
                  <a:pt x="11" y="4"/>
                </a:cubicBezTo>
                <a:cubicBezTo>
                  <a:pt x="10" y="3"/>
                  <a:pt x="10" y="3"/>
                  <a:pt x="10" y="3"/>
                </a:cubicBezTo>
                <a:cubicBezTo>
                  <a:pt x="9" y="3"/>
                  <a:pt x="8" y="4"/>
                  <a:pt x="8" y="4"/>
                </a:cubicBezTo>
                <a:cubicBezTo>
                  <a:pt x="7" y="4"/>
                  <a:pt x="6" y="1"/>
                  <a:pt x="6" y="1"/>
                </a:cubicBezTo>
                <a:cubicBezTo>
                  <a:pt x="4" y="0"/>
                  <a:pt x="4" y="0"/>
                  <a:pt x="4" y="0"/>
                </a:cubicBezTo>
                <a:cubicBezTo>
                  <a:pt x="3" y="2"/>
                  <a:pt x="3" y="2"/>
                  <a:pt x="3" y="2"/>
                </a:cubicBezTo>
                <a:cubicBezTo>
                  <a:pt x="1" y="3"/>
                  <a:pt x="1" y="3"/>
                  <a:pt x="1" y="3"/>
                </a:cubicBezTo>
                <a:cubicBezTo>
                  <a:pt x="0" y="5"/>
                  <a:pt x="0" y="5"/>
                  <a:pt x="0" y="5"/>
                </a:cubicBezTo>
                <a:cubicBezTo>
                  <a:pt x="1" y="6"/>
                  <a:pt x="1" y="6"/>
                  <a:pt x="1" y="6"/>
                </a:cubicBezTo>
                <a:cubicBezTo>
                  <a:pt x="10" y="12"/>
                  <a:pt x="10" y="12"/>
                  <a:pt x="10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9"/>
                  <a:pt x="11" y="7"/>
                  <a:pt x="11" y="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" name="Freeform 315"/>
          <p:cNvSpPr>
            <a:spLocks/>
          </p:cNvSpPr>
          <p:nvPr/>
        </p:nvSpPr>
        <p:spPr bwMode="auto">
          <a:xfrm>
            <a:off x="5326892" y="4416425"/>
            <a:ext cx="79375" cy="69850"/>
          </a:xfrm>
          <a:custGeom>
            <a:avLst/>
            <a:gdLst>
              <a:gd name="T0" fmla="*/ 2147483647 w 60"/>
              <a:gd name="T1" fmla="*/ 2147483647 h 54"/>
              <a:gd name="T2" fmla="*/ 2147483647 w 60"/>
              <a:gd name="T3" fmla="*/ 2147483647 h 54"/>
              <a:gd name="T4" fmla="*/ 2147483647 w 60"/>
              <a:gd name="T5" fmla="*/ 2147483647 h 54"/>
              <a:gd name="T6" fmla="*/ 2147483647 w 60"/>
              <a:gd name="T7" fmla="*/ 0 h 54"/>
              <a:gd name="T8" fmla="*/ 2147483647 w 60"/>
              <a:gd name="T9" fmla="*/ 0 h 54"/>
              <a:gd name="T10" fmla="*/ 2147483647 w 60"/>
              <a:gd name="T11" fmla="*/ 2147483647 h 54"/>
              <a:gd name="T12" fmla="*/ 0 w 60"/>
              <a:gd name="T13" fmla="*/ 2147483647 h 54"/>
              <a:gd name="T14" fmla="*/ 2147483647 w 60"/>
              <a:gd name="T15" fmla="*/ 2147483647 h 54"/>
              <a:gd name="T16" fmla="*/ 2147483647 w 60"/>
              <a:gd name="T17" fmla="*/ 2147483647 h 54"/>
              <a:gd name="T18" fmla="*/ 2147483647 w 60"/>
              <a:gd name="T19" fmla="*/ 2147483647 h 54"/>
              <a:gd name="T20" fmla="*/ 2147483647 w 60"/>
              <a:gd name="T21" fmla="*/ 2147483647 h 5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" h="54">
                <a:moveTo>
                  <a:pt x="54" y="36"/>
                </a:moveTo>
                <a:lnTo>
                  <a:pt x="60" y="24"/>
                </a:lnTo>
                <a:lnTo>
                  <a:pt x="54" y="18"/>
                </a:lnTo>
                <a:lnTo>
                  <a:pt x="42" y="0"/>
                </a:lnTo>
                <a:lnTo>
                  <a:pt x="18" y="0"/>
                </a:lnTo>
                <a:lnTo>
                  <a:pt x="12" y="12"/>
                </a:lnTo>
                <a:lnTo>
                  <a:pt x="0" y="18"/>
                </a:lnTo>
                <a:lnTo>
                  <a:pt x="12" y="30"/>
                </a:lnTo>
                <a:lnTo>
                  <a:pt x="36" y="54"/>
                </a:lnTo>
                <a:lnTo>
                  <a:pt x="42" y="42"/>
                </a:lnTo>
                <a:lnTo>
                  <a:pt x="54" y="3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Rectangle 316"/>
          <p:cNvSpPr>
            <a:spLocks noChangeArrowheads="1"/>
          </p:cNvSpPr>
          <p:nvPr/>
        </p:nvSpPr>
        <p:spPr bwMode="auto">
          <a:xfrm>
            <a:off x="5442779" y="3940175"/>
            <a:ext cx="9525" cy="238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/>
          </a:p>
        </p:txBody>
      </p:sp>
      <p:sp>
        <p:nvSpPr>
          <p:cNvPr id="82" name="Freeform 317"/>
          <p:cNvSpPr>
            <a:spLocks/>
          </p:cNvSpPr>
          <p:nvPr/>
        </p:nvSpPr>
        <p:spPr bwMode="auto">
          <a:xfrm>
            <a:off x="5442779" y="3667125"/>
            <a:ext cx="512763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Freeform 318"/>
          <p:cNvSpPr>
            <a:spLocks/>
          </p:cNvSpPr>
          <p:nvPr/>
        </p:nvSpPr>
        <p:spPr bwMode="auto">
          <a:xfrm>
            <a:off x="5442779" y="3667125"/>
            <a:ext cx="512763" cy="504825"/>
          </a:xfrm>
          <a:custGeom>
            <a:avLst/>
            <a:gdLst>
              <a:gd name="T0" fmla="*/ 2147483647 w 390"/>
              <a:gd name="T1" fmla="*/ 2147483647 h 390"/>
              <a:gd name="T2" fmla="*/ 2147483647 w 390"/>
              <a:gd name="T3" fmla="*/ 2147483647 h 390"/>
              <a:gd name="T4" fmla="*/ 2147483647 w 390"/>
              <a:gd name="T5" fmla="*/ 2147483647 h 390"/>
              <a:gd name="T6" fmla="*/ 2147483647 w 390"/>
              <a:gd name="T7" fmla="*/ 2147483647 h 390"/>
              <a:gd name="T8" fmla="*/ 2147483647 w 390"/>
              <a:gd name="T9" fmla="*/ 2147483647 h 390"/>
              <a:gd name="T10" fmla="*/ 2147483647 w 390"/>
              <a:gd name="T11" fmla="*/ 2147483647 h 390"/>
              <a:gd name="T12" fmla="*/ 2147483647 w 390"/>
              <a:gd name="T13" fmla="*/ 2147483647 h 390"/>
              <a:gd name="T14" fmla="*/ 2147483647 w 390"/>
              <a:gd name="T15" fmla="*/ 2147483647 h 390"/>
              <a:gd name="T16" fmla="*/ 2147483647 w 390"/>
              <a:gd name="T17" fmla="*/ 2147483647 h 390"/>
              <a:gd name="T18" fmla="*/ 2147483647 w 390"/>
              <a:gd name="T19" fmla="*/ 2147483647 h 390"/>
              <a:gd name="T20" fmla="*/ 2147483647 w 390"/>
              <a:gd name="T21" fmla="*/ 2147483647 h 390"/>
              <a:gd name="T22" fmla="*/ 2147483647 w 390"/>
              <a:gd name="T23" fmla="*/ 2147483647 h 390"/>
              <a:gd name="T24" fmla="*/ 2147483647 w 390"/>
              <a:gd name="T25" fmla="*/ 2147483647 h 390"/>
              <a:gd name="T26" fmla="*/ 2147483647 w 390"/>
              <a:gd name="T27" fmla="*/ 2147483647 h 390"/>
              <a:gd name="T28" fmla="*/ 2147483647 w 390"/>
              <a:gd name="T29" fmla="*/ 2147483647 h 390"/>
              <a:gd name="T30" fmla="*/ 2147483647 w 390"/>
              <a:gd name="T31" fmla="*/ 2147483647 h 390"/>
              <a:gd name="T32" fmla="*/ 2147483647 w 390"/>
              <a:gd name="T33" fmla="*/ 2147483647 h 390"/>
              <a:gd name="T34" fmla="*/ 2147483647 w 390"/>
              <a:gd name="T35" fmla="*/ 2147483647 h 390"/>
              <a:gd name="T36" fmla="*/ 2147483647 w 390"/>
              <a:gd name="T37" fmla="*/ 2147483647 h 390"/>
              <a:gd name="T38" fmla="*/ 2147483647 w 390"/>
              <a:gd name="T39" fmla="*/ 2147483647 h 390"/>
              <a:gd name="T40" fmla="*/ 2147483647 w 390"/>
              <a:gd name="T41" fmla="*/ 2147483647 h 390"/>
              <a:gd name="T42" fmla="*/ 2147483647 w 390"/>
              <a:gd name="T43" fmla="*/ 2147483647 h 390"/>
              <a:gd name="T44" fmla="*/ 2147483647 w 390"/>
              <a:gd name="T45" fmla="*/ 2147483647 h 390"/>
              <a:gd name="T46" fmla="*/ 2147483647 w 390"/>
              <a:gd name="T47" fmla="*/ 2147483647 h 390"/>
              <a:gd name="T48" fmla="*/ 2147483647 w 390"/>
              <a:gd name="T49" fmla="*/ 0 h 390"/>
              <a:gd name="T50" fmla="*/ 2147483647 w 390"/>
              <a:gd name="T51" fmla="*/ 2147483647 h 390"/>
              <a:gd name="T52" fmla="*/ 2147483647 w 390"/>
              <a:gd name="T53" fmla="*/ 2147483647 h 390"/>
              <a:gd name="T54" fmla="*/ 2147483647 w 390"/>
              <a:gd name="T55" fmla="*/ 2147483647 h 390"/>
              <a:gd name="T56" fmla="*/ 2147483647 w 390"/>
              <a:gd name="T57" fmla="*/ 2147483647 h 390"/>
              <a:gd name="T58" fmla="*/ 2147483647 w 390"/>
              <a:gd name="T59" fmla="*/ 2147483647 h 390"/>
              <a:gd name="T60" fmla="*/ 2147483647 w 390"/>
              <a:gd name="T61" fmla="*/ 2147483647 h 390"/>
              <a:gd name="T62" fmla="*/ 2147483647 w 390"/>
              <a:gd name="T63" fmla="*/ 2147483647 h 390"/>
              <a:gd name="T64" fmla="*/ 2147483647 w 390"/>
              <a:gd name="T65" fmla="*/ 2147483647 h 390"/>
              <a:gd name="T66" fmla="*/ 2147483647 w 390"/>
              <a:gd name="T67" fmla="*/ 2147483647 h 390"/>
              <a:gd name="T68" fmla="*/ 2147483647 w 390"/>
              <a:gd name="T69" fmla="*/ 2147483647 h 390"/>
              <a:gd name="T70" fmla="*/ 2147483647 w 390"/>
              <a:gd name="T71" fmla="*/ 2147483647 h 390"/>
              <a:gd name="T72" fmla="*/ 2147483647 w 390"/>
              <a:gd name="T73" fmla="*/ 2147483647 h 390"/>
              <a:gd name="T74" fmla="*/ 2147483647 w 390"/>
              <a:gd name="T75" fmla="*/ 2147483647 h 390"/>
              <a:gd name="T76" fmla="*/ 2147483647 w 390"/>
              <a:gd name="T77" fmla="*/ 2147483647 h 390"/>
              <a:gd name="T78" fmla="*/ 0 w 390"/>
              <a:gd name="T79" fmla="*/ 2147483647 h 390"/>
              <a:gd name="T80" fmla="*/ 2147483647 w 390"/>
              <a:gd name="T81" fmla="*/ 2147483647 h 390"/>
              <a:gd name="T82" fmla="*/ 2147483647 w 390"/>
              <a:gd name="T83" fmla="*/ 2147483647 h 390"/>
              <a:gd name="T84" fmla="*/ 2147483647 w 390"/>
              <a:gd name="T85" fmla="*/ 2147483647 h 39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390" h="390">
                <a:moveTo>
                  <a:pt x="60" y="270"/>
                </a:moveTo>
                <a:lnTo>
                  <a:pt x="216" y="378"/>
                </a:lnTo>
                <a:lnTo>
                  <a:pt x="228" y="390"/>
                </a:lnTo>
                <a:lnTo>
                  <a:pt x="246" y="390"/>
                </a:lnTo>
                <a:lnTo>
                  <a:pt x="282" y="372"/>
                </a:lnTo>
                <a:lnTo>
                  <a:pt x="390" y="300"/>
                </a:lnTo>
                <a:lnTo>
                  <a:pt x="384" y="300"/>
                </a:lnTo>
                <a:lnTo>
                  <a:pt x="366" y="276"/>
                </a:lnTo>
                <a:lnTo>
                  <a:pt x="354" y="270"/>
                </a:lnTo>
                <a:lnTo>
                  <a:pt x="342" y="246"/>
                </a:lnTo>
                <a:lnTo>
                  <a:pt x="348" y="234"/>
                </a:lnTo>
                <a:lnTo>
                  <a:pt x="348" y="174"/>
                </a:lnTo>
                <a:lnTo>
                  <a:pt x="342" y="162"/>
                </a:lnTo>
                <a:lnTo>
                  <a:pt x="348" y="150"/>
                </a:lnTo>
                <a:lnTo>
                  <a:pt x="342" y="144"/>
                </a:lnTo>
                <a:lnTo>
                  <a:pt x="342" y="120"/>
                </a:lnTo>
                <a:lnTo>
                  <a:pt x="324" y="108"/>
                </a:lnTo>
                <a:lnTo>
                  <a:pt x="318" y="102"/>
                </a:lnTo>
                <a:lnTo>
                  <a:pt x="306" y="90"/>
                </a:lnTo>
                <a:lnTo>
                  <a:pt x="306" y="78"/>
                </a:lnTo>
                <a:lnTo>
                  <a:pt x="324" y="54"/>
                </a:lnTo>
                <a:lnTo>
                  <a:pt x="324" y="30"/>
                </a:lnTo>
                <a:lnTo>
                  <a:pt x="324" y="12"/>
                </a:lnTo>
                <a:lnTo>
                  <a:pt x="330" y="6"/>
                </a:lnTo>
                <a:lnTo>
                  <a:pt x="330" y="0"/>
                </a:lnTo>
                <a:lnTo>
                  <a:pt x="318" y="6"/>
                </a:lnTo>
                <a:lnTo>
                  <a:pt x="288" y="12"/>
                </a:lnTo>
                <a:lnTo>
                  <a:pt x="222" y="12"/>
                </a:lnTo>
                <a:lnTo>
                  <a:pt x="162" y="30"/>
                </a:lnTo>
                <a:lnTo>
                  <a:pt x="132" y="48"/>
                </a:lnTo>
                <a:lnTo>
                  <a:pt x="138" y="78"/>
                </a:lnTo>
                <a:lnTo>
                  <a:pt x="144" y="108"/>
                </a:lnTo>
                <a:lnTo>
                  <a:pt x="132" y="114"/>
                </a:lnTo>
                <a:lnTo>
                  <a:pt x="108" y="120"/>
                </a:lnTo>
                <a:lnTo>
                  <a:pt x="102" y="132"/>
                </a:lnTo>
                <a:lnTo>
                  <a:pt x="96" y="144"/>
                </a:lnTo>
                <a:lnTo>
                  <a:pt x="60" y="156"/>
                </a:lnTo>
                <a:lnTo>
                  <a:pt x="30" y="174"/>
                </a:lnTo>
                <a:lnTo>
                  <a:pt x="6" y="192"/>
                </a:lnTo>
                <a:lnTo>
                  <a:pt x="0" y="210"/>
                </a:lnTo>
                <a:lnTo>
                  <a:pt x="6" y="210"/>
                </a:lnTo>
                <a:lnTo>
                  <a:pt x="6" y="228"/>
                </a:lnTo>
                <a:lnTo>
                  <a:pt x="60" y="270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4" name="Freeform 334"/>
          <p:cNvSpPr>
            <a:spLocks/>
          </p:cNvSpPr>
          <p:nvPr/>
        </p:nvSpPr>
        <p:spPr bwMode="auto">
          <a:xfrm>
            <a:off x="6173029" y="2206625"/>
            <a:ext cx="266700" cy="585788"/>
          </a:xfrm>
          <a:custGeom>
            <a:avLst/>
            <a:gdLst>
              <a:gd name="T0" fmla="*/ 2147483647 w 34"/>
              <a:gd name="T1" fmla="*/ 2147483647 h 75"/>
              <a:gd name="T2" fmla="*/ 2147483647 w 34"/>
              <a:gd name="T3" fmla="*/ 2147483647 h 75"/>
              <a:gd name="T4" fmla="*/ 2147483647 w 34"/>
              <a:gd name="T5" fmla="*/ 2147483647 h 75"/>
              <a:gd name="T6" fmla="*/ 2147483647 w 34"/>
              <a:gd name="T7" fmla="*/ 2147483647 h 75"/>
              <a:gd name="T8" fmla="*/ 2147483647 w 34"/>
              <a:gd name="T9" fmla="*/ 2147483647 h 75"/>
              <a:gd name="T10" fmla="*/ 2147483647 w 34"/>
              <a:gd name="T11" fmla="*/ 2147483647 h 75"/>
              <a:gd name="T12" fmla="*/ 2147483647 w 34"/>
              <a:gd name="T13" fmla="*/ 2147483647 h 75"/>
              <a:gd name="T14" fmla="*/ 2147483647 w 34"/>
              <a:gd name="T15" fmla="*/ 2147483647 h 75"/>
              <a:gd name="T16" fmla="*/ 2147483647 w 34"/>
              <a:gd name="T17" fmla="*/ 2147483647 h 75"/>
              <a:gd name="T18" fmla="*/ 2147483647 w 34"/>
              <a:gd name="T19" fmla="*/ 2147483647 h 75"/>
              <a:gd name="T20" fmla="*/ 2147483647 w 34"/>
              <a:gd name="T21" fmla="*/ 2147483647 h 75"/>
              <a:gd name="T22" fmla="*/ 2147483647 w 34"/>
              <a:gd name="T23" fmla="*/ 2147483647 h 75"/>
              <a:gd name="T24" fmla="*/ 2147483647 w 34"/>
              <a:gd name="T25" fmla="*/ 2147483647 h 75"/>
              <a:gd name="T26" fmla="*/ 2147483647 w 34"/>
              <a:gd name="T27" fmla="*/ 2147483647 h 75"/>
              <a:gd name="T28" fmla="*/ 2147483647 w 34"/>
              <a:gd name="T29" fmla="*/ 2147483647 h 75"/>
              <a:gd name="T30" fmla="*/ 2147483647 w 34"/>
              <a:gd name="T31" fmla="*/ 2147483647 h 75"/>
              <a:gd name="T32" fmla="*/ 2147483647 w 34"/>
              <a:gd name="T33" fmla="*/ 2147483647 h 75"/>
              <a:gd name="T34" fmla="*/ 2147483647 w 34"/>
              <a:gd name="T35" fmla="*/ 2147483647 h 75"/>
              <a:gd name="T36" fmla="*/ 2147483647 w 34"/>
              <a:gd name="T37" fmla="*/ 2147483647 h 75"/>
              <a:gd name="T38" fmla="*/ 2147483647 w 34"/>
              <a:gd name="T39" fmla="*/ 2147483647 h 75"/>
              <a:gd name="T40" fmla="*/ 2147483647 w 34"/>
              <a:gd name="T41" fmla="*/ 2147483647 h 75"/>
              <a:gd name="T42" fmla="*/ 2147483647 w 34"/>
              <a:gd name="T43" fmla="*/ 0 h 75"/>
              <a:gd name="T44" fmla="*/ 2147483647 w 34"/>
              <a:gd name="T45" fmla="*/ 2147483647 h 75"/>
              <a:gd name="T46" fmla="*/ 2147483647 w 34"/>
              <a:gd name="T47" fmla="*/ 2147483647 h 75"/>
              <a:gd name="T48" fmla="*/ 2147483647 w 34"/>
              <a:gd name="T49" fmla="*/ 2147483647 h 75"/>
              <a:gd name="T50" fmla="*/ 2147483647 w 34"/>
              <a:gd name="T51" fmla="*/ 2147483647 h 75"/>
              <a:gd name="T52" fmla="*/ 2147483647 w 34"/>
              <a:gd name="T53" fmla="*/ 2147483647 h 75"/>
              <a:gd name="T54" fmla="*/ 2147483647 w 34"/>
              <a:gd name="T55" fmla="*/ 2147483647 h 75"/>
              <a:gd name="T56" fmla="*/ 2147483647 w 34"/>
              <a:gd name="T57" fmla="*/ 2147483647 h 75"/>
              <a:gd name="T58" fmla="*/ 2147483647 w 34"/>
              <a:gd name="T59" fmla="*/ 2147483647 h 75"/>
              <a:gd name="T60" fmla="*/ 2147483647 w 34"/>
              <a:gd name="T61" fmla="*/ 2147483647 h 75"/>
              <a:gd name="T62" fmla="*/ 2147483647 w 34"/>
              <a:gd name="T63" fmla="*/ 2147483647 h 75"/>
              <a:gd name="T64" fmla="*/ 0 w 34"/>
              <a:gd name="T65" fmla="*/ 2147483647 h 75"/>
              <a:gd name="T66" fmla="*/ 2147483647 w 34"/>
              <a:gd name="T67" fmla="*/ 2147483647 h 75"/>
              <a:gd name="T68" fmla="*/ 2147483647 w 34"/>
              <a:gd name="T69" fmla="*/ 2147483647 h 75"/>
              <a:gd name="T70" fmla="*/ 2147483647 w 34"/>
              <a:gd name="T71" fmla="*/ 2147483647 h 75"/>
              <a:gd name="T72" fmla="*/ 2147483647 w 34"/>
              <a:gd name="T73" fmla="*/ 2147483647 h 75"/>
              <a:gd name="T74" fmla="*/ 2147483647 w 34"/>
              <a:gd name="T75" fmla="*/ 2147483647 h 75"/>
              <a:gd name="T76" fmla="*/ 2147483647 w 34"/>
              <a:gd name="T77" fmla="*/ 2147483647 h 75"/>
              <a:gd name="T78" fmla="*/ 2147483647 w 34"/>
              <a:gd name="T79" fmla="*/ 2147483647 h 75"/>
              <a:gd name="T80" fmla="*/ 2147483647 w 34"/>
              <a:gd name="T81" fmla="*/ 2147483647 h 75"/>
              <a:gd name="T82" fmla="*/ 2147483647 w 34"/>
              <a:gd name="T83" fmla="*/ 2147483647 h 75"/>
              <a:gd name="T84" fmla="*/ 2147483647 w 34"/>
              <a:gd name="T85" fmla="*/ 2147483647 h 75"/>
              <a:gd name="T86" fmla="*/ 2147483647 w 34"/>
              <a:gd name="T87" fmla="*/ 2147483647 h 75"/>
              <a:gd name="T88" fmla="*/ 2147483647 w 34"/>
              <a:gd name="T89" fmla="*/ 2147483647 h 75"/>
              <a:gd name="T90" fmla="*/ 2147483647 w 34"/>
              <a:gd name="T91" fmla="*/ 2147483647 h 75"/>
              <a:gd name="T92" fmla="*/ 2147483647 w 34"/>
              <a:gd name="T93" fmla="*/ 2147483647 h 75"/>
              <a:gd name="T94" fmla="*/ 2147483647 w 34"/>
              <a:gd name="T95" fmla="*/ 2147483647 h 75"/>
              <a:gd name="T96" fmla="*/ 2147483647 w 34"/>
              <a:gd name="T97" fmla="*/ 2147483647 h 75"/>
              <a:gd name="T98" fmla="*/ 2147483647 w 34"/>
              <a:gd name="T99" fmla="*/ 2147483647 h 75"/>
              <a:gd name="T100" fmla="*/ 2147483647 w 34"/>
              <a:gd name="T101" fmla="*/ 2147483647 h 75"/>
              <a:gd name="T102" fmla="*/ 2147483647 w 34"/>
              <a:gd name="T103" fmla="*/ 2147483647 h 75"/>
              <a:gd name="T104" fmla="*/ 2147483647 w 34"/>
              <a:gd name="T105" fmla="*/ 2147483647 h 75"/>
              <a:gd name="T106" fmla="*/ 2147483647 w 34"/>
              <a:gd name="T107" fmla="*/ 2147483647 h 75"/>
              <a:gd name="T108" fmla="*/ 2147483647 w 34"/>
              <a:gd name="T109" fmla="*/ 2147483647 h 75"/>
              <a:gd name="T110" fmla="*/ 2147483647 w 34"/>
              <a:gd name="T111" fmla="*/ 2147483647 h 75"/>
              <a:gd name="T112" fmla="*/ 2147483647 w 34"/>
              <a:gd name="T113" fmla="*/ 2147483647 h 75"/>
              <a:gd name="T114" fmla="*/ 2147483647 w 34"/>
              <a:gd name="T115" fmla="*/ 2147483647 h 7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34" h="75">
                <a:moveTo>
                  <a:pt x="34" y="55"/>
                </a:moveTo>
                <a:cubicBezTo>
                  <a:pt x="32" y="54"/>
                  <a:pt x="32" y="54"/>
                  <a:pt x="32" y="54"/>
                </a:cubicBezTo>
                <a:cubicBezTo>
                  <a:pt x="30" y="52"/>
                  <a:pt x="30" y="52"/>
                  <a:pt x="30" y="52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47"/>
                  <a:pt x="30" y="46"/>
                  <a:pt x="30" y="45"/>
                </a:cubicBezTo>
                <a:cubicBezTo>
                  <a:pt x="29" y="45"/>
                  <a:pt x="30" y="43"/>
                  <a:pt x="30" y="43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0"/>
                  <a:pt x="29" y="40"/>
                  <a:pt x="29" y="40"/>
                </a:cubicBezTo>
                <a:cubicBezTo>
                  <a:pt x="28" y="38"/>
                  <a:pt x="28" y="38"/>
                  <a:pt x="28" y="38"/>
                </a:cubicBezTo>
                <a:cubicBezTo>
                  <a:pt x="30" y="36"/>
                  <a:pt x="30" y="36"/>
                  <a:pt x="30" y="36"/>
                </a:cubicBezTo>
                <a:cubicBezTo>
                  <a:pt x="27" y="27"/>
                  <a:pt x="27" y="27"/>
                  <a:pt x="27" y="27"/>
                </a:cubicBezTo>
                <a:cubicBezTo>
                  <a:pt x="30" y="21"/>
                  <a:pt x="30" y="21"/>
                  <a:pt x="30" y="21"/>
                </a:cubicBezTo>
                <a:cubicBezTo>
                  <a:pt x="28" y="17"/>
                  <a:pt x="28" y="17"/>
                  <a:pt x="28" y="17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8"/>
                  <a:pt x="26" y="8"/>
                  <a:pt x="26" y="8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3"/>
                  <a:pt x="27" y="3"/>
                  <a:pt x="27" y="3"/>
                </a:cubicBezTo>
                <a:cubicBezTo>
                  <a:pt x="24" y="0"/>
                  <a:pt x="24" y="0"/>
                  <a:pt x="24" y="0"/>
                </a:cubicBezTo>
                <a:cubicBezTo>
                  <a:pt x="19" y="1"/>
                  <a:pt x="19" y="1"/>
                  <a:pt x="19" y="1"/>
                </a:cubicBezTo>
                <a:cubicBezTo>
                  <a:pt x="17" y="3"/>
                  <a:pt x="17" y="3"/>
                  <a:pt x="17" y="3"/>
                </a:cubicBezTo>
                <a:cubicBezTo>
                  <a:pt x="15" y="8"/>
                  <a:pt x="15" y="8"/>
                  <a:pt x="15" y="8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0"/>
                  <a:pt x="11" y="10"/>
                  <a:pt x="11" y="10"/>
                </a:cubicBezTo>
                <a:cubicBezTo>
                  <a:pt x="8" y="11"/>
                  <a:pt x="8" y="11"/>
                  <a:pt x="8" y="11"/>
                </a:cubicBezTo>
                <a:cubicBezTo>
                  <a:pt x="5" y="10"/>
                  <a:pt x="5" y="10"/>
                  <a:pt x="5" y="10"/>
                </a:cubicBezTo>
                <a:cubicBezTo>
                  <a:pt x="3" y="8"/>
                  <a:pt x="3" y="8"/>
                  <a:pt x="3" y="8"/>
                </a:cubicBezTo>
                <a:cubicBezTo>
                  <a:pt x="2" y="6"/>
                  <a:pt x="2" y="6"/>
                  <a:pt x="2" y="6"/>
                </a:cubicBezTo>
                <a:cubicBezTo>
                  <a:pt x="1" y="8"/>
                  <a:pt x="1" y="8"/>
                  <a:pt x="1" y="8"/>
                </a:cubicBezTo>
                <a:cubicBezTo>
                  <a:pt x="0" y="8"/>
                  <a:pt x="0" y="8"/>
                  <a:pt x="0" y="8"/>
                </a:cubicBezTo>
                <a:cubicBezTo>
                  <a:pt x="1" y="10"/>
                  <a:pt x="1" y="10"/>
                  <a:pt x="1" y="10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14"/>
                  <a:pt x="6" y="14"/>
                  <a:pt x="6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0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4" y="40"/>
                  <a:pt x="14" y="40"/>
                  <a:pt x="14" y="40"/>
                </a:cubicBezTo>
                <a:cubicBezTo>
                  <a:pt x="9" y="49"/>
                  <a:pt x="9" y="49"/>
                  <a:pt x="9" y="49"/>
                </a:cubicBezTo>
                <a:cubicBezTo>
                  <a:pt x="4" y="53"/>
                  <a:pt x="4" y="53"/>
                  <a:pt x="4" y="53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71"/>
                  <a:pt x="3" y="71"/>
                  <a:pt x="3" y="71"/>
                </a:cubicBezTo>
                <a:cubicBezTo>
                  <a:pt x="5" y="73"/>
                  <a:pt x="5" y="73"/>
                  <a:pt x="5" y="73"/>
                </a:cubicBezTo>
                <a:cubicBezTo>
                  <a:pt x="7" y="75"/>
                  <a:pt x="7" y="75"/>
                  <a:pt x="7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20" y="72"/>
                  <a:pt x="20" y="72"/>
                  <a:pt x="20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34" y="58"/>
                  <a:pt x="34" y="58"/>
                  <a:pt x="34" y="58"/>
                </a:cubicBezTo>
                <a:lnTo>
                  <a:pt x="34" y="5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Freeform 335"/>
          <p:cNvSpPr>
            <a:spLocks/>
          </p:cNvSpPr>
          <p:nvPr/>
        </p:nvSpPr>
        <p:spPr bwMode="auto">
          <a:xfrm>
            <a:off x="6447667" y="3135313"/>
            <a:ext cx="15875" cy="7937"/>
          </a:xfrm>
          <a:custGeom>
            <a:avLst/>
            <a:gdLst>
              <a:gd name="T0" fmla="*/ 2147483647 w 12"/>
              <a:gd name="T1" fmla="*/ 2147483647 h 6"/>
              <a:gd name="T2" fmla="*/ 0 w 12"/>
              <a:gd name="T3" fmla="*/ 0 h 6"/>
              <a:gd name="T4" fmla="*/ 0 w 12"/>
              <a:gd name="T5" fmla="*/ 2147483647 h 6"/>
              <a:gd name="T6" fmla="*/ 2147483647 w 12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" h="6">
                <a:moveTo>
                  <a:pt x="12" y="6"/>
                </a:moveTo>
                <a:lnTo>
                  <a:pt x="0" y="0"/>
                </a:lnTo>
                <a:lnTo>
                  <a:pt x="0" y="6"/>
                </a:lnTo>
                <a:lnTo>
                  <a:pt x="12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6" name="Freeform 336"/>
          <p:cNvSpPr>
            <a:spLocks/>
          </p:cNvSpPr>
          <p:nvPr/>
        </p:nvSpPr>
        <p:spPr bwMode="auto">
          <a:xfrm>
            <a:off x="6346067" y="1549400"/>
            <a:ext cx="3792537" cy="2030413"/>
          </a:xfrm>
          <a:custGeom>
            <a:avLst/>
            <a:gdLst>
              <a:gd name="T0" fmla="*/ 2147483647 w 483"/>
              <a:gd name="T1" fmla="*/ 2147483647 h 260"/>
              <a:gd name="T2" fmla="*/ 2147483647 w 483"/>
              <a:gd name="T3" fmla="*/ 2147483647 h 260"/>
              <a:gd name="T4" fmla="*/ 2147483647 w 483"/>
              <a:gd name="T5" fmla="*/ 2147483647 h 260"/>
              <a:gd name="T6" fmla="*/ 2147483647 w 483"/>
              <a:gd name="T7" fmla="*/ 2147483647 h 260"/>
              <a:gd name="T8" fmla="*/ 2147483647 w 483"/>
              <a:gd name="T9" fmla="*/ 2147483647 h 260"/>
              <a:gd name="T10" fmla="*/ 2147483647 w 483"/>
              <a:gd name="T11" fmla="*/ 2147483647 h 260"/>
              <a:gd name="T12" fmla="*/ 2147483647 w 483"/>
              <a:gd name="T13" fmla="*/ 2147483647 h 260"/>
              <a:gd name="T14" fmla="*/ 2147483647 w 483"/>
              <a:gd name="T15" fmla="*/ 2147483647 h 260"/>
              <a:gd name="T16" fmla="*/ 2147483647 w 483"/>
              <a:gd name="T17" fmla="*/ 2147483647 h 260"/>
              <a:gd name="T18" fmla="*/ 2147483647 w 483"/>
              <a:gd name="T19" fmla="*/ 2147483647 h 260"/>
              <a:gd name="T20" fmla="*/ 2147483647 w 483"/>
              <a:gd name="T21" fmla="*/ 2147483647 h 260"/>
              <a:gd name="T22" fmla="*/ 2147483647 w 483"/>
              <a:gd name="T23" fmla="*/ 2147483647 h 260"/>
              <a:gd name="T24" fmla="*/ 2147483647 w 483"/>
              <a:gd name="T25" fmla="*/ 2147483647 h 260"/>
              <a:gd name="T26" fmla="*/ 2147483647 w 483"/>
              <a:gd name="T27" fmla="*/ 2147483647 h 260"/>
              <a:gd name="T28" fmla="*/ 2147483647 w 483"/>
              <a:gd name="T29" fmla="*/ 2147483647 h 260"/>
              <a:gd name="T30" fmla="*/ 2147483647 w 483"/>
              <a:gd name="T31" fmla="*/ 2147483647 h 260"/>
              <a:gd name="T32" fmla="*/ 2147483647 w 483"/>
              <a:gd name="T33" fmla="*/ 2147483647 h 260"/>
              <a:gd name="T34" fmla="*/ 2147483647 w 483"/>
              <a:gd name="T35" fmla="*/ 2147483647 h 260"/>
              <a:gd name="T36" fmla="*/ 2147483647 w 483"/>
              <a:gd name="T37" fmla="*/ 2147483647 h 260"/>
              <a:gd name="T38" fmla="*/ 2147483647 w 483"/>
              <a:gd name="T39" fmla="*/ 2147483647 h 260"/>
              <a:gd name="T40" fmla="*/ 2147483647 w 483"/>
              <a:gd name="T41" fmla="*/ 2147483647 h 260"/>
              <a:gd name="T42" fmla="*/ 2147483647 w 483"/>
              <a:gd name="T43" fmla="*/ 2147483647 h 260"/>
              <a:gd name="T44" fmla="*/ 2147483647 w 483"/>
              <a:gd name="T45" fmla="*/ 2147483647 h 260"/>
              <a:gd name="T46" fmla="*/ 2147483647 w 483"/>
              <a:gd name="T47" fmla="*/ 2147483647 h 260"/>
              <a:gd name="T48" fmla="*/ 2147483647 w 483"/>
              <a:gd name="T49" fmla="*/ 2147483647 h 260"/>
              <a:gd name="T50" fmla="*/ 2147483647 w 483"/>
              <a:gd name="T51" fmla="*/ 2147483647 h 260"/>
              <a:gd name="T52" fmla="*/ 2147483647 w 483"/>
              <a:gd name="T53" fmla="*/ 2147483647 h 260"/>
              <a:gd name="T54" fmla="*/ 2147483647 w 483"/>
              <a:gd name="T55" fmla="*/ 2147483647 h 260"/>
              <a:gd name="T56" fmla="*/ 2147483647 w 483"/>
              <a:gd name="T57" fmla="*/ 2147483647 h 260"/>
              <a:gd name="T58" fmla="*/ 2147483647 w 483"/>
              <a:gd name="T59" fmla="*/ 2147483647 h 260"/>
              <a:gd name="T60" fmla="*/ 2147483647 w 483"/>
              <a:gd name="T61" fmla="*/ 2147483647 h 260"/>
              <a:gd name="T62" fmla="*/ 2147483647 w 483"/>
              <a:gd name="T63" fmla="*/ 2147483647 h 260"/>
              <a:gd name="T64" fmla="*/ 2147483647 w 483"/>
              <a:gd name="T65" fmla="*/ 2147483647 h 260"/>
              <a:gd name="T66" fmla="*/ 2147483647 w 483"/>
              <a:gd name="T67" fmla="*/ 2147483647 h 260"/>
              <a:gd name="T68" fmla="*/ 2147483647 w 483"/>
              <a:gd name="T69" fmla="*/ 2147483647 h 260"/>
              <a:gd name="T70" fmla="*/ 2147483647 w 483"/>
              <a:gd name="T71" fmla="*/ 2147483647 h 260"/>
              <a:gd name="T72" fmla="*/ 2147483647 w 483"/>
              <a:gd name="T73" fmla="*/ 2147483647 h 260"/>
              <a:gd name="T74" fmla="*/ 2147483647 w 483"/>
              <a:gd name="T75" fmla="*/ 2147483647 h 260"/>
              <a:gd name="T76" fmla="*/ 2147483647 w 483"/>
              <a:gd name="T77" fmla="*/ 2147483647 h 260"/>
              <a:gd name="T78" fmla="*/ 2147483647 w 483"/>
              <a:gd name="T79" fmla="*/ 2147483647 h 260"/>
              <a:gd name="T80" fmla="*/ 2147483647 w 483"/>
              <a:gd name="T81" fmla="*/ 2147483647 h 260"/>
              <a:gd name="T82" fmla="*/ 2147483647 w 483"/>
              <a:gd name="T83" fmla="*/ 2147483647 h 260"/>
              <a:gd name="T84" fmla="*/ 2147483647 w 483"/>
              <a:gd name="T85" fmla="*/ 2147483647 h 260"/>
              <a:gd name="T86" fmla="*/ 2147483647 w 483"/>
              <a:gd name="T87" fmla="*/ 2147483647 h 260"/>
              <a:gd name="T88" fmla="*/ 2147483647 w 483"/>
              <a:gd name="T89" fmla="*/ 2147483647 h 260"/>
              <a:gd name="T90" fmla="*/ 2147483647 w 483"/>
              <a:gd name="T91" fmla="*/ 2147483647 h 260"/>
              <a:gd name="T92" fmla="*/ 2147483647 w 483"/>
              <a:gd name="T93" fmla="*/ 2147483647 h 260"/>
              <a:gd name="T94" fmla="*/ 2147483647 w 483"/>
              <a:gd name="T95" fmla="*/ 2147483647 h 260"/>
              <a:gd name="T96" fmla="*/ 2147483647 w 483"/>
              <a:gd name="T97" fmla="*/ 2147483647 h 260"/>
              <a:gd name="T98" fmla="*/ 2147483647 w 483"/>
              <a:gd name="T99" fmla="*/ 2147483647 h 260"/>
              <a:gd name="T100" fmla="*/ 2147483647 w 483"/>
              <a:gd name="T101" fmla="*/ 2147483647 h 260"/>
              <a:gd name="T102" fmla="*/ 2147483647 w 483"/>
              <a:gd name="T103" fmla="*/ 2147483647 h 260"/>
              <a:gd name="T104" fmla="*/ 2147483647 w 483"/>
              <a:gd name="T105" fmla="*/ 2147483647 h 260"/>
              <a:gd name="T106" fmla="*/ 2147483647 w 483"/>
              <a:gd name="T107" fmla="*/ 2147483647 h 260"/>
              <a:gd name="T108" fmla="*/ 2147483647 w 483"/>
              <a:gd name="T109" fmla="*/ 2147483647 h 260"/>
              <a:gd name="T110" fmla="*/ 2147483647 w 483"/>
              <a:gd name="T111" fmla="*/ 2147483647 h 260"/>
              <a:gd name="T112" fmla="*/ 2147483647 w 483"/>
              <a:gd name="T113" fmla="*/ 2147483647 h 260"/>
              <a:gd name="T114" fmla="*/ 2147483647 w 483"/>
              <a:gd name="T115" fmla="*/ 2147483647 h 260"/>
              <a:gd name="T116" fmla="*/ 2147483647 w 483"/>
              <a:gd name="T117" fmla="*/ 2147483647 h 260"/>
              <a:gd name="T118" fmla="*/ 2147483647 w 483"/>
              <a:gd name="T119" fmla="*/ 2147483647 h 260"/>
              <a:gd name="T120" fmla="*/ 2147483647 w 483"/>
              <a:gd name="T121" fmla="*/ 2147483647 h 260"/>
              <a:gd name="T122" fmla="*/ 2147483647 w 483"/>
              <a:gd name="T123" fmla="*/ 2147483647 h 2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483" h="260">
                <a:moveTo>
                  <a:pt x="482" y="127"/>
                </a:moveTo>
                <a:cubicBezTo>
                  <a:pt x="483" y="96"/>
                  <a:pt x="483" y="96"/>
                  <a:pt x="483" y="96"/>
                </a:cubicBezTo>
                <a:cubicBezTo>
                  <a:pt x="480" y="95"/>
                  <a:pt x="480" y="95"/>
                  <a:pt x="480" y="95"/>
                </a:cubicBezTo>
                <a:cubicBezTo>
                  <a:pt x="478" y="94"/>
                  <a:pt x="478" y="94"/>
                  <a:pt x="478" y="94"/>
                </a:cubicBezTo>
                <a:cubicBezTo>
                  <a:pt x="478" y="94"/>
                  <a:pt x="474" y="90"/>
                  <a:pt x="474" y="90"/>
                </a:cubicBezTo>
                <a:cubicBezTo>
                  <a:pt x="473" y="89"/>
                  <a:pt x="470" y="89"/>
                  <a:pt x="470" y="89"/>
                </a:cubicBezTo>
                <a:cubicBezTo>
                  <a:pt x="463" y="88"/>
                  <a:pt x="463" y="88"/>
                  <a:pt x="463" y="88"/>
                </a:cubicBezTo>
                <a:cubicBezTo>
                  <a:pt x="459" y="87"/>
                  <a:pt x="459" y="87"/>
                  <a:pt x="459" y="87"/>
                </a:cubicBezTo>
                <a:cubicBezTo>
                  <a:pt x="456" y="87"/>
                  <a:pt x="456" y="87"/>
                  <a:pt x="456" y="87"/>
                </a:cubicBezTo>
                <a:cubicBezTo>
                  <a:pt x="454" y="87"/>
                  <a:pt x="454" y="87"/>
                  <a:pt x="454" y="87"/>
                </a:cubicBezTo>
                <a:cubicBezTo>
                  <a:pt x="455" y="95"/>
                  <a:pt x="455" y="95"/>
                  <a:pt x="455" y="95"/>
                </a:cubicBezTo>
                <a:cubicBezTo>
                  <a:pt x="455" y="95"/>
                  <a:pt x="451" y="97"/>
                  <a:pt x="451" y="97"/>
                </a:cubicBezTo>
                <a:cubicBezTo>
                  <a:pt x="450" y="97"/>
                  <a:pt x="448" y="94"/>
                  <a:pt x="448" y="94"/>
                </a:cubicBezTo>
                <a:cubicBezTo>
                  <a:pt x="445" y="91"/>
                  <a:pt x="445" y="91"/>
                  <a:pt x="445" y="91"/>
                </a:cubicBezTo>
                <a:cubicBezTo>
                  <a:pt x="445" y="89"/>
                  <a:pt x="445" y="89"/>
                  <a:pt x="445" y="89"/>
                </a:cubicBezTo>
                <a:cubicBezTo>
                  <a:pt x="440" y="89"/>
                  <a:pt x="440" y="89"/>
                  <a:pt x="440" y="89"/>
                </a:cubicBezTo>
                <a:cubicBezTo>
                  <a:pt x="437" y="90"/>
                  <a:pt x="437" y="90"/>
                  <a:pt x="437" y="90"/>
                </a:cubicBezTo>
                <a:cubicBezTo>
                  <a:pt x="431" y="89"/>
                  <a:pt x="431" y="89"/>
                  <a:pt x="431" y="89"/>
                </a:cubicBezTo>
                <a:cubicBezTo>
                  <a:pt x="426" y="89"/>
                  <a:pt x="426" y="89"/>
                  <a:pt x="426" y="89"/>
                </a:cubicBezTo>
                <a:cubicBezTo>
                  <a:pt x="423" y="90"/>
                  <a:pt x="423" y="90"/>
                  <a:pt x="423" y="90"/>
                </a:cubicBezTo>
                <a:cubicBezTo>
                  <a:pt x="419" y="87"/>
                  <a:pt x="419" y="87"/>
                  <a:pt x="419" y="87"/>
                </a:cubicBezTo>
                <a:cubicBezTo>
                  <a:pt x="419" y="80"/>
                  <a:pt x="419" y="80"/>
                  <a:pt x="419" y="80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03" y="77"/>
                  <a:pt x="403" y="77"/>
                  <a:pt x="403" y="77"/>
                </a:cubicBezTo>
                <a:cubicBezTo>
                  <a:pt x="394" y="77"/>
                  <a:pt x="394" y="77"/>
                  <a:pt x="394" y="77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2" y="72"/>
                  <a:pt x="392" y="72"/>
                  <a:pt x="392" y="72"/>
                </a:cubicBezTo>
                <a:cubicBezTo>
                  <a:pt x="386" y="69"/>
                  <a:pt x="386" y="69"/>
                  <a:pt x="386" y="69"/>
                </a:cubicBezTo>
                <a:cubicBezTo>
                  <a:pt x="386" y="64"/>
                  <a:pt x="386" y="64"/>
                  <a:pt x="386" y="64"/>
                </a:cubicBezTo>
                <a:cubicBezTo>
                  <a:pt x="362" y="59"/>
                  <a:pt x="362" y="59"/>
                  <a:pt x="362" y="59"/>
                </a:cubicBezTo>
                <a:cubicBezTo>
                  <a:pt x="361" y="61"/>
                  <a:pt x="361" y="61"/>
                  <a:pt x="361" y="61"/>
                </a:cubicBezTo>
                <a:cubicBezTo>
                  <a:pt x="356" y="65"/>
                  <a:pt x="356" y="65"/>
                  <a:pt x="356" y="65"/>
                </a:cubicBezTo>
                <a:cubicBezTo>
                  <a:pt x="357" y="71"/>
                  <a:pt x="357" y="71"/>
                  <a:pt x="357" y="71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7" y="72"/>
                  <a:pt x="347" y="72"/>
                  <a:pt x="347" y="72"/>
                </a:cubicBezTo>
                <a:cubicBezTo>
                  <a:pt x="342" y="70"/>
                  <a:pt x="342" y="70"/>
                  <a:pt x="342" y="70"/>
                </a:cubicBezTo>
                <a:cubicBezTo>
                  <a:pt x="340" y="72"/>
                  <a:pt x="340" y="72"/>
                  <a:pt x="340" y="72"/>
                </a:cubicBezTo>
                <a:cubicBezTo>
                  <a:pt x="336" y="71"/>
                  <a:pt x="336" y="71"/>
                  <a:pt x="336" y="71"/>
                </a:cubicBezTo>
                <a:cubicBezTo>
                  <a:pt x="332" y="68"/>
                  <a:pt x="332" y="68"/>
                  <a:pt x="332" y="68"/>
                </a:cubicBezTo>
                <a:cubicBezTo>
                  <a:pt x="331" y="74"/>
                  <a:pt x="331" y="74"/>
                  <a:pt x="331" y="74"/>
                </a:cubicBezTo>
                <a:cubicBezTo>
                  <a:pt x="328" y="78"/>
                  <a:pt x="328" y="78"/>
                  <a:pt x="328" y="78"/>
                </a:cubicBezTo>
                <a:cubicBezTo>
                  <a:pt x="323" y="73"/>
                  <a:pt x="323" y="73"/>
                  <a:pt x="323" y="73"/>
                </a:cubicBezTo>
                <a:cubicBezTo>
                  <a:pt x="320" y="67"/>
                  <a:pt x="320" y="67"/>
                  <a:pt x="320" y="67"/>
                </a:cubicBezTo>
                <a:cubicBezTo>
                  <a:pt x="323" y="60"/>
                  <a:pt x="323" y="60"/>
                  <a:pt x="323" y="60"/>
                </a:cubicBezTo>
                <a:cubicBezTo>
                  <a:pt x="323" y="57"/>
                  <a:pt x="323" y="57"/>
                  <a:pt x="323" y="57"/>
                </a:cubicBezTo>
                <a:cubicBezTo>
                  <a:pt x="320" y="52"/>
                  <a:pt x="320" y="52"/>
                  <a:pt x="320" y="52"/>
                </a:cubicBezTo>
                <a:cubicBezTo>
                  <a:pt x="316" y="51"/>
                  <a:pt x="316" y="51"/>
                  <a:pt x="316" y="51"/>
                </a:cubicBezTo>
                <a:cubicBezTo>
                  <a:pt x="312" y="51"/>
                  <a:pt x="312" y="51"/>
                  <a:pt x="312" y="51"/>
                </a:cubicBezTo>
                <a:cubicBezTo>
                  <a:pt x="310" y="49"/>
                  <a:pt x="310" y="49"/>
                  <a:pt x="310" y="49"/>
                </a:cubicBezTo>
                <a:cubicBezTo>
                  <a:pt x="306" y="46"/>
                  <a:pt x="306" y="46"/>
                  <a:pt x="306" y="46"/>
                </a:cubicBezTo>
                <a:cubicBezTo>
                  <a:pt x="303" y="50"/>
                  <a:pt x="303" y="50"/>
                  <a:pt x="303" y="50"/>
                </a:cubicBezTo>
                <a:cubicBezTo>
                  <a:pt x="301" y="55"/>
                  <a:pt x="301" y="55"/>
                  <a:pt x="301" y="55"/>
                </a:cubicBezTo>
                <a:cubicBezTo>
                  <a:pt x="292" y="55"/>
                  <a:pt x="292" y="55"/>
                  <a:pt x="292" y="55"/>
                </a:cubicBezTo>
                <a:cubicBezTo>
                  <a:pt x="287" y="53"/>
                  <a:pt x="287" y="53"/>
                  <a:pt x="287" y="53"/>
                </a:cubicBezTo>
                <a:cubicBezTo>
                  <a:pt x="286" y="49"/>
                  <a:pt x="286" y="49"/>
                  <a:pt x="286" y="49"/>
                </a:cubicBezTo>
                <a:cubicBezTo>
                  <a:pt x="277" y="49"/>
                  <a:pt x="277" y="49"/>
                  <a:pt x="277" y="49"/>
                </a:cubicBezTo>
                <a:cubicBezTo>
                  <a:pt x="272" y="52"/>
                  <a:pt x="272" y="52"/>
                  <a:pt x="272" y="52"/>
                </a:cubicBezTo>
                <a:cubicBezTo>
                  <a:pt x="271" y="49"/>
                  <a:pt x="271" y="49"/>
                  <a:pt x="271" y="49"/>
                </a:cubicBezTo>
                <a:cubicBezTo>
                  <a:pt x="268" y="45"/>
                  <a:pt x="268" y="45"/>
                  <a:pt x="268" y="45"/>
                </a:cubicBezTo>
                <a:cubicBezTo>
                  <a:pt x="264" y="44"/>
                  <a:pt x="264" y="44"/>
                  <a:pt x="264" y="44"/>
                </a:cubicBezTo>
                <a:cubicBezTo>
                  <a:pt x="259" y="49"/>
                  <a:pt x="259" y="49"/>
                  <a:pt x="259" y="49"/>
                </a:cubicBezTo>
                <a:cubicBezTo>
                  <a:pt x="253" y="52"/>
                  <a:pt x="253" y="52"/>
                  <a:pt x="253" y="52"/>
                </a:cubicBezTo>
                <a:cubicBezTo>
                  <a:pt x="247" y="57"/>
                  <a:pt x="247" y="57"/>
                  <a:pt x="247" y="57"/>
                </a:cubicBezTo>
                <a:cubicBezTo>
                  <a:pt x="251" y="51"/>
                  <a:pt x="251" y="51"/>
                  <a:pt x="251" y="51"/>
                </a:cubicBezTo>
                <a:cubicBezTo>
                  <a:pt x="255" y="48"/>
                  <a:pt x="255" y="48"/>
                  <a:pt x="255" y="48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6" y="35"/>
                  <a:pt x="266" y="35"/>
                  <a:pt x="266" y="35"/>
                </a:cubicBezTo>
                <a:cubicBezTo>
                  <a:pt x="270" y="29"/>
                  <a:pt x="270" y="29"/>
                  <a:pt x="270" y="2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0" y="12"/>
                  <a:pt x="260" y="12"/>
                  <a:pt x="260" y="12"/>
                </a:cubicBezTo>
                <a:cubicBezTo>
                  <a:pt x="254" y="11"/>
                  <a:pt x="254" y="11"/>
                  <a:pt x="254" y="11"/>
                </a:cubicBezTo>
                <a:cubicBezTo>
                  <a:pt x="254" y="8"/>
                  <a:pt x="254" y="8"/>
                  <a:pt x="254" y="8"/>
                </a:cubicBezTo>
                <a:cubicBezTo>
                  <a:pt x="249" y="1"/>
                  <a:pt x="249" y="1"/>
                  <a:pt x="249" y="1"/>
                </a:cubicBezTo>
                <a:cubicBezTo>
                  <a:pt x="249" y="1"/>
                  <a:pt x="242" y="0"/>
                  <a:pt x="241" y="0"/>
                </a:cubicBezTo>
                <a:cubicBezTo>
                  <a:pt x="241" y="1"/>
                  <a:pt x="233" y="9"/>
                  <a:pt x="233" y="9"/>
                </a:cubicBezTo>
                <a:cubicBezTo>
                  <a:pt x="231" y="16"/>
                  <a:pt x="231" y="16"/>
                  <a:pt x="231" y="16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6" y="19"/>
                  <a:pt x="216" y="19"/>
                  <a:pt x="216" y="19"/>
                </a:cubicBezTo>
                <a:cubicBezTo>
                  <a:pt x="206" y="23"/>
                  <a:pt x="206" y="23"/>
                  <a:pt x="206" y="23"/>
                </a:cubicBezTo>
                <a:cubicBezTo>
                  <a:pt x="195" y="29"/>
                  <a:pt x="195" y="29"/>
                  <a:pt x="195" y="29"/>
                </a:cubicBezTo>
                <a:cubicBezTo>
                  <a:pt x="190" y="35"/>
                  <a:pt x="190" y="35"/>
                  <a:pt x="190" y="35"/>
                </a:cubicBezTo>
                <a:cubicBezTo>
                  <a:pt x="190" y="35"/>
                  <a:pt x="189" y="46"/>
                  <a:pt x="188" y="46"/>
                </a:cubicBezTo>
                <a:cubicBezTo>
                  <a:pt x="187" y="46"/>
                  <a:pt x="172" y="50"/>
                  <a:pt x="172" y="50"/>
                </a:cubicBezTo>
                <a:cubicBezTo>
                  <a:pt x="169" y="54"/>
                  <a:pt x="169" y="54"/>
                  <a:pt x="169" y="54"/>
                </a:cubicBezTo>
                <a:cubicBezTo>
                  <a:pt x="169" y="54"/>
                  <a:pt x="171" y="63"/>
                  <a:pt x="170" y="64"/>
                </a:cubicBezTo>
                <a:cubicBezTo>
                  <a:pt x="170" y="64"/>
                  <a:pt x="167" y="63"/>
                  <a:pt x="167" y="63"/>
                </a:cubicBezTo>
                <a:cubicBezTo>
                  <a:pt x="162" y="61"/>
                  <a:pt x="162" y="61"/>
                  <a:pt x="162" y="61"/>
                </a:cubicBezTo>
                <a:cubicBezTo>
                  <a:pt x="162" y="61"/>
                  <a:pt x="160" y="65"/>
                  <a:pt x="158" y="66"/>
                </a:cubicBezTo>
                <a:cubicBezTo>
                  <a:pt x="155" y="67"/>
                  <a:pt x="155" y="62"/>
                  <a:pt x="155" y="62"/>
                </a:cubicBezTo>
                <a:cubicBezTo>
                  <a:pt x="152" y="59"/>
                  <a:pt x="152" y="59"/>
                  <a:pt x="152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48" y="65"/>
                  <a:pt x="148" y="65"/>
                  <a:pt x="148" y="65"/>
                </a:cubicBezTo>
                <a:cubicBezTo>
                  <a:pt x="148" y="65"/>
                  <a:pt x="148" y="70"/>
                  <a:pt x="148" y="70"/>
                </a:cubicBezTo>
                <a:cubicBezTo>
                  <a:pt x="149" y="71"/>
                  <a:pt x="148" y="79"/>
                  <a:pt x="148" y="79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43" y="76"/>
                  <a:pt x="143" y="76"/>
                  <a:pt x="143" y="76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3" y="58"/>
                  <a:pt x="143" y="58"/>
                  <a:pt x="143" y="58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1" y="56"/>
                  <a:pt x="131" y="56"/>
                  <a:pt x="131" y="56"/>
                </a:cubicBezTo>
                <a:cubicBezTo>
                  <a:pt x="128" y="70"/>
                  <a:pt x="128" y="70"/>
                  <a:pt x="128" y="70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26" y="81"/>
                  <a:pt x="126" y="81"/>
                  <a:pt x="126" y="81"/>
                </a:cubicBezTo>
                <a:cubicBezTo>
                  <a:pt x="125" y="86"/>
                  <a:pt x="125" y="86"/>
                  <a:pt x="125" y="8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32" y="94"/>
                  <a:pt x="132" y="94"/>
                  <a:pt x="132" y="94"/>
                </a:cubicBezTo>
                <a:cubicBezTo>
                  <a:pt x="128" y="101"/>
                  <a:pt x="128" y="101"/>
                  <a:pt x="128" y="101"/>
                </a:cubicBezTo>
                <a:cubicBezTo>
                  <a:pt x="121" y="94"/>
                  <a:pt x="121" y="94"/>
                  <a:pt x="121" y="94"/>
                </a:cubicBezTo>
                <a:cubicBezTo>
                  <a:pt x="113" y="88"/>
                  <a:pt x="113" y="88"/>
                  <a:pt x="113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3" y="88"/>
                  <a:pt x="103" y="88"/>
                  <a:pt x="103" y="88"/>
                </a:cubicBezTo>
                <a:cubicBezTo>
                  <a:pt x="104" y="95"/>
                  <a:pt x="104" y="95"/>
                  <a:pt x="104" y="95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98" y="95"/>
                  <a:pt x="98" y="95"/>
                  <a:pt x="98" y="95"/>
                </a:cubicBezTo>
                <a:cubicBezTo>
                  <a:pt x="93" y="97"/>
                  <a:pt x="93" y="97"/>
                  <a:pt x="93" y="97"/>
                </a:cubicBezTo>
                <a:cubicBezTo>
                  <a:pt x="89" y="98"/>
                  <a:pt x="89" y="98"/>
                  <a:pt x="89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3" y="97"/>
                  <a:pt x="83" y="97"/>
                  <a:pt x="83" y="97"/>
                </a:cubicBezTo>
                <a:cubicBezTo>
                  <a:pt x="79" y="98"/>
                  <a:pt x="79" y="98"/>
                  <a:pt x="79" y="98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66" y="106"/>
                  <a:pt x="66" y="106"/>
                  <a:pt x="66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6" y="109"/>
                  <a:pt x="56" y="109"/>
                  <a:pt x="56" y="109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99"/>
                  <a:pt x="55" y="99"/>
                  <a:pt x="55" y="99"/>
                </a:cubicBezTo>
                <a:cubicBezTo>
                  <a:pt x="53" y="99"/>
                  <a:pt x="53" y="99"/>
                  <a:pt x="53" y="99"/>
                </a:cubicBezTo>
                <a:cubicBezTo>
                  <a:pt x="50" y="98"/>
                  <a:pt x="50" y="98"/>
                  <a:pt x="50" y="98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9"/>
                  <a:pt x="52" y="109"/>
                  <a:pt x="52" y="109"/>
                </a:cubicBezTo>
                <a:cubicBezTo>
                  <a:pt x="54" y="112"/>
                  <a:pt x="54" y="112"/>
                  <a:pt x="54" y="112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6"/>
                  <a:pt x="49" y="116"/>
                  <a:pt x="49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0" y="121"/>
                  <a:pt x="40" y="121"/>
                  <a:pt x="40" y="121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41" y="130"/>
                  <a:pt x="41" y="130"/>
                  <a:pt x="41" y="130"/>
                </a:cubicBezTo>
                <a:cubicBezTo>
                  <a:pt x="41" y="130"/>
                  <a:pt x="39" y="129"/>
                  <a:pt x="39" y="129"/>
                </a:cubicBezTo>
                <a:cubicBezTo>
                  <a:pt x="38" y="128"/>
                  <a:pt x="33" y="128"/>
                  <a:pt x="33" y="128"/>
                </a:cubicBezTo>
                <a:cubicBezTo>
                  <a:pt x="30" y="127"/>
                  <a:pt x="30" y="127"/>
                  <a:pt x="30" y="127"/>
                </a:cubicBezTo>
                <a:cubicBezTo>
                  <a:pt x="30" y="129"/>
                  <a:pt x="30" y="129"/>
                  <a:pt x="30" y="129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1" y="136"/>
                  <a:pt x="31" y="136"/>
                  <a:pt x="31" y="136"/>
                </a:cubicBezTo>
                <a:cubicBezTo>
                  <a:pt x="26" y="133"/>
                  <a:pt x="26" y="133"/>
                  <a:pt x="26" y="133"/>
                </a:cubicBezTo>
                <a:cubicBezTo>
                  <a:pt x="23" y="130"/>
                  <a:pt x="23" y="130"/>
                  <a:pt x="23" y="130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21" y="123"/>
                  <a:pt x="21" y="123"/>
                  <a:pt x="21" y="123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22" y="113"/>
                  <a:pt x="22" y="113"/>
                </a:cubicBezTo>
                <a:cubicBezTo>
                  <a:pt x="23" y="113"/>
                  <a:pt x="24" y="116"/>
                  <a:pt x="24" y="116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30" y="97"/>
                  <a:pt x="30" y="97"/>
                  <a:pt x="30" y="97"/>
                </a:cubicBezTo>
                <a:cubicBezTo>
                  <a:pt x="26" y="93"/>
                  <a:pt x="26" y="93"/>
                  <a:pt x="26" y="93"/>
                </a:cubicBezTo>
                <a:cubicBezTo>
                  <a:pt x="20" y="91"/>
                  <a:pt x="20" y="91"/>
                  <a:pt x="20" y="91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87"/>
                  <a:pt x="17" y="87"/>
                  <a:pt x="17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8" y="89"/>
                  <a:pt x="8" y="89"/>
                  <a:pt x="8" y="89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4"/>
                  <a:pt x="4" y="94"/>
                  <a:pt x="4" y="94"/>
                </a:cubicBezTo>
                <a:cubicBezTo>
                  <a:pt x="3" y="95"/>
                  <a:pt x="3" y="95"/>
                  <a:pt x="3" y="95"/>
                </a:cubicBezTo>
                <a:cubicBezTo>
                  <a:pt x="3" y="96"/>
                  <a:pt x="3" y="96"/>
                  <a:pt x="3" y="96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0"/>
                  <a:pt x="3" y="100"/>
                  <a:pt x="3" y="100"/>
                </a:cubicBezTo>
                <a:cubicBezTo>
                  <a:pt x="6" y="102"/>
                  <a:pt x="6" y="102"/>
                  <a:pt x="6" y="102"/>
                </a:cubicBezTo>
                <a:cubicBezTo>
                  <a:pt x="8" y="107"/>
                  <a:pt x="8" y="107"/>
                  <a:pt x="8" y="107"/>
                </a:cubicBezTo>
                <a:cubicBezTo>
                  <a:pt x="4" y="112"/>
                  <a:pt x="4" y="112"/>
                  <a:pt x="4" y="112"/>
                </a:cubicBezTo>
                <a:cubicBezTo>
                  <a:pt x="8" y="122"/>
                  <a:pt x="8" y="122"/>
                  <a:pt x="8" y="122"/>
                </a:cubicBezTo>
                <a:cubicBezTo>
                  <a:pt x="6" y="124"/>
                  <a:pt x="6" y="124"/>
                  <a:pt x="6" y="124"/>
                </a:cubicBezTo>
                <a:cubicBezTo>
                  <a:pt x="7" y="126"/>
                  <a:pt x="7" y="126"/>
                  <a:pt x="7" y="126"/>
                </a:cubicBezTo>
                <a:cubicBezTo>
                  <a:pt x="6" y="127"/>
                  <a:pt x="6" y="127"/>
                  <a:pt x="6" y="127"/>
                </a:cubicBezTo>
                <a:cubicBezTo>
                  <a:pt x="8" y="129"/>
                  <a:pt x="8" y="129"/>
                  <a:pt x="8" y="129"/>
                </a:cubicBezTo>
                <a:cubicBezTo>
                  <a:pt x="8" y="129"/>
                  <a:pt x="7" y="131"/>
                  <a:pt x="7" y="131"/>
                </a:cubicBezTo>
                <a:cubicBezTo>
                  <a:pt x="8" y="131"/>
                  <a:pt x="9" y="133"/>
                  <a:pt x="9" y="133"/>
                </a:cubicBezTo>
                <a:cubicBezTo>
                  <a:pt x="8" y="137"/>
                  <a:pt x="8" y="137"/>
                  <a:pt x="8" y="137"/>
                </a:cubicBezTo>
                <a:cubicBezTo>
                  <a:pt x="10" y="140"/>
                  <a:pt x="10" y="140"/>
                  <a:pt x="10" y="140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1" y="143"/>
                  <a:pt x="11" y="143"/>
                  <a:pt x="11" y="143"/>
                </a:cubicBezTo>
                <a:cubicBezTo>
                  <a:pt x="0" y="157"/>
                  <a:pt x="0" y="157"/>
                  <a:pt x="0" y="157"/>
                </a:cubicBezTo>
                <a:cubicBezTo>
                  <a:pt x="2" y="157"/>
                  <a:pt x="2" y="157"/>
                  <a:pt x="2" y="157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63"/>
                  <a:pt x="4" y="163"/>
                  <a:pt x="4" y="163"/>
                </a:cubicBezTo>
                <a:cubicBezTo>
                  <a:pt x="1" y="163"/>
                  <a:pt x="1" y="163"/>
                  <a:pt x="1" y="163"/>
                </a:cubicBezTo>
                <a:cubicBezTo>
                  <a:pt x="2" y="164"/>
                  <a:pt x="2" y="164"/>
                  <a:pt x="2" y="164"/>
                </a:cubicBezTo>
                <a:cubicBezTo>
                  <a:pt x="1" y="168"/>
                  <a:pt x="1" y="168"/>
                  <a:pt x="1" y="168"/>
                </a:cubicBezTo>
                <a:cubicBezTo>
                  <a:pt x="1" y="171"/>
                  <a:pt x="1" y="171"/>
                  <a:pt x="1" y="171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3"/>
                  <a:pt x="2" y="183"/>
                  <a:pt x="2" y="183"/>
                </a:cubicBezTo>
                <a:cubicBezTo>
                  <a:pt x="6" y="185"/>
                  <a:pt x="6" y="185"/>
                  <a:pt x="6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13" y="195"/>
                  <a:pt x="13" y="195"/>
                  <a:pt x="13" y="195"/>
                </a:cubicBezTo>
                <a:cubicBezTo>
                  <a:pt x="16" y="197"/>
                  <a:pt x="16" y="197"/>
                  <a:pt x="16" y="197"/>
                </a:cubicBezTo>
                <a:cubicBezTo>
                  <a:pt x="15" y="199"/>
                  <a:pt x="15" y="199"/>
                  <a:pt x="15" y="199"/>
                </a:cubicBezTo>
                <a:cubicBezTo>
                  <a:pt x="12" y="201"/>
                  <a:pt x="12" y="201"/>
                  <a:pt x="12" y="201"/>
                </a:cubicBezTo>
                <a:cubicBezTo>
                  <a:pt x="13" y="204"/>
                  <a:pt x="13" y="204"/>
                  <a:pt x="13" y="204"/>
                </a:cubicBezTo>
                <a:cubicBezTo>
                  <a:pt x="15" y="205"/>
                  <a:pt x="15" y="205"/>
                  <a:pt x="15" y="205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21" y="208"/>
                  <a:pt x="21" y="208"/>
                  <a:pt x="21" y="208"/>
                </a:cubicBezTo>
                <a:cubicBezTo>
                  <a:pt x="22" y="209"/>
                  <a:pt x="22" y="209"/>
                  <a:pt x="22" y="209"/>
                </a:cubicBezTo>
                <a:cubicBezTo>
                  <a:pt x="34" y="214"/>
                  <a:pt x="34" y="214"/>
                  <a:pt x="34" y="214"/>
                </a:cubicBezTo>
                <a:cubicBezTo>
                  <a:pt x="35" y="214"/>
                  <a:pt x="35" y="214"/>
                  <a:pt x="35" y="214"/>
                </a:cubicBezTo>
                <a:cubicBezTo>
                  <a:pt x="34" y="219"/>
                  <a:pt x="34" y="219"/>
                  <a:pt x="34" y="219"/>
                </a:cubicBezTo>
                <a:cubicBezTo>
                  <a:pt x="32" y="220"/>
                  <a:pt x="32" y="220"/>
                  <a:pt x="32" y="220"/>
                </a:cubicBezTo>
                <a:cubicBezTo>
                  <a:pt x="30" y="223"/>
                  <a:pt x="30" y="223"/>
                  <a:pt x="30" y="223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31" y="224"/>
                  <a:pt x="31" y="224"/>
                  <a:pt x="31" y="224"/>
                </a:cubicBezTo>
                <a:cubicBezTo>
                  <a:pt x="29" y="228"/>
                  <a:pt x="29" y="228"/>
                  <a:pt x="29" y="228"/>
                </a:cubicBezTo>
                <a:cubicBezTo>
                  <a:pt x="26" y="232"/>
                  <a:pt x="26" y="232"/>
                  <a:pt x="26" y="232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35" y="239"/>
                  <a:pt x="35" y="239"/>
                  <a:pt x="35" y="239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40" y="247"/>
                  <a:pt x="40" y="247"/>
                  <a:pt x="40" y="247"/>
                </a:cubicBezTo>
                <a:cubicBezTo>
                  <a:pt x="42" y="248"/>
                  <a:pt x="42" y="248"/>
                  <a:pt x="42" y="248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47" y="250"/>
                  <a:pt x="47" y="250"/>
                  <a:pt x="47" y="250"/>
                </a:cubicBezTo>
                <a:cubicBezTo>
                  <a:pt x="50" y="255"/>
                  <a:pt x="50" y="255"/>
                  <a:pt x="50" y="255"/>
                </a:cubicBezTo>
                <a:cubicBezTo>
                  <a:pt x="49" y="256"/>
                  <a:pt x="49" y="256"/>
                  <a:pt x="49" y="256"/>
                </a:cubicBezTo>
                <a:cubicBezTo>
                  <a:pt x="52" y="259"/>
                  <a:pt x="52" y="259"/>
                  <a:pt x="52" y="259"/>
                </a:cubicBezTo>
                <a:cubicBezTo>
                  <a:pt x="56" y="259"/>
                  <a:pt x="56" y="259"/>
                  <a:pt x="56" y="259"/>
                </a:cubicBezTo>
                <a:cubicBezTo>
                  <a:pt x="59" y="256"/>
                  <a:pt x="59" y="256"/>
                  <a:pt x="59" y="256"/>
                </a:cubicBezTo>
                <a:cubicBezTo>
                  <a:pt x="61" y="258"/>
                  <a:pt x="61" y="258"/>
                  <a:pt x="61" y="258"/>
                </a:cubicBezTo>
                <a:cubicBezTo>
                  <a:pt x="61" y="260"/>
                  <a:pt x="61" y="260"/>
                  <a:pt x="61" y="260"/>
                </a:cubicBezTo>
                <a:cubicBezTo>
                  <a:pt x="62" y="260"/>
                  <a:pt x="62" y="260"/>
                  <a:pt x="62" y="260"/>
                </a:cubicBezTo>
                <a:cubicBezTo>
                  <a:pt x="64" y="257"/>
                  <a:pt x="64" y="257"/>
                  <a:pt x="64" y="257"/>
                </a:cubicBezTo>
                <a:cubicBezTo>
                  <a:pt x="67" y="253"/>
                  <a:pt x="67" y="253"/>
                  <a:pt x="67" y="253"/>
                </a:cubicBezTo>
                <a:cubicBezTo>
                  <a:pt x="67" y="253"/>
                  <a:pt x="64" y="244"/>
                  <a:pt x="63" y="244"/>
                </a:cubicBezTo>
                <a:cubicBezTo>
                  <a:pt x="62" y="243"/>
                  <a:pt x="56" y="235"/>
                  <a:pt x="56" y="235"/>
                </a:cubicBezTo>
                <a:cubicBezTo>
                  <a:pt x="59" y="229"/>
                  <a:pt x="59" y="229"/>
                  <a:pt x="59" y="229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3" y="225"/>
                  <a:pt x="63" y="225"/>
                </a:cubicBezTo>
                <a:cubicBezTo>
                  <a:pt x="64" y="226"/>
                  <a:pt x="64" y="226"/>
                  <a:pt x="64" y="226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3" y="224"/>
                  <a:pt x="63" y="224"/>
                  <a:pt x="63" y="224"/>
                </a:cubicBezTo>
                <a:cubicBezTo>
                  <a:pt x="60" y="222"/>
                  <a:pt x="60" y="222"/>
                  <a:pt x="60" y="222"/>
                </a:cubicBezTo>
                <a:cubicBezTo>
                  <a:pt x="63" y="214"/>
                  <a:pt x="63" y="214"/>
                  <a:pt x="63" y="214"/>
                </a:cubicBezTo>
                <a:cubicBezTo>
                  <a:pt x="73" y="210"/>
                  <a:pt x="73" y="210"/>
                  <a:pt x="73" y="21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7" y="212"/>
                  <a:pt x="87" y="212"/>
                  <a:pt x="87" y="212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100" y="213"/>
                  <a:pt x="100" y="213"/>
                  <a:pt x="100" y="213"/>
                </a:cubicBezTo>
                <a:cubicBezTo>
                  <a:pt x="107" y="211"/>
                  <a:pt x="107" y="211"/>
                  <a:pt x="107" y="211"/>
                </a:cubicBezTo>
                <a:cubicBezTo>
                  <a:pt x="105" y="205"/>
                  <a:pt x="105" y="205"/>
                  <a:pt x="105" y="205"/>
                </a:cubicBezTo>
                <a:cubicBezTo>
                  <a:pt x="109" y="196"/>
                  <a:pt x="109" y="196"/>
                  <a:pt x="109" y="196"/>
                </a:cubicBezTo>
                <a:cubicBezTo>
                  <a:pt x="122" y="191"/>
                  <a:pt x="122" y="191"/>
                  <a:pt x="122" y="191"/>
                </a:cubicBezTo>
                <a:cubicBezTo>
                  <a:pt x="134" y="189"/>
                  <a:pt x="134" y="189"/>
                  <a:pt x="134" y="189"/>
                </a:cubicBezTo>
                <a:cubicBezTo>
                  <a:pt x="142" y="198"/>
                  <a:pt x="142" y="198"/>
                  <a:pt x="142" y="198"/>
                </a:cubicBezTo>
                <a:cubicBezTo>
                  <a:pt x="151" y="195"/>
                  <a:pt x="151" y="195"/>
                  <a:pt x="151" y="195"/>
                </a:cubicBezTo>
                <a:cubicBezTo>
                  <a:pt x="156" y="194"/>
                  <a:pt x="156" y="194"/>
                  <a:pt x="156" y="194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64" y="212"/>
                  <a:pt x="164" y="212"/>
                  <a:pt x="164" y="212"/>
                </a:cubicBezTo>
                <a:cubicBezTo>
                  <a:pt x="174" y="212"/>
                  <a:pt x="174" y="212"/>
                  <a:pt x="174" y="212"/>
                </a:cubicBezTo>
                <a:cubicBezTo>
                  <a:pt x="182" y="216"/>
                  <a:pt x="182" y="216"/>
                  <a:pt x="182" y="216"/>
                </a:cubicBezTo>
                <a:cubicBezTo>
                  <a:pt x="189" y="217"/>
                  <a:pt x="189" y="217"/>
                  <a:pt x="189" y="217"/>
                </a:cubicBezTo>
                <a:cubicBezTo>
                  <a:pt x="189" y="223"/>
                  <a:pt x="189" y="223"/>
                  <a:pt x="189" y="223"/>
                </a:cubicBezTo>
                <a:cubicBezTo>
                  <a:pt x="191" y="222"/>
                  <a:pt x="191" y="222"/>
                  <a:pt x="191" y="222"/>
                </a:cubicBezTo>
                <a:cubicBezTo>
                  <a:pt x="192" y="223"/>
                  <a:pt x="192" y="223"/>
                  <a:pt x="192" y="223"/>
                </a:cubicBezTo>
                <a:cubicBezTo>
                  <a:pt x="194" y="219"/>
                  <a:pt x="194" y="219"/>
                  <a:pt x="194" y="219"/>
                </a:cubicBezTo>
                <a:cubicBezTo>
                  <a:pt x="201" y="214"/>
                  <a:pt x="201" y="214"/>
                  <a:pt x="201" y="214"/>
                </a:cubicBezTo>
                <a:cubicBezTo>
                  <a:pt x="212" y="213"/>
                  <a:pt x="212" y="213"/>
                  <a:pt x="212" y="213"/>
                </a:cubicBezTo>
                <a:cubicBezTo>
                  <a:pt x="220" y="217"/>
                  <a:pt x="220" y="217"/>
                  <a:pt x="220" y="217"/>
                </a:cubicBezTo>
                <a:cubicBezTo>
                  <a:pt x="224" y="211"/>
                  <a:pt x="224" y="211"/>
                  <a:pt x="224" y="211"/>
                </a:cubicBezTo>
                <a:cubicBezTo>
                  <a:pt x="228" y="206"/>
                  <a:pt x="228" y="206"/>
                  <a:pt x="228" y="206"/>
                </a:cubicBezTo>
                <a:cubicBezTo>
                  <a:pt x="240" y="211"/>
                  <a:pt x="240" y="211"/>
                  <a:pt x="240" y="211"/>
                </a:cubicBezTo>
                <a:cubicBezTo>
                  <a:pt x="243" y="215"/>
                  <a:pt x="243" y="215"/>
                  <a:pt x="243" y="215"/>
                </a:cubicBezTo>
                <a:cubicBezTo>
                  <a:pt x="253" y="215"/>
                  <a:pt x="253" y="215"/>
                  <a:pt x="253" y="215"/>
                </a:cubicBezTo>
                <a:cubicBezTo>
                  <a:pt x="259" y="220"/>
                  <a:pt x="259" y="220"/>
                  <a:pt x="259" y="220"/>
                </a:cubicBezTo>
                <a:cubicBezTo>
                  <a:pt x="275" y="216"/>
                  <a:pt x="275" y="216"/>
                  <a:pt x="275" y="216"/>
                </a:cubicBezTo>
                <a:cubicBezTo>
                  <a:pt x="282" y="218"/>
                  <a:pt x="282" y="218"/>
                  <a:pt x="282" y="218"/>
                </a:cubicBezTo>
                <a:cubicBezTo>
                  <a:pt x="283" y="216"/>
                  <a:pt x="283" y="216"/>
                  <a:pt x="283" y="216"/>
                </a:cubicBezTo>
                <a:cubicBezTo>
                  <a:pt x="289" y="216"/>
                  <a:pt x="289" y="216"/>
                  <a:pt x="289" y="216"/>
                </a:cubicBezTo>
                <a:cubicBezTo>
                  <a:pt x="295" y="205"/>
                  <a:pt x="295" y="205"/>
                  <a:pt x="295" y="205"/>
                </a:cubicBezTo>
                <a:cubicBezTo>
                  <a:pt x="298" y="200"/>
                  <a:pt x="298" y="200"/>
                  <a:pt x="298" y="200"/>
                </a:cubicBezTo>
                <a:cubicBezTo>
                  <a:pt x="307" y="200"/>
                  <a:pt x="307" y="200"/>
                  <a:pt x="307" y="200"/>
                </a:cubicBezTo>
                <a:cubicBezTo>
                  <a:pt x="317" y="218"/>
                  <a:pt x="317" y="218"/>
                  <a:pt x="317" y="218"/>
                </a:cubicBezTo>
                <a:cubicBezTo>
                  <a:pt x="325" y="220"/>
                  <a:pt x="325" y="220"/>
                  <a:pt x="325" y="220"/>
                </a:cubicBezTo>
                <a:cubicBezTo>
                  <a:pt x="327" y="224"/>
                  <a:pt x="327" y="224"/>
                  <a:pt x="327" y="224"/>
                </a:cubicBezTo>
                <a:cubicBezTo>
                  <a:pt x="339" y="223"/>
                  <a:pt x="339" y="223"/>
                  <a:pt x="339" y="223"/>
                </a:cubicBezTo>
                <a:cubicBezTo>
                  <a:pt x="334" y="238"/>
                  <a:pt x="334" y="238"/>
                  <a:pt x="334" y="238"/>
                </a:cubicBezTo>
                <a:cubicBezTo>
                  <a:pt x="329" y="239"/>
                  <a:pt x="329" y="239"/>
                  <a:pt x="329" y="239"/>
                </a:cubicBezTo>
                <a:cubicBezTo>
                  <a:pt x="326" y="250"/>
                  <a:pt x="326" y="250"/>
                  <a:pt x="326" y="250"/>
                </a:cubicBezTo>
                <a:cubicBezTo>
                  <a:pt x="327" y="250"/>
                  <a:pt x="327" y="250"/>
                  <a:pt x="327" y="250"/>
                </a:cubicBezTo>
                <a:cubicBezTo>
                  <a:pt x="329" y="250"/>
                  <a:pt x="329" y="250"/>
                  <a:pt x="329" y="250"/>
                </a:cubicBezTo>
                <a:cubicBezTo>
                  <a:pt x="331" y="249"/>
                  <a:pt x="331" y="249"/>
                  <a:pt x="331" y="249"/>
                </a:cubicBezTo>
                <a:cubicBezTo>
                  <a:pt x="332" y="249"/>
                  <a:pt x="332" y="249"/>
                  <a:pt x="332" y="249"/>
                </a:cubicBezTo>
                <a:cubicBezTo>
                  <a:pt x="335" y="250"/>
                  <a:pt x="335" y="250"/>
                  <a:pt x="335" y="250"/>
                </a:cubicBezTo>
                <a:cubicBezTo>
                  <a:pt x="342" y="245"/>
                  <a:pt x="342" y="245"/>
                  <a:pt x="342" y="245"/>
                </a:cubicBezTo>
                <a:cubicBezTo>
                  <a:pt x="345" y="241"/>
                  <a:pt x="345" y="241"/>
                  <a:pt x="345" y="241"/>
                </a:cubicBezTo>
                <a:cubicBezTo>
                  <a:pt x="353" y="230"/>
                  <a:pt x="353" y="230"/>
                  <a:pt x="353" y="230"/>
                </a:cubicBezTo>
                <a:cubicBezTo>
                  <a:pt x="357" y="223"/>
                  <a:pt x="357" y="223"/>
                  <a:pt x="357" y="223"/>
                </a:cubicBezTo>
                <a:cubicBezTo>
                  <a:pt x="358" y="214"/>
                  <a:pt x="358" y="214"/>
                  <a:pt x="358" y="214"/>
                </a:cubicBezTo>
                <a:cubicBezTo>
                  <a:pt x="360" y="203"/>
                  <a:pt x="360" y="203"/>
                  <a:pt x="360" y="203"/>
                </a:cubicBezTo>
                <a:cubicBezTo>
                  <a:pt x="360" y="199"/>
                  <a:pt x="360" y="199"/>
                  <a:pt x="360" y="199"/>
                </a:cubicBezTo>
                <a:cubicBezTo>
                  <a:pt x="355" y="194"/>
                  <a:pt x="355" y="194"/>
                  <a:pt x="355" y="194"/>
                </a:cubicBezTo>
                <a:cubicBezTo>
                  <a:pt x="355" y="194"/>
                  <a:pt x="349" y="198"/>
                  <a:pt x="349" y="198"/>
                </a:cubicBezTo>
                <a:cubicBezTo>
                  <a:pt x="348" y="198"/>
                  <a:pt x="346" y="196"/>
                  <a:pt x="346" y="196"/>
                </a:cubicBezTo>
                <a:cubicBezTo>
                  <a:pt x="344" y="192"/>
                  <a:pt x="344" y="192"/>
                  <a:pt x="344" y="192"/>
                </a:cubicBezTo>
                <a:cubicBezTo>
                  <a:pt x="341" y="192"/>
                  <a:pt x="341" y="192"/>
                  <a:pt x="341" y="192"/>
                </a:cubicBezTo>
                <a:cubicBezTo>
                  <a:pt x="344" y="190"/>
                  <a:pt x="344" y="190"/>
                  <a:pt x="344" y="190"/>
                </a:cubicBezTo>
                <a:cubicBezTo>
                  <a:pt x="349" y="185"/>
                  <a:pt x="349" y="185"/>
                  <a:pt x="349" y="185"/>
                </a:cubicBezTo>
                <a:cubicBezTo>
                  <a:pt x="353" y="180"/>
                  <a:pt x="353" y="180"/>
                  <a:pt x="353" y="180"/>
                </a:cubicBezTo>
                <a:cubicBezTo>
                  <a:pt x="354" y="178"/>
                  <a:pt x="354" y="178"/>
                  <a:pt x="354" y="178"/>
                </a:cubicBezTo>
                <a:cubicBezTo>
                  <a:pt x="367" y="165"/>
                  <a:pt x="367" y="165"/>
                  <a:pt x="367" y="165"/>
                </a:cubicBezTo>
                <a:cubicBezTo>
                  <a:pt x="371" y="164"/>
                  <a:pt x="371" y="164"/>
                  <a:pt x="371" y="164"/>
                </a:cubicBezTo>
                <a:cubicBezTo>
                  <a:pt x="381" y="164"/>
                  <a:pt x="381" y="164"/>
                  <a:pt x="381" y="164"/>
                </a:cubicBezTo>
                <a:cubicBezTo>
                  <a:pt x="386" y="163"/>
                  <a:pt x="386" y="163"/>
                  <a:pt x="386" y="163"/>
                </a:cubicBezTo>
                <a:cubicBezTo>
                  <a:pt x="392" y="165"/>
                  <a:pt x="392" y="165"/>
                  <a:pt x="392" y="165"/>
                </a:cubicBezTo>
                <a:cubicBezTo>
                  <a:pt x="392" y="168"/>
                  <a:pt x="392" y="168"/>
                  <a:pt x="392" y="168"/>
                </a:cubicBezTo>
                <a:cubicBezTo>
                  <a:pt x="392" y="168"/>
                  <a:pt x="400" y="166"/>
                  <a:pt x="401" y="166"/>
                </a:cubicBezTo>
                <a:cubicBezTo>
                  <a:pt x="401" y="167"/>
                  <a:pt x="403" y="166"/>
                  <a:pt x="403" y="166"/>
                </a:cubicBezTo>
                <a:cubicBezTo>
                  <a:pt x="402" y="164"/>
                  <a:pt x="402" y="164"/>
                  <a:pt x="402" y="164"/>
                </a:cubicBezTo>
                <a:cubicBezTo>
                  <a:pt x="403" y="159"/>
                  <a:pt x="403" y="159"/>
                  <a:pt x="403" y="159"/>
                </a:cubicBezTo>
                <a:cubicBezTo>
                  <a:pt x="406" y="153"/>
                  <a:pt x="406" y="153"/>
                  <a:pt x="406" y="153"/>
                </a:cubicBezTo>
                <a:cubicBezTo>
                  <a:pt x="411" y="149"/>
                  <a:pt x="411" y="149"/>
                  <a:pt x="411" y="149"/>
                </a:cubicBezTo>
                <a:cubicBezTo>
                  <a:pt x="419" y="150"/>
                  <a:pt x="419" y="150"/>
                  <a:pt x="419" y="150"/>
                </a:cubicBezTo>
                <a:cubicBezTo>
                  <a:pt x="421" y="155"/>
                  <a:pt x="421" y="155"/>
                  <a:pt x="421" y="155"/>
                </a:cubicBezTo>
                <a:cubicBezTo>
                  <a:pt x="426" y="151"/>
                  <a:pt x="426" y="151"/>
                  <a:pt x="426" y="151"/>
                </a:cubicBezTo>
                <a:cubicBezTo>
                  <a:pt x="433" y="144"/>
                  <a:pt x="433" y="144"/>
                  <a:pt x="433" y="144"/>
                </a:cubicBezTo>
                <a:cubicBezTo>
                  <a:pt x="433" y="152"/>
                  <a:pt x="433" y="152"/>
                  <a:pt x="433" y="152"/>
                </a:cubicBezTo>
                <a:cubicBezTo>
                  <a:pt x="427" y="158"/>
                  <a:pt x="427" y="158"/>
                  <a:pt x="427" y="158"/>
                </a:cubicBezTo>
                <a:cubicBezTo>
                  <a:pt x="423" y="160"/>
                  <a:pt x="423" y="160"/>
                  <a:pt x="423" y="160"/>
                </a:cubicBezTo>
                <a:cubicBezTo>
                  <a:pt x="419" y="166"/>
                  <a:pt x="419" y="166"/>
                  <a:pt x="419" y="166"/>
                </a:cubicBezTo>
                <a:cubicBezTo>
                  <a:pt x="416" y="171"/>
                  <a:pt x="416" y="171"/>
                  <a:pt x="416" y="171"/>
                </a:cubicBezTo>
                <a:cubicBezTo>
                  <a:pt x="416" y="171"/>
                  <a:pt x="411" y="173"/>
                  <a:pt x="411" y="174"/>
                </a:cubicBezTo>
                <a:cubicBezTo>
                  <a:pt x="410" y="174"/>
                  <a:pt x="409" y="175"/>
                  <a:pt x="409" y="175"/>
                </a:cubicBezTo>
                <a:cubicBezTo>
                  <a:pt x="405" y="186"/>
                  <a:pt x="405" y="186"/>
                  <a:pt x="405" y="186"/>
                </a:cubicBezTo>
                <a:cubicBezTo>
                  <a:pt x="410" y="210"/>
                  <a:pt x="410" y="210"/>
                  <a:pt x="410" y="210"/>
                </a:cubicBezTo>
                <a:cubicBezTo>
                  <a:pt x="416" y="202"/>
                  <a:pt x="416" y="202"/>
                  <a:pt x="416" y="202"/>
                </a:cubicBezTo>
                <a:cubicBezTo>
                  <a:pt x="418" y="201"/>
                  <a:pt x="418" y="201"/>
                  <a:pt x="418" y="201"/>
                </a:cubicBezTo>
                <a:cubicBezTo>
                  <a:pt x="420" y="196"/>
                  <a:pt x="420" y="196"/>
                  <a:pt x="420" y="196"/>
                </a:cubicBezTo>
                <a:cubicBezTo>
                  <a:pt x="422" y="193"/>
                  <a:pt x="422" y="193"/>
                  <a:pt x="422" y="193"/>
                </a:cubicBezTo>
                <a:cubicBezTo>
                  <a:pt x="426" y="191"/>
                  <a:pt x="426" y="191"/>
                  <a:pt x="426" y="191"/>
                </a:cubicBezTo>
                <a:cubicBezTo>
                  <a:pt x="426" y="186"/>
                  <a:pt x="426" y="186"/>
                  <a:pt x="426" y="186"/>
                </a:cubicBezTo>
                <a:cubicBezTo>
                  <a:pt x="427" y="184"/>
                  <a:pt x="427" y="184"/>
                  <a:pt x="427" y="184"/>
                </a:cubicBezTo>
                <a:cubicBezTo>
                  <a:pt x="429" y="177"/>
                  <a:pt x="429" y="177"/>
                  <a:pt x="429" y="177"/>
                </a:cubicBezTo>
                <a:cubicBezTo>
                  <a:pt x="429" y="175"/>
                  <a:pt x="429" y="175"/>
                  <a:pt x="429" y="175"/>
                </a:cubicBezTo>
                <a:cubicBezTo>
                  <a:pt x="426" y="174"/>
                  <a:pt x="426" y="174"/>
                  <a:pt x="426" y="174"/>
                </a:cubicBezTo>
                <a:cubicBezTo>
                  <a:pt x="430" y="165"/>
                  <a:pt x="430" y="165"/>
                  <a:pt x="430" y="165"/>
                </a:cubicBezTo>
                <a:cubicBezTo>
                  <a:pt x="432" y="162"/>
                  <a:pt x="432" y="162"/>
                  <a:pt x="432" y="162"/>
                </a:cubicBezTo>
                <a:cubicBezTo>
                  <a:pt x="435" y="161"/>
                  <a:pt x="435" y="161"/>
                  <a:pt x="435" y="161"/>
                </a:cubicBezTo>
                <a:cubicBezTo>
                  <a:pt x="438" y="160"/>
                  <a:pt x="438" y="160"/>
                  <a:pt x="438" y="160"/>
                </a:cubicBezTo>
                <a:cubicBezTo>
                  <a:pt x="439" y="162"/>
                  <a:pt x="439" y="162"/>
                  <a:pt x="439" y="162"/>
                </a:cubicBezTo>
                <a:cubicBezTo>
                  <a:pt x="446" y="157"/>
                  <a:pt x="446" y="157"/>
                  <a:pt x="446" y="157"/>
                </a:cubicBezTo>
                <a:cubicBezTo>
                  <a:pt x="446" y="157"/>
                  <a:pt x="452" y="162"/>
                  <a:pt x="452" y="162"/>
                </a:cubicBezTo>
                <a:cubicBezTo>
                  <a:pt x="453" y="162"/>
                  <a:pt x="454" y="157"/>
                  <a:pt x="454" y="157"/>
                </a:cubicBezTo>
                <a:cubicBezTo>
                  <a:pt x="457" y="156"/>
                  <a:pt x="457" y="156"/>
                  <a:pt x="457" y="156"/>
                </a:cubicBezTo>
                <a:cubicBezTo>
                  <a:pt x="457" y="156"/>
                  <a:pt x="463" y="150"/>
                  <a:pt x="464" y="149"/>
                </a:cubicBezTo>
                <a:cubicBezTo>
                  <a:pt x="464" y="149"/>
                  <a:pt x="472" y="145"/>
                  <a:pt x="472" y="145"/>
                </a:cubicBezTo>
                <a:cubicBezTo>
                  <a:pt x="473" y="145"/>
                  <a:pt x="476" y="145"/>
                  <a:pt x="476" y="145"/>
                </a:cubicBezTo>
                <a:cubicBezTo>
                  <a:pt x="480" y="146"/>
                  <a:pt x="480" y="146"/>
                  <a:pt x="480" y="146"/>
                </a:cubicBezTo>
                <a:cubicBezTo>
                  <a:pt x="480" y="144"/>
                  <a:pt x="480" y="144"/>
                  <a:pt x="480" y="144"/>
                </a:cubicBezTo>
                <a:cubicBezTo>
                  <a:pt x="479" y="140"/>
                  <a:pt x="479" y="140"/>
                  <a:pt x="479" y="140"/>
                </a:cubicBezTo>
                <a:cubicBezTo>
                  <a:pt x="478" y="135"/>
                  <a:pt x="478" y="135"/>
                  <a:pt x="478" y="135"/>
                </a:cubicBezTo>
                <a:cubicBezTo>
                  <a:pt x="474" y="131"/>
                  <a:pt x="474" y="131"/>
                  <a:pt x="474" y="131"/>
                </a:cubicBezTo>
                <a:cubicBezTo>
                  <a:pt x="477" y="129"/>
                  <a:pt x="477" y="129"/>
                  <a:pt x="477" y="129"/>
                </a:cubicBezTo>
                <a:lnTo>
                  <a:pt x="482" y="12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7" name="Freeform 338"/>
          <p:cNvSpPr>
            <a:spLocks/>
          </p:cNvSpPr>
          <p:nvPr/>
        </p:nvSpPr>
        <p:spPr bwMode="auto">
          <a:xfrm>
            <a:off x="6819142" y="3009900"/>
            <a:ext cx="1011237" cy="709613"/>
          </a:xfrm>
          <a:custGeom>
            <a:avLst/>
            <a:gdLst>
              <a:gd name="T0" fmla="*/ 2147483647 w 129"/>
              <a:gd name="T1" fmla="*/ 2147483647 h 91"/>
              <a:gd name="T2" fmla="*/ 2147483647 w 129"/>
              <a:gd name="T3" fmla="*/ 2147483647 h 91"/>
              <a:gd name="T4" fmla="*/ 2147483647 w 129"/>
              <a:gd name="T5" fmla="*/ 2147483647 h 91"/>
              <a:gd name="T6" fmla="*/ 2147483647 w 129"/>
              <a:gd name="T7" fmla="*/ 2147483647 h 91"/>
              <a:gd name="T8" fmla="*/ 2147483647 w 129"/>
              <a:gd name="T9" fmla="*/ 2147483647 h 91"/>
              <a:gd name="T10" fmla="*/ 2147483647 w 129"/>
              <a:gd name="T11" fmla="*/ 2147483647 h 91"/>
              <a:gd name="T12" fmla="*/ 2147483647 w 129"/>
              <a:gd name="T13" fmla="*/ 2147483647 h 91"/>
              <a:gd name="T14" fmla="*/ 2147483647 w 129"/>
              <a:gd name="T15" fmla="*/ 2147483647 h 91"/>
              <a:gd name="T16" fmla="*/ 2147483647 w 129"/>
              <a:gd name="T17" fmla="*/ 2147483647 h 91"/>
              <a:gd name="T18" fmla="*/ 2147483647 w 129"/>
              <a:gd name="T19" fmla="*/ 2147483647 h 91"/>
              <a:gd name="T20" fmla="*/ 2147483647 w 129"/>
              <a:gd name="T21" fmla="*/ 2147483647 h 91"/>
              <a:gd name="T22" fmla="*/ 2147483647 w 129"/>
              <a:gd name="T23" fmla="*/ 2147483647 h 91"/>
              <a:gd name="T24" fmla="*/ 2147483647 w 129"/>
              <a:gd name="T25" fmla="*/ 2147483647 h 91"/>
              <a:gd name="T26" fmla="*/ 2147483647 w 129"/>
              <a:gd name="T27" fmla="*/ 2147483647 h 91"/>
              <a:gd name="T28" fmla="*/ 2147483647 w 129"/>
              <a:gd name="T29" fmla="*/ 2147483647 h 91"/>
              <a:gd name="T30" fmla="*/ 0 w 129"/>
              <a:gd name="T31" fmla="*/ 2147483647 h 91"/>
              <a:gd name="T32" fmla="*/ 2147483647 w 129"/>
              <a:gd name="T33" fmla="*/ 2147483647 h 91"/>
              <a:gd name="T34" fmla="*/ 2147483647 w 129"/>
              <a:gd name="T35" fmla="*/ 2147483647 h 91"/>
              <a:gd name="T36" fmla="*/ 2147483647 w 129"/>
              <a:gd name="T37" fmla="*/ 2147483647 h 91"/>
              <a:gd name="T38" fmla="*/ 2147483647 w 129"/>
              <a:gd name="T39" fmla="*/ 2147483647 h 91"/>
              <a:gd name="T40" fmla="*/ 2147483647 w 129"/>
              <a:gd name="T41" fmla="*/ 2147483647 h 91"/>
              <a:gd name="T42" fmla="*/ 2147483647 w 129"/>
              <a:gd name="T43" fmla="*/ 2147483647 h 91"/>
              <a:gd name="T44" fmla="*/ 2147483647 w 129"/>
              <a:gd name="T45" fmla="*/ 2147483647 h 91"/>
              <a:gd name="T46" fmla="*/ 2147483647 w 129"/>
              <a:gd name="T47" fmla="*/ 2147483647 h 91"/>
              <a:gd name="T48" fmla="*/ 2147483647 w 129"/>
              <a:gd name="T49" fmla="*/ 2147483647 h 91"/>
              <a:gd name="T50" fmla="*/ 2147483647 w 129"/>
              <a:gd name="T51" fmla="*/ 2147483647 h 91"/>
              <a:gd name="T52" fmla="*/ 2147483647 w 129"/>
              <a:gd name="T53" fmla="*/ 2147483647 h 91"/>
              <a:gd name="T54" fmla="*/ 2147483647 w 129"/>
              <a:gd name="T55" fmla="*/ 2147483647 h 91"/>
              <a:gd name="T56" fmla="*/ 2147483647 w 129"/>
              <a:gd name="T57" fmla="*/ 2147483647 h 91"/>
              <a:gd name="T58" fmla="*/ 2147483647 w 129"/>
              <a:gd name="T59" fmla="*/ 2147483647 h 91"/>
              <a:gd name="T60" fmla="*/ 2147483647 w 129"/>
              <a:gd name="T61" fmla="*/ 2147483647 h 91"/>
              <a:gd name="T62" fmla="*/ 2147483647 w 129"/>
              <a:gd name="T63" fmla="*/ 2147483647 h 91"/>
              <a:gd name="T64" fmla="*/ 2147483647 w 129"/>
              <a:gd name="T65" fmla="*/ 2147483647 h 91"/>
              <a:gd name="T66" fmla="*/ 2147483647 w 129"/>
              <a:gd name="T67" fmla="*/ 2147483647 h 91"/>
              <a:gd name="T68" fmla="*/ 2147483647 w 129"/>
              <a:gd name="T69" fmla="*/ 2147483647 h 9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29" h="91">
                <a:moveTo>
                  <a:pt x="89" y="79"/>
                </a:moveTo>
                <a:cubicBezTo>
                  <a:pt x="87" y="77"/>
                  <a:pt x="87" y="77"/>
                  <a:pt x="87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96" y="71"/>
                  <a:pt x="96" y="71"/>
                  <a:pt x="96" y="71"/>
                </a:cubicBezTo>
                <a:cubicBezTo>
                  <a:pt x="101" y="67"/>
                  <a:pt x="101" y="67"/>
                  <a:pt x="101" y="67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107" y="51"/>
                  <a:pt x="107" y="51"/>
                  <a:pt x="107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6" y="40"/>
                  <a:pt x="116" y="40"/>
                  <a:pt x="116" y="40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6" y="35"/>
                  <a:pt x="126" y="35"/>
                  <a:pt x="126" y="35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29"/>
                  <a:pt x="129" y="29"/>
                  <a:pt x="129" y="29"/>
                </a:cubicBezTo>
                <a:cubicBezTo>
                  <a:pt x="122" y="27"/>
                  <a:pt x="122" y="27"/>
                  <a:pt x="122" y="27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0" y="14"/>
                  <a:pt x="100" y="14"/>
                  <a:pt x="100" y="14"/>
                </a:cubicBezTo>
                <a:cubicBezTo>
                  <a:pt x="96" y="6"/>
                  <a:pt x="96" y="6"/>
                  <a:pt x="96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82" y="9"/>
                  <a:pt x="82" y="9"/>
                  <a:pt x="82" y="9"/>
                </a:cubicBezTo>
                <a:cubicBezTo>
                  <a:pt x="74" y="0"/>
                  <a:pt x="74" y="0"/>
                  <a:pt x="74" y="0"/>
                </a:cubicBezTo>
                <a:cubicBezTo>
                  <a:pt x="62" y="3"/>
                  <a:pt x="62" y="3"/>
                  <a:pt x="62" y="3"/>
                </a:cubicBezTo>
                <a:cubicBezTo>
                  <a:pt x="49" y="7"/>
                  <a:pt x="49" y="7"/>
                  <a:pt x="49" y="7"/>
                </a:cubicBezTo>
                <a:cubicBezTo>
                  <a:pt x="45" y="16"/>
                  <a:pt x="45" y="16"/>
                  <a:pt x="45" y="16"/>
                </a:cubicBezTo>
                <a:cubicBezTo>
                  <a:pt x="47" y="23"/>
                  <a:pt x="47" y="23"/>
                  <a:pt x="47" y="23"/>
                </a:cubicBezTo>
                <a:cubicBezTo>
                  <a:pt x="40" y="24"/>
                  <a:pt x="40" y="24"/>
                  <a:pt x="40" y="24"/>
                </a:cubicBezTo>
                <a:cubicBezTo>
                  <a:pt x="33" y="23"/>
                  <a:pt x="33" y="23"/>
                  <a:pt x="33" y="23"/>
                </a:cubicBezTo>
                <a:cubicBezTo>
                  <a:pt x="27" y="24"/>
                  <a:pt x="27" y="24"/>
                  <a:pt x="27" y="24"/>
                </a:cubicBezTo>
                <a:cubicBezTo>
                  <a:pt x="22" y="20"/>
                  <a:pt x="22" y="20"/>
                  <a:pt x="22" y="20"/>
                </a:cubicBezTo>
                <a:cubicBezTo>
                  <a:pt x="13" y="21"/>
                  <a:pt x="13" y="21"/>
                  <a:pt x="13" y="21"/>
                </a:cubicBezTo>
                <a:cubicBezTo>
                  <a:pt x="3" y="26"/>
                  <a:pt x="3" y="26"/>
                  <a:pt x="3" y="26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7"/>
                  <a:pt x="4" y="37"/>
                  <a:pt x="4" y="37"/>
                </a:cubicBezTo>
                <a:cubicBezTo>
                  <a:pt x="6" y="42"/>
                  <a:pt x="6" y="42"/>
                  <a:pt x="6" y="42"/>
                </a:cubicBezTo>
                <a:cubicBezTo>
                  <a:pt x="13" y="41"/>
                  <a:pt x="13" y="41"/>
                  <a:pt x="13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6" y="49"/>
                  <a:pt x="26" y="49"/>
                  <a:pt x="26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6" y="50"/>
                  <a:pt x="16" y="50"/>
                  <a:pt x="16" y="50"/>
                </a:cubicBezTo>
                <a:cubicBezTo>
                  <a:pt x="13" y="52"/>
                  <a:pt x="13" y="52"/>
                  <a:pt x="13" y="52"/>
                </a:cubicBezTo>
                <a:cubicBezTo>
                  <a:pt x="16" y="59"/>
                  <a:pt x="16" y="59"/>
                  <a:pt x="16" y="59"/>
                </a:cubicBezTo>
                <a:cubicBezTo>
                  <a:pt x="16" y="59"/>
                  <a:pt x="20" y="62"/>
                  <a:pt x="20" y="63"/>
                </a:cubicBezTo>
                <a:cubicBezTo>
                  <a:pt x="20" y="64"/>
                  <a:pt x="20" y="72"/>
                  <a:pt x="20" y="72"/>
                </a:cubicBezTo>
                <a:cubicBezTo>
                  <a:pt x="24" y="76"/>
                  <a:pt x="24" y="76"/>
                  <a:pt x="24" y="76"/>
                </a:cubicBezTo>
                <a:cubicBezTo>
                  <a:pt x="23" y="84"/>
                  <a:pt x="23" y="84"/>
                  <a:pt x="23" y="84"/>
                </a:cubicBezTo>
                <a:cubicBezTo>
                  <a:pt x="24" y="82"/>
                  <a:pt x="24" y="82"/>
                  <a:pt x="24" y="82"/>
                </a:cubicBezTo>
                <a:cubicBezTo>
                  <a:pt x="29" y="80"/>
                  <a:pt x="29" y="80"/>
                  <a:pt x="29" y="80"/>
                </a:cubicBezTo>
                <a:cubicBezTo>
                  <a:pt x="33" y="79"/>
                  <a:pt x="33" y="79"/>
                  <a:pt x="33" y="79"/>
                </a:cubicBezTo>
                <a:cubicBezTo>
                  <a:pt x="38" y="82"/>
                  <a:pt x="38" y="82"/>
                  <a:pt x="38" y="82"/>
                </a:cubicBezTo>
                <a:cubicBezTo>
                  <a:pt x="42" y="85"/>
                  <a:pt x="42" y="85"/>
                  <a:pt x="42" y="85"/>
                </a:cubicBezTo>
                <a:cubicBezTo>
                  <a:pt x="46" y="86"/>
                  <a:pt x="46" y="86"/>
                  <a:pt x="46" y="86"/>
                </a:cubicBezTo>
                <a:cubicBezTo>
                  <a:pt x="46" y="89"/>
                  <a:pt x="46" y="89"/>
                  <a:pt x="46" y="89"/>
                </a:cubicBezTo>
                <a:cubicBezTo>
                  <a:pt x="48" y="90"/>
                  <a:pt x="48" y="90"/>
                  <a:pt x="48" y="90"/>
                </a:cubicBezTo>
                <a:cubicBezTo>
                  <a:pt x="51" y="91"/>
                  <a:pt x="51" y="91"/>
                  <a:pt x="51" y="91"/>
                </a:cubicBezTo>
                <a:cubicBezTo>
                  <a:pt x="53" y="89"/>
                  <a:pt x="53" y="89"/>
                  <a:pt x="53" y="89"/>
                </a:cubicBezTo>
                <a:cubicBezTo>
                  <a:pt x="58" y="87"/>
                  <a:pt x="58" y="87"/>
                  <a:pt x="58" y="87"/>
                </a:cubicBezTo>
                <a:cubicBezTo>
                  <a:pt x="59" y="82"/>
                  <a:pt x="59" y="82"/>
                  <a:pt x="59" y="82"/>
                </a:cubicBezTo>
                <a:cubicBezTo>
                  <a:pt x="63" y="83"/>
                  <a:pt x="63" y="83"/>
                  <a:pt x="6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5"/>
                  <a:pt x="68" y="85"/>
                  <a:pt x="68" y="85"/>
                </a:cubicBezTo>
                <a:cubicBezTo>
                  <a:pt x="72" y="84"/>
                  <a:pt x="72" y="84"/>
                  <a:pt x="72" y="84"/>
                </a:cubicBezTo>
                <a:cubicBezTo>
                  <a:pt x="74" y="82"/>
                  <a:pt x="74" y="82"/>
                  <a:pt x="74" y="82"/>
                </a:cubicBezTo>
                <a:cubicBezTo>
                  <a:pt x="77" y="79"/>
                  <a:pt x="77" y="79"/>
                  <a:pt x="77" y="79"/>
                </a:cubicBezTo>
                <a:cubicBezTo>
                  <a:pt x="78" y="80"/>
                  <a:pt x="78" y="80"/>
                  <a:pt x="78" y="80"/>
                </a:cubicBezTo>
                <a:cubicBezTo>
                  <a:pt x="79" y="83"/>
                  <a:pt x="79" y="83"/>
                  <a:pt x="79" y="83"/>
                </a:cubicBezTo>
                <a:cubicBezTo>
                  <a:pt x="82" y="83"/>
                  <a:pt x="82" y="83"/>
                  <a:pt x="82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88" y="83"/>
                  <a:pt x="88" y="83"/>
                  <a:pt x="88" y="83"/>
                </a:cubicBezTo>
                <a:cubicBezTo>
                  <a:pt x="90" y="82"/>
                  <a:pt x="90" y="82"/>
                  <a:pt x="90" y="82"/>
                </a:cubicBezTo>
                <a:lnTo>
                  <a:pt x="89" y="7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Rectangle 340"/>
          <p:cNvSpPr>
            <a:spLocks noChangeArrowheads="1"/>
          </p:cNvSpPr>
          <p:nvPr/>
        </p:nvSpPr>
        <p:spPr bwMode="auto">
          <a:xfrm>
            <a:off x="6063492" y="3275013"/>
            <a:ext cx="9525" cy="15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/>
          <a:lstStyle>
            <a:lvl1pPr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15000"/>
              </a:spcBef>
            </a:pPr>
            <a:endParaRPr lang="en-US"/>
          </a:p>
        </p:txBody>
      </p:sp>
      <p:sp>
        <p:nvSpPr>
          <p:cNvPr id="89" name="Freeform 347"/>
          <p:cNvSpPr>
            <a:spLocks/>
          </p:cNvSpPr>
          <p:nvPr/>
        </p:nvSpPr>
        <p:spPr bwMode="auto">
          <a:xfrm>
            <a:off x="5776154" y="2119313"/>
            <a:ext cx="649288" cy="766762"/>
          </a:xfrm>
          <a:custGeom>
            <a:avLst/>
            <a:gdLst>
              <a:gd name="T0" fmla="*/ 2147483647 w 83"/>
              <a:gd name="T1" fmla="*/ 2147483647 h 98"/>
              <a:gd name="T2" fmla="*/ 2147483647 w 83"/>
              <a:gd name="T3" fmla="*/ 2147483647 h 98"/>
              <a:gd name="T4" fmla="*/ 2147483647 w 83"/>
              <a:gd name="T5" fmla="*/ 2147483647 h 98"/>
              <a:gd name="T6" fmla="*/ 2147483647 w 83"/>
              <a:gd name="T7" fmla="*/ 2147483647 h 98"/>
              <a:gd name="T8" fmla="*/ 2147483647 w 83"/>
              <a:gd name="T9" fmla="*/ 2147483647 h 98"/>
              <a:gd name="T10" fmla="*/ 2147483647 w 83"/>
              <a:gd name="T11" fmla="*/ 2147483647 h 98"/>
              <a:gd name="T12" fmla="*/ 2147483647 w 83"/>
              <a:gd name="T13" fmla="*/ 2147483647 h 98"/>
              <a:gd name="T14" fmla="*/ 2147483647 w 83"/>
              <a:gd name="T15" fmla="*/ 2147483647 h 98"/>
              <a:gd name="T16" fmla="*/ 2147483647 w 83"/>
              <a:gd name="T17" fmla="*/ 2147483647 h 98"/>
              <a:gd name="T18" fmla="*/ 2147483647 w 83"/>
              <a:gd name="T19" fmla="*/ 2147483647 h 98"/>
              <a:gd name="T20" fmla="*/ 2147483647 w 83"/>
              <a:gd name="T21" fmla="*/ 2147483647 h 98"/>
              <a:gd name="T22" fmla="*/ 2147483647 w 83"/>
              <a:gd name="T23" fmla="*/ 2147483647 h 98"/>
              <a:gd name="T24" fmla="*/ 2147483647 w 83"/>
              <a:gd name="T25" fmla="*/ 2147483647 h 98"/>
              <a:gd name="T26" fmla="*/ 2147483647 w 83"/>
              <a:gd name="T27" fmla="*/ 2147483647 h 98"/>
              <a:gd name="T28" fmla="*/ 2147483647 w 83"/>
              <a:gd name="T29" fmla="*/ 2147483647 h 98"/>
              <a:gd name="T30" fmla="*/ 2147483647 w 83"/>
              <a:gd name="T31" fmla="*/ 2147483647 h 98"/>
              <a:gd name="T32" fmla="*/ 2147483647 w 83"/>
              <a:gd name="T33" fmla="*/ 2147483647 h 98"/>
              <a:gd name="T34" fmla="*/ 2147483647 w 83"/>
              <a:gd name="T35" fmla="*/ 2147483647 h 98"/>
              <a:gd name="T36" fmla="*/ 2147483647 w 83"/>
              <a:gd name="T37" fmla="*/ 2147483647 h 98"/>
              <a:gd name="T38" fmla="*/ 2147483647 w 83"/>
              <a:gd name="T39" fmla="*/ 2147483647 h 98"/>
              <a:gd name="T40" fmla="*/ 2147483647 w 83"/>
              <a:gd name="T41" fmla="*/ 2147483647 h 98"/>
              <a:gd name="T42" fmla="*/ 2147483647 w 83"/>
              <a:gd name="T43" fmla="*/ 2147483647 h 98"/>
              <a:gd name="T44" fmla="*/ 2147483647 w 83"/>
              <a:gd name="T45" fmla="*/ 2147483647 h 98"/>
              <a:gd name="T46" fmla="*/ 2147483647 w 83"/>
              <a:gd name="T47" fmla="*/ 2147483647 h 98"/>
              <a:gd name="T48" fmla="*/ 2147483647 w 83"/>
              <a:gd name="T49" fmla="*/ 2147483647 h 98"/>
              <a:gd name="T50" fmla="*/ 2147483647 w 83"/>
              <a:gd name="T51" fmla="*/ 0 h 98"/>
              <a:gd name="T52" fmla="*/ 2147483647 w 83"/>
              <a:gd name="T53" fmla="*/ 2147483647 h 98"/>
              <a:gd name="T54" fmla="*/ 2147483647 w 83"/>
              <a:gd name="T55" fmla="*/ 2147483647 h 98"/>
              <a:gd name="T56" fmla="*/ 2147483647 w 83"/>
              <a:gd name="T57" fmla="*/ 2147483647 h 98"/>
              <a:gd name="T58" fmla="*/ 2147483647 w 83"/>
              <a:gd name="T59" fmla="*/ 2147483647 h 98"/>
              <a:gd name="T60" fmla="*/ 2147483647 w 83"/>
              <a:gd name="T61" fmla="*/ 2147483647 h 98"/>
              <a:gd name="T62" fmla="*/ 2147483647 w 83"/>
              <a:gd name="T63" fmla="*/ 2147483647 h 98"/>
              <a:gd name="T64" fmla="*/ 2147483647 w 83"/>
              <a:gd name="T65" fmla="*/ 2147483647 h 98"/>
              <a:gd name="T66" fmla="*/ 2147483647 w 83"/>
              <a:gd name="T67" fmla="*/ 2147483647 h 98"/>
              <a:gd name="T68" fmla="*/ 2147483647 w 83"/>
              <a:gd name="T69" fmla="*/ 2147483647 h 98"/>
              <a:gd name="T70" fmla="*/ 2147483647 w 83"/>
              <a:gd name="T71" fmla="*/ 2147483647 h 98"/>
              <a:gd name="T72" fmla="*/ 2147483647 w 83"/>
              <a:gd name="T73" fmla="*/ 2147483647 h 98"/>
              <a:gd name="T74" fmla="*/ 2147483647 w 83"/>
              <a:gd name="T75" fmla="*/ 2147483647 h 98"/>
              <a:gd name="T76" fmla="*/ 2147483647 w 83"/>
              <a:gd name="T77" fmla="*/ 2147483647 h 98"/>
              <a:gd name="T78" fmla="*/ 2147483647 w 83"/>
              <a:gd name="T79" fmla="*/ 2147483647 h 98"/>
              <a:gd name="T80" fmla="*/ 2147483647 w 83"/>
              <a:gd name="T81" fmla="*/ 2147483647 h 98"/>
              <a:gd name="T82" fmla="*/ 2147483647 w 83"/>
              <a:gd name="T83" fmla="*/ 2147483647 h 98"/>
              <a:gd name="T84" fmla="*/ 2147483647 w 83"/>
              <a:gd name="T85" fmla="*/ 2147483647 h 98"/>
              <a:gd name="T86" fmla="*/ 2147483647 w 83"/>
              <a:gd name="T87" fmla="*/ 2147483647 h 98"/>
              <a:gd name="T88" fmla="*/ 2147483647 w 83"/>
              <a:gd name="T89" fmla="*/ 2147483647 h 98"/>
              <a:gd name="T90" fmla="*/ 2147483647 w 83"/>
              <a:gd name="T91" fmla="*/ 2147483647 h 98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83" h="98">
                <a:moveTo>
                  <a:pt x="23" y="87"/>
                </a:moveTo>
                <a:cubicBezTo>
                  <a:pt x="23" y="87"/>
                  <a:pt x="24" y="87"/>
                  <a:pt x="24" y="86"/>
                </a:cubicBezTo>
                <a:cubicBezTo>
                  <a:pt x="24" y="86"/>
                  <a:pt x="24" y="82"/>
                  <a:pt x="24" y="82"/>
                </a:cubicBezTo>
                <a:cubicBezTo>
                  <a:pt x="24" y="80"/>
                  <a:pt x="24" y="80"/>
                  <a:pt x="24" y="80"/>
                </a:cubicBezTo>
                <a:cubicBezTo>
                  <a:pt x="26" y="78"/>
                  <a:pt x="26" y="78"/>
                  <a:pt x="26" y="78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75"/>
                  <a:pt x="23" y="70"/>
                  <a:pt x="23" y="70"/>
                </a:cubicBezTo>
                <a:cubicBezTo>
                  <a:pt x="23" y="69"/>
                  <a:pt x="24" y="65"/>
                  <a:pt x="24" y="65"/>
                </a:cubicBezTo>
                <a:cubicBezTo>
                  <a:pt x="24" y="65"/>
                  <a:pt x="24" y="62"/>
                  <a:pt x="24" y="62"/>
                </a:cubicBezTo>
                <a:cubicBezTo>
                  <a:pt x="26" y="60"/>
                  <a:pt x="26" y="60"/>
                  <a:pt x="26" y="60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6"/>
                  <a:pt x="30" y="56"/>
                  <a:pt x="30" y="56"/>
                </a:cubicBezTo>
                <a:cubicBezTo>
                  <a:pt x="29" y="54"/>
                  <a:pt x="29" y="54"/>
                  <a:pt x="29" y="54"/>
                </a:cubicBezTo>
                <a:cubicBezTo>
                  <a:pt x="31" y="50"/>
                  <a:pt x="31" y="50"/>
                  <a:pt x="31" y="50"/>
                </a:cubicBezTo>
                <a:cubicBezTo>
                  <a:pt x="32" y="44"/>
                  <a:pt x="32" y="44"/>
                  <a:pt x="32" y="44"/>
                </a:cubicBezTo>
                <a:cubicBezTo>
                  <a:pt x="34" y="43"/>
                  <a:pt x="34" y="43"/>
                  <a:pt x="34" y="43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7" y="32"/>
                  <a:pt x="37" y="32"/>
                  <a:pt x="37" y="32"/>
                </a:cubicBezTo>
                <a:cubicBezTo>
                  <a:pt x="38" y="30"/>
                  <a:pt x="38" y="30"/>
                  <a:pt x="38" y="30"/>
                </a:cubicBezTo>
                <a:cubicBezTo>
                  <a:pt x="41" y="28"/>
                  <a:pt x="41" y="28"/>
                  <a:pt x="41" y="28"/>
                </a:cubicBezTo>
                <a:cubicBezTo>
                  <a:pt x="42" y="28"/>
                  <a:pt x="42" y="28"/>
                  <a:pt x="42" y="28"/>
                </a:cubicBezTo>
                <a:cubicBezTo>
                  <a:pt x="44" y="24"/>
                  <a:pt x="44" y="24"/>
                  <a:pt x="44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19"/>
                  <a:pt x="50" y="19"/>
                  <a:pt x="50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7"/>
                  <a:pt x="53" y="17"/>
                  <a:pt x="53" y="17"/>
                </a:cubicBezTo>
                <a:cubicBezTo>
                  <a:pt x="54" y="19"/>
                  <a:pt x="54" y="19"/>
                  <a:pt x="54" y="19"/>
                </a:cubicBezTo>
                <a:cubicBezTo>
                  <a:pt x="56" y="21"/>
                  <a:pt x="56" y="21"/>
                  <a:pt x="56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2" y="21"/>
                  <a:pt x="62" y="21"/>
                  <a:pt x="62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6" y="19"/>
                  <a:pt x="66" y="19"/>
                  <a:pt x="66" y="19"/>
                </a:cubicBezTo>
                <a:cubicBezTo>
                  <a:pt x="68" y="14"/>
                  <a:pt x="68" y="14"/>
                  <a:pt x="68" y="14"/>
                </a:cubicBezTo>
                <a:cubicBezTo>
                  <a:pt x="70" y="12"/>
                  <a:pt x="70" y="12"/>
                  <a:pt x="70" y="12"/>
                </a:cubicBezTo>
                <a:cubicBezTo>
                  <a:pt x="75" y="11"/>
                  <a:pt x="75" y="11"/>
                  <a:pt x="75" y="11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17"/>
                  <a:pt x="78" y="17"/>
                  <a:pt x="78" y="17"/>
                </a:cubicBezTo>
                <a:cubicBezTo>
                  <a:pt x="77" y="19"/>
                  <a:pt x="77" y="19"/>
                  <a:pt x="77" y="19"/>
                </a:cubicBezTo>
                <a:cubicBezTo>
                  <a:pt x="78" y="18"/>
                  <a:pt x="78" y="18"/>
                  <a:pt x="78" y="18"/>
                </a:cubicBezTo>
                <a:cubicBezTo>
                  <a:pt x="77" y="19"/>
                  <a:pt x="77" y="19"/>
                  <a:pt x="77" y="19"/>
                </a:cubicBezTo>
                <a:cubicBezTo>
                  <a:pt x="77" y="19"/>
                  <a:pt x="77" y="19"/>
                  <a:pt x="77" y="19"/>
                </a:cubicBezTo>
                <a:cubicBezTo>
                  <a:pt x="81" y="15"/>
                  <a:pt x="81" y="15"/>
                  <a:pt x="81" y="15"/>
                </a:cubicBezTo>
                <a:cubicBezTo>
                  <a:pt x="82" y="13"/>
                  <a:pt x="82" y="13"/>
                  <a:pt x="82" y="13"/>
                </a:cubicBezTo>
                <a:cubicBezTo>
                  <a:pt x="81" y="12"/>
                  <a:pt x="81" y="12"/>
                  <a:pt x="81" y="12"/>
                </a:cubicBezTo>
                <a:cubicBezTo>
                  <a:pt x="80" y="9"/>
                  <a:pt x="80" y="9"/>
                  <a:pt x="80" y="9"/>
                </a:cubicBezTo>
                <a:cubicBezTo>
                  <a:pt x="83" y="6"/>
                  <a:pt x="83" y="6"/>
                  <a:pt x="83" y="6"/>
                </a:cubicBezTo>
                <a:cubicBezTo>
                  <a:pt x="80" y="4"/>
                  <a:pt x="80" y="4"/>
                  <a:pt x="80" y="4"/>
                </a:cubicBezTo>
                <a:cubicBezTo>
                  <a:pt x="76" y="0"/>
                  <a:pt x="76" y="0"/>
                  <a:pt x="76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69" y="2"/>
                  <a:pt x="69" y="2"/>
                  <a:pt x="69" y="2"/>
                </a:cubicBezTo>
                <a:cubicBezTo>
                  <a:pt x="69" y="1"/>
                  <a:pt x="69" y="1"/>
                  <a:pt x="69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2" y="1"/>
                  <a:pt x="62" y="1"/>
                  <a:pt x="62" y="1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6"/>
                  <a:pt x="56" y="6"/>
                  <a:pt x="56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3" y="8"/>
                  <a:pt x="53" y="8"/>
                  <a:pt x="53" y="8"/>
                </a:cubicBezTo>
                <a:cubicBezTo>
                  <a:pt x="50" y="8"/>
                  <a:pt x="50" y="8"/>
                  <a:pt x="50" y="8"/>
                </a:cubicBezTo>
                <a:cubicBezTo>
                  <a:pt x="48" y="13"/>
                  <a:pt x="48" y="13"/>
                  <a:pt x="48" y="13"/>
                </a:cubicBezTo>
                <a:cubicBezTo>
                  <a:pt x="43" y="14"/>
                  <a:pt x="43" y="14"/>
                  <a:pt x="43" y="14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2"/>
                  <a:pt x="40" y="22"/>
                  <a:pt x="40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8"/>
                  <a:pt x="28" y="38"/>
                  <a:pt x="28" y="38"/>
                </a:cubicBezTo>
                <a:cubicBezTo>
                  <a:pt x="26" y="41"/>
                  <a:pt x="26" y="41"/>
                  <a:pt x="26" y="41"/>
                </a:cubicBezTo>
                <a:cubicBezTo>
                  <a:pt x="25" y="46"/>
                  <a:pt x="25" y="46"/>
                  <a:pt x="25" y="46"/>
                </a:cubicBezTo>
                <a:cubicBezTo>
                  <a:pt x="23" y="49"/>
                  <a:pt x="23" y="49"/>
                  <a:pt x="23" y="49"/>
                </a:cubicBezTo>
                <a:cubicBezTo>
                  <a:pt x="17" y="60"/>
                  <a:pt x="17" y="60"/>
                  <a:pt x="17" y="60"/>
                </a:cubicBezTo>
                <a:cubicBezTo>
                  <a:pt x="13" y="63"/>
                  <a:pt x="13" y="63"/>
                  <a:pt x="13" y="63"/>
                </a:cubicBezTo>
                <a:cubicBezTo>
                  <a:pt x="8" y="65"/>
                  <a:pt x="8" y="65"/>
                  <a:pt x="8" y="65"/>
                </a:cubicBezTo>
                <a:cubicBezTo>
                  <a:pt x="6" y="69"/>
                  <a:pt x="6" y="69"/>
                  <a:pt x="6" y="69"/>
                </a:cubicBezTo>
                <a:cubicBezTo>
                  <a:pt x="4" y="71"/>
                  <a:pt x="4" y="71"/>
                  <a:pt x="4" y="71"/>
                </a:cubicBezTo>
                <a:cubicBezTo>
                  <a:pt x="3" y="73"/>
                  <a:pt x="3" y="73"/>
                  <a:pt x="3" y="73"/>
                </a:cubicBezTo>
                <a:cubicBezTo>
                  <a:pt x="2" y="76"/>
                  <a:pt x="2" y="76"/>
                  <a:pt x="2" y="76"/>
                </a:cubicBezTo>
                <a:cubicBezTo>
                  <a:pt x="0" y="79"/>
                  <a:pt x="0" y="79"/>
                  <a:pt x="0" y="79"/>
                </a:cubicBezTo>
                <a:cubicBezTo>
                  <a:pt x="1" y="84"/>
                  <a:pt x="1" y="84"/>
                  <a:pt x="1" y="84"/>
                </a:cubicBezTo>
                <a:cubicBezTo>
                  <a:pt x="2" y="87"/>
                  <a:pt x="2" y="87"/>
                  <a:pt x="2" y="87"/>
                </a:cubicBezTo>
                <a:cubicBezTo>
                  <a:pt x="3" y="91"/>
                  <a:pt x="3" y="91"/>
                  <a:pt x="3" y="91"/>
                </a:cubicBezTo>
                <a:cubicBezTo>
                  <a:pt x="3" y="95"/>
                  <a:pt x="3" y="95"/>
                  <a:pt x="3" y="95"/>
                </a:cubicBezTo>
                <a:cubicBezTo>
                  <a:pt x="7" y="98"/>
                  <a:pt x="7" y="98"/>
                  <a:pt x="7" y="98"/>
                </a:cubicBezTo>
                <a:cubicBezTo>
                  <a:pt x="11" y="97"/>
                  <a:pt x="11" y="97"/>
                  <a:pt x="11" y="97"/>
                </a:cubicBezTo>
                <a:cubicBezTo>
                  <a:pt x="16" y="93"/>
                  <a:pt x="16" y="93"/>
                  <a:pt x="16" y="93"/>
                </a:cubicBezTo>
                <a:cubicBezTo>
                  <a:pt x="19" y="91"/>
                  <a:pt x="19" y="91"/>
                  <a:pt x="19" y="91"/>
                </a:cubicBezTo>
                <a:cubicBezTo>
                  <a:pt x="20" y="92"/>
                  <a:pt x="20" y="92"/>
                  <a:pt x="20" y="92"/>
                </a:cubicBezTo>
                <a:cubicBezTo>
                  <a:pt x="20" y="93"/>
                  <a:pt x="20" y="93"/>
                  <a:pt x="20" y="93"/>
                </a:cubicBezTo>
                <a:cubicBezTo>
                  <a:pt x="21" y="92"/>
                  <a:pt x="21" y="92"/>
                  <a:pt x="21" y="92"/>
                </a:cubicBezTo>
                <a:lnTo>
                  <a:pt x="23" y="8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348"/>
          <p:cNvSpPr>
            <a:spLocks/>
          </p:cNvSpPr>
          <p:nvPr/>
        </p:nvSpPr>
        <p:spPr bwMode="auto">
          <a:xfrm>
            <a:off x="5931729" y="2268538"/>
            <a:ext cx="320675" cy="733425"/>
          </a:xfrm>
          <a:custGeom>
            <a:avLst/>
            <a:gdLst>
              <a:gd name="T0" fmla="*/ 329757991 w 10000"/>
              <a:gd name="T1" fmla="*/ 900343932 h 9895"/>
              <a:gd name="T2" fmla="*/ 321712352 w 10000"/>
              <a:gd name="T3" fmla="*/ 642988176 h 9895"/>
              <a:gd name="T4" fmla="*/ 305620110 w 10000"/>
              <a:gd name="T5" fmla="*/ 257355682 h 9895"/>
              <a:gd name="T6" fmla="*/ 281514137 w 10000"/>
              <a:gd name="T7" fmla="*/ 214195752 h 9895"/>
              <a:gd name="T8" fmla="*/ 249329623 w 10000"/>
              <a:gd name="T9" fmla="*/ 0 h 9895"/>
              <a:gd name="T10" fmla="*/ 233237382 w 10000"/>
              <a:gd name="T11" fmla="*/ 128677878 h 9895"/>
              <a:gd name="T12" fmla="*/ 217145140 w 10000"/>
              <a:gd name="T13" fmla="*/ 214195752 h 9895"/>
              <a:gd name="T14" fmla="*/ 176947920 w 10000"/>
              <a:gd name="T15" fmla="*/ 385627008 h 9895"/>
              <a:gd name="T16" fmla="*/ 144763406 w 10000"/>
              <a:gd name="T17" fmla="*/ 471551434 h 9895"/>
              <a:gd name="T18" fmla="*/ 144763406 w 10000"/>
              <a:gd name="T19" fmla="*/ 685741627 h 9895"/>
              <a:gd name="T20" fmla="*/ 112612851 w 10000"/>
              <a:gd name="T21" fmla="*/ 1028615184 h 9895"/>
              <a:gd name="T22" fmla="*/ 88473944 w 10000"/>
              <a:gd name="T23" fmla="*/ 1328729803 h 9895"/>
              <a:gd name="T24" fmla="*/ 80428336 w 10000"/>
              <a:gd name="T25" fmla="*/ 1586085559 h 9895"/>
              <a:gd name="T26" fmla="*/ 48243854 w 10000"/>
              <a:gd name="T27" fmla="*/ 1757522301 h 9895"/>
              <a:gd name="T28" fmla="*/ 32184514 w 10000"/>
              <a:gd name="T29" fmla="*/ 1971718053 h 9895"/>
              <a:gd name="T30" fmla="*/ 32184514 w 10000"/>
              <a:gd name="T31" fmla="*/ 2147483647 h 9895"/>
              <a:gd name="T32" fmla="*/ 32184514 w 10000"/>
              <a:gd name="T33" fmla="*/ 2147483647 h 9895"/>
              <a:gd name="T34" fmla="*/ 32184514 w 10000"/>
              <a:gd name="T35" fmla="*/ 2147483647 h 9895"/>
              <a:gd name="T36" fmla="*/ 8045607 w 10000"/>
              <a:gd name="T37" fmla="*/ 2147483647 h 9895"/>
              <a:gd name="T38" fmla="*/ 16092241 w 10000"/>
              <a:gd name="T39" fmla="*/ 2147483647 h 9895"/>
              <a:gd name="T40" fmla="*/ 57377416 w 10000"/>
              <a:gd name="T41" fmla="*/ 2147483647 h 9895"/>
              <a:gd name="T42" fmla="*/ 62950940 w 10000"/>
              <a:gd name="T43" fmla="*/ 2147483647 h 9895"/>
              <a:gd name="T44" fmla="*/ 80428336 w 10000"/>
              <a:gd name="T45" fmla="*/ 2147483647 h 9895"/>
              <a:gd name="T46" fmla="*/ 104566217 w 10000"/>
              <a:gd name="T47" fmla="*/ 2147483647 h 9895"/>
              <a:gd name="T48" fmla="*/ 144763406 w 10000"/>
              <a:gd name="T49" fmla="*/ 2147483647 h 9895"/>
              <a:gd name="T50" fmla="*/ 152810071 w 10000"/>
              <a:gd name="T51" fmla="*/ 2147483647 h 9895"/>
              <a:gd name="T52" fmla="*/ 193040161 w 10000"/>
              <a:gd name="T53" fmla="*/ 2147483647 h 9895"/>
              <a:gd name="T54" fmla="*/ 184994553 w 10000"/>
              <a:gd name="T55" fmla="*/ 2147483647 h 9895"/>
              <a:gd name="T56" fmla="*/ 168902312 w 10000"/>
              <a:gd name="T57" fmla="*/ 2147483647 h 9895"/>
              <a:gd name="T58" fmla="*/ 193040161 w 10000"/>
              <a:gd name="T59" fmla="*/ 1971718053 h 9895"/>
              <a:gd name="T60" fmla="*/ 265421864 w 10000"/>
              <a:gd name="T61" fmla="*/ 1714768849 h 9895"/>
              <a:gd name="T62" fmla="*/ 265421864 w 10000"/>
              <a:gd name="T63" fmla="*/ 1457407681 h 9895"/>
              <a:gd name="T64" fmla="*/ 305620110 w 10000"/>
              <a:gd name="T65" fmla="*/ 1157293062 h 9895"/>
              <a:gd name="T66" fmla="*/ 329757991 w 10000"/>
              <a:gd name="T67" fmla="*/ 1157293062 h 989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000" h="9895">
                <a:moveTo>
                  <a:pt x="10000" y="2316"/>
                </a:moveTo>
                <a:lnTo>
                  <a:pt x="10000" y="2211"/>
                </a:lnTo>
                <a:lnTo>
                  <a:pt x="9756" y="1895"/>
                </a:lnTo>
                <a:lnTo>
                  <a:pt x="9756" y="1579"/>
                </a:lnTo>
                <a:lnTo>
                  <a:pt x="9756" y="1158"/>
                </a:lnTo>
                <a:lnTo>
                  <a:pt x="9268" y="632"/>
                </a:lnTo>
                <a:lnTo>
                  <a:pt x="9024" y="632"/>
                </a:lnTo>
                <a:lnTo>
                  <a:pt x="8537" y="526"/>
                </a:lnTo>
                <a:lnTo>
                  <a:pt x="7805" y="211"/>
                </a:lnTo>
                <a:lnTo>
                  <a:pt x="7561" y="0"/>
                </a:lnTo>
                <a:lnTo>
                  <a:pt x="7317" y="0"/>
                </a:lnTo>
                <a:lnTo>
                  <a:pt x="7073" y="316"/>
                </a:lnTo>
                <a:lnTo>
                  <a:pt x="7073" y="526"/>
                </a:lnTo>
                <a:lnTo>
                  <a:pt x="6585" y="526"/>
                </a:lnTo>
                <a:lnTo>
                  <a:pt x="5854" y="526"/>
                </a:lnTo>
                <a:lnTo>
                  <a:pt x="5366" y="947"/>
                </a:lnTo>
                <a:lnTo>
                  <a:pt x="5122" y="947"/>
                </a:lnTo>
                <a:lnTo>
                  <a:pt x="4390" y="1158"/>
                </a:lnTo>
                <a:lnTo>
                  <a:pt x="4146" y="1368"/>
                </a:lnTo>
                <a:lnTo>
                  <a:pt x="4390" y="1684"/>
                </a:lnTo>
                <a:lnTo>
                  <a:pt x="3902" y="2000"/>
                </a:lnTo>
                <a:lnTo>
                  <a:pt x="3415" y="2526"/>
                </a:lnTo>
                <a:lnTo>
                  <a:pt x="2927" y="2632"/>
                </a:lnTo>
                <a:lnTo>
                  <a:pt x="2683" y="3263"/>
                </a:lnTo>
                <a:lnTo>
                  <a:pt x="2195" y="3684"/>
                </a:lnTo>
                <a:lnTo>
                  <a:pt x="2439" y="3895"/>
                </a:lnTo>
                <a:lnTo>
                  <a:pt x="2439" y="4211"/>
                </a:lnTo>
                <a:lnTo>
                  <a:pt x="1463" y="4316"/>
                </a:lnTo>
                <a:lnTo>
                  <a:pt x="976" y="4526"/>
                </a:lnTo>
                <a:lnTo>
                  <a:pt x="976" y="4842"/>
                </a:lnTo>
                <a:cubicBezTo>
                  <a:pt x="976" y="4842"/>
                  <a:pt x="732" y="5263"/>
                  <a:pt x="732" y="5368"/>
                </a:cubicBezTo>
                <a:cubicBezTo>
                  <a:pt x="813" y="5544"/>
                  <a:pt x="895" y="5719"/>
                  <a:pt x="976" y="5895"/>
                </a:cubicBezTo>
                <a:lnTo>
                  <a:pt x="1463" y="6211"/>
                </a:lnTo>
                <a:lnTo>
                  <a:pt x="976" y="6421"/>
                </a:lnTo>
                <a:lnTo>
                  <a:pt x="976" y="6632"/>
                </a:lnTo>
                <a:lnTo>
                  <a:pt x="976" y="7053"/>
                </a:lnTo>
                <a:cubicBezTo>
                  <a:pt x="976" y="7158"/>
                  <a:pt x="732" y="7158"/>
                  <a:pt x="732" y="7158"/>
                </a:cubicBezTo>
                <a:lnTo>
                  <a:pt x="244" y="7684"/>
                </a:lnTo>
                <a:lnTo>
                  <a:pt x="0" y="7789"/>
                </a:lnTo>
                <a:cubicBezTo>
                  <a:pt x="488" y="8316"/>
                  <a:pt x="329" y="8217"/>
                  <a:pt x="488" y="8316"/>
                </a:cubicBezTo>
                <a:cubicBezTo>
                  <a:pt x="647" y="8415"/>
                  <a:pt x="746" y="8264"/>
                  <a:pt x="955" y="8384"/>
                </a:cubicBezTo>
                <a:cubicBezTo>
                  <a:pt x="1164" y="8504"/>
                  <a:pt x="1597" y="8867"/>
                  <a:pt x="1740" y="9038"/>
                </a:cubicBezTo>
                <a:cubicBezTo>
                  <a:pt x="1883" y="9209"/>
                  <a:pt x="1786" y="9301"/>
                  <a:pt x="1814" y="9410"/>
                </a:cubicBezTo>
                <a:cubicBezTo>
                  <a:pt x="1842" y="9519"/>
                  <a:pt x="1865" y="9637"/>
                  <a:pt x="1909" y="9693"/>
                </a:cubicBezTo>
                <a:cubicBezTo>
                  <a:pt x="1953" y="9749"/>
                  <a:pt x="1990" y="9709"/>
                  <a:pt x="2078" y="9743"/>
                </a:cubicBezTo>
                <a:cubicBezTo>
                  <a:pt x="2166" y="9777"/>
                  <a:pt x="2338" y="9905"/>
                  <a:pt x="2439" y="9895"/>
                </a:cubicBezTo>
                <a:cubicBezTo>
                  <a:pt x="2540" y="9885"/>
                  <a:pt x="2602" y="9754"/>
                  <a:pt x="2683" y="9684"/>
                </a:cubicBezTo>
                <a:lnTo>
                  <a:pt x="3171" y="9474"/>
                </a:lnTo>
                <a:lnTo>
                  <a:pt x="3902" y="9474"/>
                </a:lnTo>
                <a:lnTo>
                  <a:pt x="4390" y="9053"/>
                </a:lnTo>
                <a:cubicBezTo>
                  <a:pt x="4471" y="8807"/>
                  <a:pt x="4553" y="8562"/>
                  <a:pt x="4634" y="8316"/>
                </a:cubicBezTo>
                <a:lnTo>
                  <a:pt x="4634" y="7895"/>
                </a:lnTo>
                <a:lnTo>
                  <a:pt x="5122" y="7789"/>
                </a:lnTo>
                <a:lnTo>
                  <a:pt x="5854" y="7684"/>
                </a:lnTo>
                <a:lnTo>
                  <a:pt x="5854" y="7158"/>
                </a:lnTo>
                <a:lnTo>
                  <a:pt x="5610" y="6842"/>
                </a:lnTo>
                <a:lnTo>
                  <a:pt x="4878" y="6632"/>
                </a:lnTo>
                <a:cubicBezTo>
                  <a:pt x="4959" y="6386"/>
                  <a:pt x="5041" y="6141"/>
                  <a:pt x="5122" y="5895"/>
                </a:cubicBezTo>
                <a:lnTo>
                  <a:pt x="5122" y="5368"/>
                </a:lnTo>
                <a:lnTo>
                  <a:pt x="5854" y="4842"/>
                </a:lnTo>
                <a:lnTo>
                  <a:pt x="6585" y="4632"/>
                </a:lnTo>
                <a:lnTo>
                  <a:pt x="8049" y="4211"/>
                </a:lnTo>
                <a:lnTo>
                  <a:pt x="8293" y="3895"/>
                </a:lnTo>
                <a:lnTo>
                  <a:pt x="8049" y="3579"/>
                </a:lnTo>
                <a:lnTo>
                  <a:pt x="8537" y="3263"/>
                </a:lnTo>
                <a:lnTo>
                  <a:pt x="9268" y="2842"/>
                </a:lnTo>
                <a:lnTo>
                  <a:pt x="10000" y="2947"/>
                </a:lnTo>
                <a:lnTo>
                  <a:pt x="10000" y="2842"/>
                </a:lnTo>
                <a:lnTo>
                  <a:pt x="10000" y="231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Freeform 349"/>
          <p:cNvSpPr>
            <a:spLocks/>
          </p:cNvSpPr>
          <p:nvPr/>
        </p:nvSpPr>
        <p:spPr bwMode="auto">
          <a:xfrm>
            <a:off x="6206367" y="3135313"/>
            <a:ext cx="446087" cy="287337"/>
          </a:xfrm>
          <a:custGeom>
            <a:avLst/>
            <a:gdLst>
              <a:gd name="T0" fmla="*/ 2147483647 w 57"/>
              <a:gd name="T1" fmla="*/ 2147483647 h 37"/>
              <a:gd name="T2" fmla="*/ 2147483647 w 57"/>
              <a:gd name="T3" fmla="*/ 2147483647 h 37"/>
              <a:gd name="T4" fmla="*/ 2147483647 w 57"/>
              <a:gd name="T5" fmla="*/ 2147483647 h 37"/>
              <a:gd name="T6" fmla="*/ 2147483647 w 57"/>
              <a:gd name="T7" fmla="*/ 2147483647 h 37"/>
              <a:gd name="T8" fmla="*/ 2147483647 w 57"/>
              <a:gd name="T9" fmla="*/ 2147483647 h 37"/>
              <a:gd name="T10" fmla="*/ 2147483647 w 57"/>
              <a:gd name="T11" fmla="*/ 2147483647 h 37"/>
              <a:gd name="T12" fmla="*/ 2147483647 w 57"/>
              <a:gd name="T13" fmla="*/ 2147483647 h 37"/>
              <a:gd name="T14" fmla="*/ 2147483647 w 57"/>
              <a:gd name="T15" fmla="*/ 2147483647 h 37"/>
              <a:gd name="T16" fmla="*/ 2147483647 w 57"/>
              <a:gd name="T17" fmla="*/ 2147483647 h 37"/>
              <a:gd name="T18" fmla="*/ 2147483647 w 57"/>
              <a:gd name="T19" fmla="*/ 2147483647 h 37"/>
              <a:gd name="T20" fmla="*/ 2147483647 w 57"/>
              <a:gd name="T21" fmla="*/ 2147483647 h 37"/>
              <a:gd name="T22" fmla="*/ 2147483647 w 57"/>
              <a:gd name="T23" fmla="*/ 0 h 37"/>
              <a:gd name="T24" fmla="*/ 2147483647 w 57"/>
              <a:gd name="T25" fmla="*/ 0 h 37"/>
              <a:gd name="T26" fmla="*/ 2147483647 w 57"/>
              <a:gd name="T27" fmla="*/ 2147483647 h 37"/>
              <a:gd name="T28" fmla="*/ 2147483647 w 57"/>
              <a:gd name="T29" fmla="*/ 2147483647 h 37"/>
              <a:gd name="T30" fmla="*/ 2147483647 w 57"/>
              <a:gd name="T31" fmla="*/ 2147483647 h 37"/>
              <a:gd name="T32" fmla="*/ 2147483647 w 57"/>
              <a:gd name="T33" fmla="*/ 2147483647 h 37"/>
              <a:gd name="T34" fmla="*/ 2147483647 w 57"/>
              <a:gd name="T35" fmla="*/ 2147483647 h 37"/>
              <a:gd name="T36" fmla="*/ 2147483647 w 57"/>
              <a:gd name="T37" fmla="*/ 2147483647 h 37"/>
              <a:gd name="T38" fmla="*/ 2147483647 w 57"/>
              <a:gd name="T39" fmla="*/ 2147483647 h 37"/>
              <a:gd name="T40" fmla="*/ 2147483647 w 57"/>
              <a:gd name="T41" fmla="*/ 2147483647 h 37"/>
              <a:gd name="T42" fmla="*/ 2147483647 w 57"/>
              <a:gd name="T43" fmla="*/ 2147483647 h 37"/>
              <a:gd name="T44" fmla="*/ 0 w 57"/>
              <a:gd name="T45" fmla="*/ 2147483647 h 37"/>
              <a:gd name="T46" fmla="*/ 0 w 57"/>
              <a:gd name="T47" fmla="*/ 2147483647 h 37"/>
              <a:gd name="T48" fmla="*/ 2147483647 w 57"/>
              <a:gd name="T49" fmla="*/ 2147483647 h 37"/>
              <a:gd name="T50" fmla="*/ 2147483647 w 57"/>
              <a:gd name="T51" fmla="*/ 2147483647 h 37"/>
              <a:gd name="T52" fmla="*/ 2147483647 w 57"/>
              <a:gd name="T53" fmla="*/ 2147483647 h 37"/>
              <a:gd name="T54" fmla="*/ 2147483647 w 57"/>
              <a:gd name="T55" fmla="*/ 2147483647 h 37"/>
              <a:gd name="T56" fmla="*/ 2147483647 w 57"/>
              <a:gd name="T57" fmla="*/ 2147483647 h 37"/>
              <a:gd name="T58" fmla="*/ 2147483647 w 57"/>
              <a:gd name="T59" fmla="*/ 2147483647 h 37"/>
              <a:gd name="T60" fmla="*/ 2147483647 w 57"/>
              <a:gd name="T61" fmla="*/ 2147483647 h 37"/>
              <a:gd name="T62" fmla="*/ 2147483647 w 57"/>
              <a:gd name="T63" fmla="*/ 2147483647 h 37"/>
              <a:gd name="T64" fmla="*/ 2147483647 w 57"/>
              <a:gd name="T65" fmla="*/ 2147483647 h 37"/>
              <a:gd name="T66" fmla="*/ 2147483647 w 57"/>
              <a:gd name="T67" fmla="*/ 2147483647 h 37"/>
              <a:gd name="T68" fmla="*/ 2147483647 w 57"/>
              <a:gd name="T69" fmla="*/ 2147483647 h 37"/>
              <a:gd name="T70" fmla="*/ 2147483647 w 57"/>
              <a:gd name="T71" fmla="*/ 2147483647 h 37"/>
              <a:gd name="T72" fmla="*/ 2147483647 w 57"/>
              <a:gd name="T73" fmla="*/ 2147483647 h 37"/>
              <a:gd name="T74" fmla="*/ 2147483647 w 57"/>
              <a:gd name="T75" fmla="*/ 2147483647 h 37"/>
              <a:gd name="T76" fmla="*/ 2147483647 w 57"/>
              <a:gd name="T77" fmla="*/ 2147483647 h 37"/>
              <a:gd name="T78" fmla="*/ 2147483647 w 57"/>
              <a:gd name="T79" fmla="*/ 2147483647 h 37"/>
              <a:gd name="T80" fmla="*/ 2147483647 w 57"/>
              <a:gd name="T81" fmla="*/ 2147483647 h 37"/>
              <a:gd name="T82" fmla="*/ 2147483647 w 57"/>
              <a:gd name="T83" fmla="*/ 2147483647 h 37"/>
              <a:gd name="T84" fmla="*/ 2147483647 w 57"/>
              <a:gd name="T85" fmla="*/ 2147483647 h 37"/>
              <a:gd name="T86" fmla="*/ 2147483647 w 57"/>
              <a:gd name="T87" fmla="*/ 2147483647 h 37"/>
              <a:gd name="T88" fmla="*/ 2147483647 w 57"/>
              <a:gd name="T89" fmla="*/ 2147483647 h 37"/>
              <a:gd name="T90" fmla="*/ 2147483647 w 57"/>
              <a:gd name="T91" fmla="*/ 2147483647 h 37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7" h="37">
                <a:moveTo>
                  <a:pt x="54" y="22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16"/>
                  <a:pt x="57" y="16"/>
                  <a:pt x="57" y="16"/>
                </a:cubicBezTo>
                <a:cubicBezTo>
                  <a:pt x="57" y="14"/>
                  <a:pt x="57" y="14"/>
                  <a:pt x="57" y="14"/>
                </a:cubicBezTo>
                <a:cubicBezTo>
                  <a:pt x="52" y="12"/>
                  <a:pt x="52" y="12"/>
                  <a:pt x="52" y="12"/>
                </a:cubicBezTo>
                <a:cubicBezTo>
                  <a:pt x="47" y="9"/>
                  <a:pt x="47" y="9"/>
                  <a:pt x="47" y="9"/>
                </a:cubicBezTo>
                <a:cubicBezTo>
                  <a:pt x="45" y="9"/>
                  <a:pt x="45" y="9"/>
                  <a:pt x="45" y="9"/>
                </a:cubicBezTo>
                <a:cubicBezTo>
                  <a:pt x="42" y="7"/>
                  <a:pt x="42" y="7"/>
                  <a:pt x="42" y="7"/>
                </a:cubicBezTo>
                <a:cubicBezTo>
                  <a:pt x="40" y="4"/>
                  <a:pt x="40" y="4"/>
                  <a:pt x="40" y="4"/>
                </a:cubicBezTo>
                <a:cubicBezTo>
                  <a:pt x="33" y="1"/>
                  <a:pt x="33" y="1"/>
                  <a:pt x="33" y="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6"/>
                  <a:pt x="28" y="6"/>
                  <a:pt x="28" y="6"/>
                </a:cubicBezTo>
                <a:cubicBezTo>
                  <a:pt x="24" y="5"/>
                  <a:pt x="24" y="5"/>
                  <a:pt x="24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1" y="3"/>
                  <a:pt x="11" y="3"/>
                  <a:pt x="11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4"/>
                  <a:pt x="5" y="4"/>
                  <a:pt x="5" y="4"/>
                </a:cubicBezTo>
                <a:cubicBezTo>
                  <a:pt x="6" y="8"/>
                  <a:pt x="6" y="8"/>
                  <a:pt x="6" y="8"/>
                </a:cubicBezTo>
                <a:cubicBezTo>
                  <a:pt x="4" y="10"/>
                  <a:pt x="4" y="10"/>
                  <a:pt x="4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19"/>
                  <a:pt x="1" y="19"/>
                  <a:pt x="1" y="19"/>
                </a:cubicBezTo>
                <a:cubicBezTo>
                  <a:pt x="2" y="20"/>
                  <a:pt x="2" y="20"/>
                  <a:pt x="2" y="20"/>
                </a:cubicBezTo>
                <a:cubicBezTo>
                  <a:pt x="3" y="21"/>
                  <a:pt x="3" y="21"/>
                  <a:pt x="3" y="21"/>
                </a:cubicBezTo>
                <a:cubicBezTo>
                  <a:pt x="12" y="20"/>
                  <a:pt x="12" y="20"/>
                  <a:pt x="12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6" y="26"/>
                  <a:pt x="25" y="28"/>
                </a:cubicBezTo>
                <a:cubicBezTo>
                  <a:pt x="25" y="29"/>
                  <a:pt x="22" y="30"/>
                  <a:pt x="22" y="30"/>
                </a:cubicBezTo>
                <a:cubicBezTo>
                  <a:pt x="21" y="33"/>
                  <a:pt x="21" y="33"/>
                  <a:pt x="21" y="33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2"/>
                  <a:pt x="25" y="32"/>
                  <a:pt x="25" y="32"/>
                </a:cubicBezTo>
                <a:cubicBezTo>
                  <a:pt x="30" y="29"/>
                  <a:pt x="30" y="29"/>
                  <a:pt x="30" y="29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37" y="37"/>
                  <a:pt x="37" y="37"/>
                  <a:pt x="37" y="37"/>
                </a:cubicBezTo>
                <a:cubicBezTo>
                  <a:pt x="45" y="34"/>
                  <a:pt x="45" y="34"/>
                  <a:pt x="45" y="34"/>
                </a:cubicBezTo>
                <a:cubicBezTo>
                  <a:pt x="41" y="31"/>
                  <a:pt x="41" y="31"/>
                  <a:pt x="41" y="31"/>
                </a:cubicBezTo>
                <a:cubicBezTo>
                  <a:pt x="43" y="28"/>
                  <a:pt x="43" y="28"/>
                  <a:pt x="43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1" y="25"/>
                  <a:pt x="51" y="25"/>
                  <a:pt x="51" y="25"/>
                </a:cubicBezTo>
                <a:lnTo>
                  <a:pt x="54" y="2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Freeform 350"/>
          <p:cNvSpPr>
            <a:spLocks/>
          </p:cNvSpPr>
          <p:nvPr/>
        </p:nvSpPr>
        <p:spPr bwMode="auto">
          <a:xfrm>
            <a:off x="6463542" y="3135313"/>
            <a:ext cx="55562" cy="30162"/>
          </a:xfrm>
          <a:custGeom>
            <a:avLst/>
            <a:gdLst>
              <a:gd name="T0" fmla="*/ 2147483647 w 42"/>
              <a:gd name="T1" fmla="*/ 2147483647 h 24"/>
              <a:gd name="T2" fmla="*/ 2147483647 w 42"/>
              <a:gd name="T3" fmla="*/ 0 h 24"/>
              <a:gd name="T4" fmla="*/ 0 w 42"/>
              <a:gd name="T5" fmla="*/ 2147483647 h 24"/>
              <a:gd name="T6" fmla="*/ 2147483647 w 42"/>
              <a:gd name="T7" fmla="*/ 2147483647 h 24"/>
              <a:gd name="T8" fmla="*/ 2147483647 w 42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" h="24">
                <a:moveTo>
                  <a:pt x="36" y="24"/>
                </a:moveTo>
                <a:lnTo>
                  <a:pt x="18" y="0"/>
                </a:lnTo>
                <a:lnTo>
                  <a:pt x="0" y="6"/>
                </a:lnTo>
                <a:lnTo>
                  <a:pt x="42" y="24"/>
                </a:lnTo>
                <a:lnTo>
                  <a:pt x="36" y="2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Freeform 359"/>
          <p:cNvSpPr>
            <a:spLocks/>
          </p:cNvSpPr>
          <p:nvPr/>
        </p:nvSpPr>
        <p:spPr bwMode="auto">
          <a:xfrm>
            <a:off x="6150804" y="3009900"/>
            <a:ext cx="77788" cy="47625"/>
          </a:xfrm>
          <a:custGeom>
            <a:avLst/>
            <a:gdLst>
              <a:gd name="T0" fmla="*/ 2147483647 w 60"/>
              <a:gd name="T1" fmla="*/ 2147483647 h 36"/>
              <a:gd name="T2" fmla="*/ 2147483647 w 60"/>
              <a:gd name="T3" fmla="*/ 2147483647 h 36"/>
              <a:gd name="T4" fmla="*/ 2147483647 w 60"/>
              <a:gd name="T5" fmla="*/ 2147483647 h 36"/>
              <a:gd name="T6" fmla="*/ 2147483647 w 60"/>
              <a:gd name="T7" fmla="*/ 2147483647 h 36"/>
              <a:gd name="T8" fmla="*/ 2147483647 w 60"/>
              <a:gd name="T9" fmla="*/ 0 h 36"/>
              <a:gd name="T10" fmla="*/ 2147483647 w 60"/>
              <a:gd name="T11" fmla="*/ 0 h 36"/>
              <a:gd name="T12" fmla="*/ 2147483647 w 60"/>
              <a:gd name="T13" fmla="*/ 2147483647 h 36"/>
              <a:gd name="T14" fmla="*/ 0 w 60"/>
              <a:gd name="T15" fmla="*/ 2147483647 h 36"/>
              <a:gd name="T16" fmla="*/ 2147483647 w 60"/>
              <a:gd name="T17" fmla="*/ 2147483647 h 36"/>
              <a:gd name="T18" fmla="*/ 2147483647 w 60"/>
              <a:gd name="T19" fmla="*/ 2147483647 h 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60" h="36">
                <a:moveTo>
                  <a:pt x="54" y="36"/>
                </a:moveTo>
                <a:lnTo>
                  <a:pt x="60" y="24"/>
                </a:lnTo>
                <a:lnTo>
                  <a:pt x="54" y="12"/>
                </a:lnTo>
                <a:lnTo>
                  <a:pt x="42" y="6"/>
                </a:lnTo>
                <a:lnTo>
                  <a:pt x="30" y="0"/>
                </a:lnTo>
                <a:lnTo>
                  <a:pt x="18" y="0"/>
                </a:lnTo>
                <a:lnTo>
                  <a:pt x="6" y="12"/>
                </a:lnTo>
                <a:lnTo>
                  <a:pt x="0" y="18"/>
                </a:lnTo>
                <a:lnTo>
                  <a:pt x="12" y="30"/>
                </a:lnTo>
                <a:lnTo>
                  <a:pt x="54" y="3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Freeform 360"/>
          <p:cNvSpPr>
            <a:spLocks/>
          </p:cNvSpPr>
          <p:nvPr/>
        </p:nvSpPr>
        <p:spPr bwMode="auto">
          <a:xfrm>
            <a:off x="6009517" y="3033713"/>
            <a:ext cx="242887" cy="217487"/>
          </a:xfrm>
          <a:custGeom>
            <a:avLst/>
            <a:gdLst>
              <a:gd name="T0" fmla="*/ 2147483647 w 31"/>
              <a:gd name="T1" fmla="*/ 2147483647 h 28"/>
              <a:gd name="T2" fmla="*/ 2147483647 w 31"/>
              <a:gd name="T3" fmla="*/ 2147483647 h 28"/>
              <a:gd name="T4" fmla="*/ 2147483647 w 31"/>
              <a:gd name="T5" fmla="*/ 2147483647 h 28"/>
              <a:gd name="T6" fmla="*/ 2147483647 w 31"/>
              <a:gd name="T7" fmla="*/ 2147483647 h 28"/>
              <a:gd name="T8" fmla="*/ 2147483647 w 31"/>
              <a:gd name="T9" fmla="*/ 2147483647 h 28"/>
              <a:gd name="T10" fmla="*/ 2147483647 w 31"/>
              <a:gd name="T11" fmla="*/ 2147483647 h 28"/>
              <a:gd name="T12" fmla="*/ 2147483647 w 31"/>
              <a:gd name="T13" fmla="*/ 2147483647 h 28"/>
              <a:gd name="T14" fmla="*/ 2147483647 w 31"/>
              <a:gd name="T15" fmla="*/ 2147483647 h 28"/>
              <a:gd name="T16" fmla="*/ 2147483647 w 31"/>
              <a:gd name="T17" fmla="*/ 2147483647 h 28"/>
              <a:gd name="T18" fmla="*/ 2147483647 w 31"/>
              <a:gd name="T19" fmla="*/ 2147483647 h 28"/>
              <a:gd name="T20" fmla="*/ 2147483647 w 31"/>
              <a:gd name="T21" fmla="*/ 2147483647 h 28"/>
              <a:gd name="T22" fmla="*/ 2147483647 w 31"/>
              <a:gd name="T23" fmla="*/ 2147483647 h 28"/>
              <a:gd name="T24" fmla="*/ 2147483647 w 31"/>
              <a:gd name="T25" fmla="*/ 2147483647 h 28"/>
              <a:gd name="T26" fmla="*/ 2147483647 w 31"/>
              <a:gd name="T27" fmla="*/ 2147483647 h 28"/>
              <a:gd name="T28" fmla="*/ 2147483647 w 31"/>
              <a:gd name="T29" fmla="*/ 2147483647 h 28"/>
              <a:gd name="T30" fmla="*/ 2147483647 w 31"/>
              <a:gd name="T31" fmla="*/ 2147483647 h 28"/>
              <a:gd name="T32" fmla="*/ 2147483647 w 31"/>
              <a:gd name="T33" fmla="*/ 2147483647 h 28"/>
              <a:gd name="T34" fmla="*/ 2147483647 w 31"/>
              <a:gd name="T35" fmla="*/ 2147483647 h 28"/>
              <a:gd name="T36" fmla="*/ 2147483647 w 31"/>
              <a:gd name="T37" fmla="*/ 2147483647 h 28"/>
              <a:gd name="T38" fmla="*/ 2147483647 w 31"/>
              <a:gd name="T39" fmla="*/ 2147483647 h 28"/>
              <a:gd name="T40" fmla="*/ 2147483647 w 31"/>
              <a:gd name="T41" fmla="*/ 2147483647 h 28"/>
              <a:gd name="T42" fmla="*/ 2147483647 w 31"/>
              <a:gd name="T43" fmla="*/ 2147483647 h 28"/>
              <a:gd name="T44" fmla="*/ 2147483647 w 31"/>
              <a:gd name="T45" fmla="*/ 2147483647 h 28"/>
              <a:gd name="T46" fmla="*/ 2147483647 w 31"/>
              <a:gd name="T47" fmla="*/ 0 h 28"/>
              <a:gd name="T48" fmla="*/ 2147483647 w 31"/>
              <a:gd name="T49" fmla="*/ 2147483647 h 28"/>
              <a:gd name="T50" fmla="*/ 2147483647 w 31"/>
              <a:gd name="T51" fmla="*/ 2147483647 h 28"/>
              <a:gd name="T52" fmla="*/ 2147483647 w 31"/>
              <a:gd name="T53" fmla="*/ 0 h 28"/>
              <a:gd name="T54" fmla="*/ 2147483647 w 31"/>
              <a:gd name="T55" fmla="*/ 0 h 28"/>
              <a:gd name="T56" fmla="*/ 2147483647 w 31"/>
              <a:gd name="T57" fmla="*/ 2147483647 h 28"/>
              <a:gd name="T58" fmla="*/ 2147483647 w 31"/>
              <a:gd name="T59" fmla="*/ 2147483647 h 28"/>
              <a:gd name="T60" fmla="*/ 0 w 31"/>
              <a:gd name="T61" fmla="*/ 2147483647 h 28"/>
              <a:gd name="T62" fmla="*/ 0 w 31"/>
              <a:gd name="T63" fmla="*/ 2147483647 h 28"/>
              <a:gd name="T64" fmla="*/ 2147483647 w 31"/>
              <a:gd name="T65" fmla="*/ 2147483647 h 2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31" h="28">
                <a:moveTo>
                  <a:pt x="1" y="9"/>
                </a:moveTo>
                <a:cubicBezTo>
                  <a:pt x="1" y="10"/>
                  <a:pt x="1" y="10"/>
                  <a:pt x="1" y="10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1" y="17"/>
                  <a:pt x="2" y="17"/>
                </a:cubicBezTo>
                <a:cubicBezTo>
                  <a:pt x="2" y="17"/>
                  <a:pt x="2" y="19"/>
                  <a:pt x="2" y="20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24"/>
                  <a:pt x="10" y="24"/>
                  <a:pt x="10" y="24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9" y="28"/>
                  <a:pt x="19" y="28"/>
                  <a:pt x="1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9" y="23"/>
                  <a:pt x="29" y="23"/>
                  <a:pt x="29" y="23"/>
                </a:cubicBezTo>
                <a:cubicBezTo>
                  <a:pt x="31" y="21"/>
                  <a:pt x="31" y="21"/>
                  <a:pt x="31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2"/>
                  <a:pt x="29" y="12"/>
                  <a:pt x="29" y="12"/>
                </a:cubicBezTo>
                <a:cubicBezTo>
                  <a:pt x="31" y="10"/>
                  <a:pt x="31" y="10"/>
                  <a:pt x="31" y="10"/>
                </a:cubicBezTo>
                <a:cubicBezTo>
                  <a:pt x="30" y="6"/>
                  <a:pt x="30" y="6"/>
                  <a:pt x="30" y="6"/>
                </a:cubicBezTo>
                <a:cubicBezTo>
                  <a:pt x="28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0" y="2"/>
                  <a:pt x="20" y="2"/>
                  <a:pt x="20" y="2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5" y="1"/>
                  <a:pt x="15" y="1"/>
                </a:cubicBezTo>
                <a:cubicBezTo>
                  <a:pt x="14" y="1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5" y="3"/>
                  <a:pt x="5" y="3"/>
                  <a:pt x="5" y="3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4"/>
                  <a:pt x="0" y="4"/>
                </a:cubicBezTo>
                <a:cubicBezTo>
                  <a:pt x="0" y="6"/>
                  <a:pt x="0" y="6"/>
                  <a:pt x="0" y="6"/>
                </a:cubicBezTo>
                <a:lnTo>
                  <a:pt x="1" y="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Freeform 364"/>
          <p:cNvSpPr>
            <a:spLocks/>
          </p:cNvSpPr>
          <p:nvPr/>
        </p:nvSpPr>
        <p:spPr bwMode="auto">
          <a:xfrm>
            <a:off x="5663442" y="4056063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Freeform 365"/>
          <p:cNvSpPr>
            <a:spLocks/>
          </p:cNvSpPr>
          <p:nvPr/>
        </p:nvSpPr>
        <p:spPr bwMode="auto">
          <a:xfrm>
            <a:off x="5663442" y="4056063"/>
            <a:ext cx="393700" cy="290512"/>
          </a:xfrm>
          <a:custGeom>
            <a:avLst/>
            <a:gdLst>
              <a:gd name="T0" fmla="*/ 2147483647 w 300"/>
              <a:gd name="T1" fmla="*/ 2147483647 h 223"/>
              <a:gd name="T2" fmla="*/ 2147483647 w 300"/>
              <a:gd name="T3" fmla="*/ 2147483647 h 223"/>
              <a:gd name="T4" fmla="*/ 2147483647 w 300"/>
              <a:gd name="T5" fmla="*/ 2147483647 h 223"/>
              <a:gd name="T6" fmla="*/ 2147483647 w 300"/>
              <a:gd name="T7" fmla="*/ 2147483647 h 223"/>
              <a:gd name="T8" fmla="*/ 2147483647 w 300"/>
              <a:gd name="T9" fmla="*/ 2147483647 h 223"/>
              <a:gd name="T10" fmla="*/ 2147483647 w 300"/>
              <a:gd name="T11" fmla="*/ 2147483647 h 223"/>
              <a:gd name="T12" fmla="*/ 2147483647 w 300"/>
              <a:gd name="T13" fmla="*/ 2147483647 h 223"/>
              <a:gd name="T14" fmla="*/ 2147483647 w 300"/>
              <a:gd name="T15" fmla="*/ 2147483647 h 223"/>
              <a:gd name="T16" fmla="*/ 2147483647 w 300"/>
              <a:gd name="T17" fmla="*/ 2147483647 h 223"/>
              <a:gd name="T18" fmla="*/ 2147483647 w 300"/>
              <a:gd name="T19" fmla="*/ 2147483647 h 223"/>
              <a:gd name="T20" fmla="*/ 2147483647 w 300"/>
              <a:gd name="T21" fmla="*/ 2147483647 h 223"/>
              <a:gd name="T22" fmla="*/ 2147483647 w 300"/>
              <a:gd name="T23" fmla="*/ 2147483647 h 223"/>
              <a:gd name="T24" fmla="*/ 2147483647 w 300"/>
              <a:gd name="T25" fmla="*/ 2147483647 h 223"/>
              <a:gd name="T26" fmla="*/ 2147483647 w 300"/>
              <a:gd name="T27" fmla="*/ 2147483647 h 223"/>
              <a:gd name="T28" fmla="*/ 2147483647 w 300"/>
              <a:gd name="T29" fmla="*/ 2147483647 h 223"/>
              <a:gd name="T30" fmla="*/ 2147483647 w 300"/>
              <a:gd name="T31" fmla="*/ 0 h 223"/>
              <a:gd name="T32" fmla="*/ 2147483647 w 300"/>
              <a:gd name="T33" fmla="*/ 2147483647 h 223"/>
              <a:gd name="T34" fmla="*/ 2147483647 w 300"/>
              <a:gd name="T35" fmla="*/ 2147483647 h 223"/>
              <a:gd name="T36" fmla="*/ 2147483647 w 300"/>
              <a:gd name="T37" fmla="*/ 2147483647 h 223"/>
              <a:gd name="T38" fmla="*/ 2147483647 w 300"/>
              <a:gd name="T39" fmla="*/ 2147483647 h 223"/>
              <a:gd name="T40" fmla="*/ 2147483647 w 300"/>
              <a:gd name="T41" fmla="*/ 2147483647 h 223"/>
              <a:gd name="T42" fmla="*/ 2147483647 w 300"/>
              <a:gd name="T43" fmla="*/ 2147483647 h 223"/>
              <a:gd name="T44" fmla="*/ 0 w 300"/>
              <a:gd name="T45" fmla="*/ 2147483647 h 223"/>
              <a:gd name="T46" fmla="*/ 2147483647 w 300"/>
              <a:gd name="T47" fmla="*/ 2147483647 h 223"/>
              <a:gd name="T48" fmla="*/ 2147483647 w 300"/>
              <a:gd name="T49" fmla="*/ 2147483647 h 223"/>
              <a:gd name="T50" fmla="*/ 2147483647 w 300"/>
              <a:gd name="T51" fmla="*/ 2147483647 h 223"/>
              <a:gd name="T52" fmla="*/ 2147483647 w 300"/>
              <a:gd name="T53" fmla="*/ 2147483647 h 223"/>
              <a:gd name="T54" fmla="*/ 2147483647 w 300"/>
              <a:gd name="T55" fmla="*/ 2147483647 h 22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300" h="223">
                <a:moveTo>
                  <a:pt x="66" y="223"/>
                </a:moveTo>
                <a:lnTo>
                  <a:pt x="78" y="205"/>
                </a:lnTo>
                <a:lnTo>
                  <a:pt x="102" y="205"/>
                </a:lnTo>
                <a:lnTo>
                  <a:pt x="138" y="217"/>
                </a:lnTo>
                <a:lnTo>
                  <a:pt x="162" y="205"/>
                </a:lnTo>
                <a:lnTo>
                  <a:pt x="198" y="205"/>
                </a:lnTo>
                <a:lnTo>
                  <a:pt x="228" y="199"/>
                </a:lnTo>
                <a:lnTo>
                  <a:pt x="258" y="174"/>
                </a:lnTo>
                <a:lnTo>
                  <a:pt x="288" y="138"/>
                </a:lnTo>
                <a:lnTo>
                  <a:pt x="300" y="66"/>
                </a:lnTo>
                <a:lnTo>
                  <a:pt x="288" y="54"/>
                </a:lnTo>
                <a:lnTo>
                  <a:pt x="282" y="24"/>
                </a:lnTo>
                <a:lnTo>
                  <a:pt x="282" y="18"/>
                </a:lnTo>
                <a:lnTo>
                  <a:pt x="270" y="6"/>
                </a:lnTo>
                <a:lnTo>
                  <a:pt x="222" y="0"/>
                </a:lnTo>
                <a:lnTo>
                  <a:pt x="114" y="72"/>
                </a:lnTo>
                <a:lnTo>
                  <a:pt x="78" y="90"/>
                </a:lnTo>
                <a:lnTo>
                  <a:pt x="78" y="144"/>
                </a:lnTo>
                <a:lnTo>
                  <a:pt x="66" y="162"/>
                </a:lnTo>
                <a:lnTo>
                  <a:pt x="24" y="168"/>
                </a:lnTo>
                <a:lnTo>
                  <a:pt x="0" y="168"/>
                </a:lnTo>
                <a:lnTo>
                  <a:pt x="12" y="193"/>
                </a:lnTo>
                <a:lnTo>
                  <a:pt x="36" y="217"/>
                </a:lnTo>
                <a:lnTo>
                  <a:pt x="48" y="217"/>
                </a:lnTo>
                <a:lnTo>
                  <a:pt x="60" y="223"/>
                </a:lnTo>
                <a:lnTo>
                  <a:pt x="66" y="223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Freeform 366"/>
          <p:cNvSpPr>
            <a:spLocks/>
          </p:cNvSpPr>
          <p:nvPr/>
        </p:nvSpPr>
        <p:spPr bwMode="auto">
          <a:xfrm>
            <a:off x="5358642" y="4016375"/>
            <a:ext cx="407987" cy="384175"/>
          </a:xfrm>
          <a:custGeom>
            <a:avLst/>
            <a:gdLst>
              <a:gd name="T0" fmla="*/ 2147483647 w 52"/>
              <a:gd name="T1" fmla="*/ 2147483647 h 49"/>
              <a:gd name="T2" fmla="*/ 2147483647 w 52"/>
              <a:gd name="T3" fmla="*/ 2147483647 h 49"/>
              <a:gd name="T4" fmla="*/ 2147483647 w 52"/>
              <a:gd name="T5" fmla="*/ 2147483647 h 49"/>
              <a:gd name="T6" fmla="*/ 2147483647 w 52"/>
              <a:gd name="T7" fmla="*/ 2147483647 h 49"/>
              <a:gd name="T8" fmla="*/ 2147483647 w 52"/>
              <a:gd name="T9" fmla="*/ 2147483647 h 49"/>
              <a:gd name="T10" fmla="*/ 2147483647 w 52"/>
              <a:gd name="T11" fmla="*/ 2147483647 h 49"/>
              <a:gd name="T12" fmla="*/ 2147483647 w 52"/>
              <a:gd name="T13" fmla="*/ 2147483647 h 49"/>
              <a:gd name="T14" fmla="*/ 2147483647 w 52"/>
              <a:gd name="T15" fmla="*/ 2147483647 h 49"/>
              <a:gd name="T16" fmla="*/ 2147483647 w 52"/>
              <a:gd name="T17" fmla="*/ 2147483647 h 49"/>
              <a:gd name="T18" fmla="*/ 2147483647 w 52"/>
              <a:gd name="T19" fmla="*/ 2147483647 h 49"/>
              <a:gd name="T20" fmla="*/ 2147483647 w 52"/>
              <a:gd name="T21" fmla="*/ 2147483647 h 49"/>
              <a:gd name="T22" fmla="*/ 2147483647 w 52"/>
              <a:gd name="T23" fmla="*/ 0 h 49"/>
              <a:gd name="T24" fmla="*/ 2147483647 w 52"/>
              <a:gd name="T25" fmla="*/ 0 h 49"/>
              <a:gd name="T26" fmla="*/ 2147483647 w 52"/>
              <a:gd name="T27" fmla="*/ 2147483647 h 49"/>
              <a:gd name="T28" fmla="*/ 2147483647 w 52"/>
              <a:gd name="T29" fmla="*/ 2147483647 h 49"/>
              <a:gd name="T30" fmla="*/ 2147483647 w 52"/>
              <a:gd name="T31" fmla="*/ 2147483647 h 49"/>
              <a:gd name="T32" fmla="*/ 2147483647 w 52"/>
              <a:gd name="T33" fmla="*/ 2147483647 h 49"/>
              <a:gd name="T34" fmla="*/ 2147483647 w 52"/>
              <a:gd name="T35" fmla="*/ 2147483647 h 49"/>
              <a:gd name="T36" fmla="*/ 2147483647 w 52"/>
              <a:gd name="T37" fmla="*/ 2147483647 h 49"/>
              <a:gd name="T38" fmla="*/ 0 w 52"/>
              <a:gd name="T39" fmla="*/ 2147483647 h 49"/>
              <a:gd name="T40" fmla="*/ 0 w 52"/>
              <a:gd name="T41" fmla="*/ 2147483647 h 49"/>
              <a:gd name="T42" fmla="*/ 2147483647 w 52"/>
              <a:gd name="T43" fmla="*/ 2147483647 h 49"/>
              <a:gd name="T44" fmla="*/ 2147483647 w 52"/>
              <a:gd name="T45" fmla="*/ 2147483647 h 49"/>
              <a:gd name="T46" fmla="*/ 2147483647 w 52"/>
              <a:gd name="T47" fmla="*/ 2147483647 h 49"/>
              <a:gd name="T48" fmla="*/ 2147483647 w 52"/>
              <a:gd name="T49" fmla="*/ 2147483647 h 49"/>
              <a:gd name="T50" fmla="*/ 2147483647 w 52"/>
              <a:gd name="T51" fmla="*/ 2147483647 h 49"/>
              <a:gd name="T52" fmla="*/ 2147483647 w 52"/>
              <a:gd name="T53" fmla="*/ 2147483647 h 49"/>
              <a:gd name="T54" fmla="*/ 2147483647 w 52"/>
              <a:gd name="T55" fmla="*/ 2147483647 h 49"/>
              <a:gd name="T56" fmla="*/ 2147483647 w 52"/>
              <a:gd name="T57" fmla="*/ 2147483647 h 49"/>
              <a:gd name="T58" fmla="*/ 2147483647 w 52"/>
              <a:gd name="T59" fmla="*/ 2147483647 h 49"/>
              <a:gd name="T60" fmla="*/ 2147483647 w 52"/>
              <a:gd name="T61" fmla="*/ 2147483647 h 49"/>
              <a:gd name="T62" fmla="*/ 2147483647 w 52"/>
              <a:gd name="T63" fmla="*/ 2147483647 h 49"/>
              <a:gd name="T64" fmla="*/ 2147483647 w 52"/>
              <a:gd name="T65" fmla="*/ 2147483647 h 49"/>
              <a:gd name="T66" fmla="*/ 2147483647 w 52"/>
              <a:gd name="T67" fmla="*/ 2147483647 h 49"/>
              <a:gd name="T68" fmla="*/ 2147483647 w 52"/>
              <a:gd name="T69" fmla="*/ 2147483647 h 49"/>
              <a:gd name="T70" fmla="*/ 2147483647 w 52"/>
              <a:gd name="T71" fmla="*/ 2147483647 h 49"/>
              <a:gd name="T72" fmla="*/ 2147483647 w 52"/>
              <a:gd name="T73" fmla="*/ 2147483647 h 4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2" h="49">
                <a:moveTo>
                  <a:pt x="24" y="44"/>
                </a:moveTo>
                <a:cubicBezTo>
                  <a:pt x="27" y="40"/>
                  <a:pt x="27" y="40"/>
                  <a:pt x="27" y="40"/>
                </a:cubicBezTo>
                <a:cubicBezTo>
                  <a:pt x="32" y="36"/>
                  <a:pt x="32" y="36"/>
                  <a:pt x="32" y="36"/>
                </a:cubicBezTo>
                <a:cubicBezTo>
                  <a:pt x="38" y="33"/>
                  <a:pt x="38" y="33"/>
                  <a:pt x="38" y="33"/>
                </a:cubicBezTo>
                <a:cubicBezTo>
                  <a:pt x="39" y="33"/>
                  <a:pt x="39" y="33"/>
                  <a:pt x="39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32"/>
                  <a:pt x="50" y="32"/>
                  <a:pt x="50" y="32"/>
                </a:cubicBezTo>
                <a:cubicBezTo>
                  <a:pt x="51" y="29"/>
                  <a:pt x="51" y="29"/>
                  <a:pt x="51" y="29"/>
                </a:cubicBezTo>
                <a:cubicBezTo>
                  <a:pt x="52" y="20"/>
                  <a:pt x="52" y="20"/>
                  <a:pt x="52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7" y="18"/>
                  <a:pt x="47" y="18"/>
                  <a:pt x="47" y="18"/>
                </a:cubicBezTo>
                <a:cubicBezTo>
                  <a:pt x="21" y="0"/>
                  <a:pt x="21" y="0"/>
                  <a:pt x="21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29"/>
                  <a:pt x="21" y="29"/>
                  <a:pt x="21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0" y="32"/>
                  <a:pt x="20" y="32"/>
                  <a:pt x="20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5" y="33"/>
                  <a:pt x="5" y="33"/>
                  <a:pt x="5" y="33"/>
                </a:cubicBezTo>
                <a:cubicBezTo>
                  <a:pt x="3" y="31"/>
                  <a:pt x="3" y="31"/>
                  <a:pt x="3" y="3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2" y="43"/>
                  <a:pt x="2" y="43"/>
                  <a:pt x="2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3"/>
                  <a:pt x="10" y="42"/>
                  <a:pt x="10" y="42"/>
                </a:cubicBezTo>
                <a:cubicBezTo>
                  <a:pt x="11" y="42"/>
                  <a:pt x="11" y="44"/>
                  <a:pt x="11" y="44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8"/>
                  <a:pt x="15" y="48"/>
                  <a:pt x="15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22" y="49"/>
                  <a:pt x="22" y="49"/>
                  <a:pt x="22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7"/>
                  <a:pt x="23" y="47"/>
                  <a:pt x="23" y="47"/>
                </a:cubicBezTo>
                <a:lnTo>
                  <a:pt x="24" y="4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Freeform 367"/>
          <p:cNvSpPr>
            <a:spLocks/>
          </p:cNvSpPr>
          <p:nvPr/>
        </p:nvSpPr>
        <p:spPr bwMode="auto">
          <a:xfrm>
            <a:off x="6685792" y="4370388"/>
            <a:ext cx="234950" cy="317500"/>
          </a:xfrm>
          <a:custGeom>
            <a:avLst/>
            <a:gdLst>
              <a:gd name="T0" fmla="*/ 2147483647 w 180"/>
              <a:gd name="T1" fmla="*/ 2147483647 h 246"/>
              <a:gd name="T2" fmla="*/ 2147483647 w 180"/>
              <a:gd name="T3" fmla="*/ 2147483647 h 246"/>
              <a:gd name="T4" fmla="*/ 2147483647 w 180"/>
              <a:gd name="T5" fmla="*/ 2147483647 h 246"/>
              <a:gd name="T6" fmla="*/ 2147483647 w 180"/>
              <a:gd name="T7" fmla="*/ 2147483647 h 246"/>
              <a:gd name="T8" fmla="*/ 2147483647 w 180"/>
              <a:gd name="T9" fmla="*/ 2147483647 h 246"/>
              <a:gd name="T10" fmla="*/ 2147483647 w 180"/>
              <a:gd name="T11" fmla="*/ 2147483647 h 246"/>
              <a:gd name="T12" fmla="*/ 2147483647 w 180"/>
              <a:gd name="T13" fmla="*/ 2147483647 h 246"/>
              <a:gd name="T14" fmla="*/ 2147483647 w 180"/>
              <a:gd name="T15" fmla="*/ 2147483647 h 246"/>
              <a:gd name="T16" fmla="*/ 2147483647 w 180"/>
              <a:gd name="T17" fmla="*/ 2147483647 h 246"/>
              <a:gd name="T18" fmla="*/ 2147483647 w 180"/>
              <a:gd name="T19" fmla="*/ 2147483647 h 246"/>
              <a:gd name="T20" fmla="*/ 2147483647 w 180"/>
              <a:gd name="T21" fmla="*/ 2147483647 h 246"/>
              <a:gd name="T22" fmla="*/ 2147483647 w 180"/>
              <a:gd name="T23" fmla="*/ 2147483647 h 246"/>
              <a:gd name="T24" fmla="*/ 2147483647 w 180"/>
              <a:gd name="T25" fmla="*/ 2147483647 h 246"/>
              <a:gd name="T26" fmla="*/ 0 w 180"/>
              <a:gd name="T27" fmla="*/ 2147483647 h 246"/>
              <a:gd name="T28" fmla="*/ 0 w 180"/>
              <a:gd name="T29" fmla="*/ 2147483647 h 246"/>
              <a:gd name="T30" fmla="*/ 2147483647 w 180"/>
              <a:gd name="T31" fmla="*/ 2147483647 h 246"/>
              <a:gd name="T32" fmla="*/ 2147483647 w 180"/>
              <a:gd name="T33" fmla="*/ 2147483647 h 246"/>
              <a:gd name="T34" fmla="*/ 2147483647 w 180"/>
              <a:gd name="T35" fmla="*/ 2147483647 h 246"/>
              <a:gd name="T36" fmla="*/ 2147483647 w 180"/>
              <a:gd name="T37" fmla="*/ 2147483647 h 246"/>
              <a:gd name="T38" fmla="*/ 2147483647 w 180"/>
              <a:gd name="T39" fmla="*/ 2147483647 h 246"/>
              <a:gd name="T40" fmla="*/ 2147483647 w 180"/>
              <a:gd name="T41" fmla="*/ 0 h 246"/>
              <a:gd name="T42" fmla="*/ 2147483647 w 180"/>
              <a:gd name="T43" fmla="*/ 2147483647 h 24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246">
                <a:moveTo>
                  <a:pt x="72" y="18"/>
                </a:moveTo>
                <a:lnTo>
                  <a:pt x="48" y="12"/>
                </a:lnTo>
                <a:lnTo>
                  <a:pt x="48" y="6"/>
                </a:lnTo>
                <a:lnTo>
                  <a:pt x="30" y="18"/>
                </a:lnTo>
                <a:lnTo>
                  <a:pt x="42" y="36"/>
                </a:lnTo>
                <a:lnTo>
                  <a:pt x="84" y="60"/>
                </a:lnTo>
                <a:lnTo>
                  <a:pt x="126" y="66"/>
                </a:lnTo>
                <a:lnTo>
                  <a:pt x="78" y="120"/>
                </a:lnTo>
                <a:lnTo>
                  <a:pt x="36" y="132"/>
                </a:lnTo>
                <a:lnTo>
                  <a:pt x="18" y="144"/>
                </a:lnTo>
                <a:lnTo>
                  <a:pt x="24" y="150"/>
                </a:lnTo>
                <a:lnTo>
                  <a:pt x="18" y="144"/>
                </a:lnTo>
                <a:lnTo>
                  <a:pt x="18" y="150"/>
                </a:lnTo>
                <a:lnTo>
                  <a:pt x="0" y="168"/>
                </a:lnTo>
                <a:lnTo>
                  <a:pt x="0" y="228"/>
                </a:lnTo>
                <a:lnTo>
                  <a:pt x="12" y="246"/>
                </a:lnTo>
                <a:lnTo>
                  <a:pt x="42" y="204"/>
                </a:lnTo>
                <a:lnTo>
                  <a:pt x="90" y="180"/>
                </a:lnTo>
                <a:lnTo>
                  <a:pt x="132" y="132"/>
                </a:lnTo>
                <a:lnTo>
                  <a:pt x="168" y="48"/>
                </a:lnTo>
                <a:lnTo>
                  <a:pt x="180" y="0"/>
                </a:lnTo>
                <a:lnTo>
                  <a:pt x="72" y="1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Freeform 368"/>
          <p:cNvSpPr>
            <a:spLocks/>
          </p:cNvSpPr>
          <p:nvPr/>
        </p:nvSpPr>
        <p:spPr bwMode="auto">
          <a:xfrm>
            <a:off x="6009517" y="4346575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2147483647 w 24"/>
              <a:gd name="T15" fmla="*/ 0 h 9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  <a:lnTo>
                  <a:pt x="12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Freeform 369"/>
          <p:cNvSpPr>
            <a:spLocks/>
          </p:cNvSpPr>
          <p:nvPr/>
        </p:nvSpPr>
        <p:spPr bwMode="auto">
          <a:xfrm>
            <a:off x="6009517" y="4346575"/>
            <a:ext cx="31750" cy="123825"/>
          </a:xfrm>
          <a:custGeom>
            <a:avLst/>
            <a:gdLst>
              <a:gd name="T0" fmla="*/ 2147483647 w 24"/>
              <a:gd name="T1" fmla="*/ 0 h 96"/>
              <a:gd name="T2" fmla="*/ 2147483647 w 24"/>
              <a:gd name="T3" fmla="*/ 0 h 96"/>
              <a:gd name="T4" fmla="*/ 2147483647 w 24"/>
              <a:gd name="T5" fmla="*/ 2147483647 h 96"/>
              <a:gd name="T6" fmla="*/ 0 w 24"/>
              <a:gd name="T7" fmla="*/ 2147483647 h 96"/>
              <a:gd name="T8" fmla="*/ 0 w 24"/>
              <a:gd name="T9" fmla="*/ 2147483647 h 96"/>
              <a:gd name="T10" fmla="*/ 2147483647 w 24"/>
              <a:gd name="T11" fmla="*/ 2147483647 h 96"/>
              <a:gd name="T12" fmla="*/ 2147483647 w 24"/>
              <a:gd name="T13" fmla="*/ 2147483647 h 9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4" h="96">
                <a:moveTo>
                  <a:pt x="12" y="0"/>
                </a:moveTo>
                <a:lnTo>
                  <a:pt x="12" y="0"/>
                </a:lnTo>
                <a:lnTo>
                  <a:pt x="24" y="42"/>
                </a:lnTo>
                <a:lnTo>
                  <a:pt x="0" y="48"/>
                </a:lnTo>
                <a:lnTo>
                  <a:pt x="0" y="66"/>
                </a:lnTo>
                <a:lnTo>
                  <a:pt x="18" y="96"/>
                </a:lnTo>
                <a:lnTo>
                  <a:pt x="24" y="96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Freeform 370"/>
          <p:cNvSpPr>
            <a:spLocks/>
          </p:cNvSpPr>
          <p:nvPr/>
        </p:nvSpPr>
        <p:spPr bwMode="auto">
          <a:xfrm>
            <a:off x="5993642" y="4065588"/>
            <a:ext cx="258762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2147483647 w 198"/>
              <a:gd name="T51" fmla="*/ 2147483647 h 31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  <a:lnTo>
                  <a:pt x="36" y="31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Freeform 371"/>
          <p:cNvSpPr>
            <a:spLocks/>
          </p:cNvSpPr>
          <p:nvPr/>
        </p:nvSpPr>
        <p:spPr bwMode="auto">
          <a:xfrm>
            <a:off x="5993642" y="4065588"/>
            <a:ext cx="258762" cy="404812"/>
          </a:xfrm>
          <a:custGeom>
            <a:avLst/>
            <a:gdLst>
              <a:gd name="T0" fmla="*/ 2147483647 w 198"/>
              <a:gd name="T1" fmla="*/ 2147483647 h 313"/>
              <a:gd name="T2" fmla="*/ 2147483647 w 198"/>
              <a:gd name="T3" fmla="*/ 2147483647 h 313"/>
              <a:gd name="T4" fmla="*/ 2147483647 w 198"/>
              <a:gd name="T5" fmla="*/ 2147483647 h 313"/>
              <a:gd name="T6" fmla="*/ 2147483647 w 198"/>
              <a:gd name="T7" fmla="*/ 2147483647 h 313"/>
              <a:gd name="T8" fmla="*/ 2147483647 w 198"/>
              <a:gd name="T9" fmla="*/ 2147483647 h 313"/>
              <a:gd name="T10" fmla="*/ 2147483647 w 198"/>
              <a:gd name="T11" fmla="*/ 2147483647 h 313"/>
              <a:gd name="T12" fmla="*/ 2147483647 w 198"/>
              <a:gd name="T13" fmla="*/ 2147483647 h 313"/>
              <a:gd name="T14" fmla="*/ 2147483647 w 198"/>
              <a:gd name="T15" fmla="*/ 2147483647 h 313"/>
              <a:gd name="T16" fmla="*/ 2147483647 w 198"/>
              <a:gd name="T17" fmla="*/ 2147483647 h 313"/>
              <a:gd name="T18" fmla="*/ 2147483647 w 198"/>
              <a:gd name="T19" fmla="*/ 2147483647 h 313"/>
              <a:gd name="T20" fmla="*/ 2147483647 w 198"/>
              <a:gd name="T21" fmla="*/ 2147483647 h 313"/>
              <a:gd name="T22" fmla="*/ 2147483647 w 198"/>
              <a:gd name="T23" fmla="*/ 2147483647 h 313"/>
              <a:gd name="T24" fmla="*/ 2147483647 w 198"/>
              <a:gd name="T25" fmla="*/ 0 h 313"/>
              <a:gd name="T26" fmla="*/ 2147483647 w 198"/>
              <a:gd name="T27" fmla="*/ 2147483647 h 313"/>
              <a:gd name="T28" fmla="*/ 2147483647 w 198"/>
              <a:gd name="T29" fmla="*/ 2147483647 h 313"/>
              <a:gd name="T30" fmla="*/ 2147483647 w 198"/>
              <a:gd name="T31" fmla="*/ 2147483647 h 313"/>
              <a:gd name="T32" fmla="*/ 2147483647 w 198"/>
              <a:gd name="T33" fmla="*/ 2147483647 h 313"/>
              <a:gd name="T34" fmla="*/ 2147483647 w 198"/>
              <a:gd name="T35" fmla="*/ 2147483647 h 313"/>
              <a:gd name="T36" fmla="*/ 2147483647 w 198"/>
              <a:gd name="T37" fmla="*/ 2147483647 h 313"/>
              <a:gd name="T38" fmla="*/ 2147483647 w 198"/>
              <a:gd name="T39" fmla="*/ 2147483647 h 313"/>
              <a:gd name="T40" fmla="*/ 2147483647 w 198"/>
              <a:gd name="T41" fmla="*/ 2147483647 h 313"/>
              <a:gd name="T42" fmla="*/ 0 w 198"/>
              <a:gd name="T43" fmla="*/ 2147483647 h 313"/>
              <a:gd name="T44" fmla="*/ 2147483647 w 198"/>
              <a:gd name="T45" fmla="*/ 2147483647 h 313"/>
              <a:gd name="T46" fmla="*/ 2147483647 w 198"/>
              <a:gd name="T47" fmla="*/ 2147483647 h 313"/>
              <a:gd name="T48" fmla="*/ 2147483647 w 198"/>
              <a:gd name="T49" fmla="*/ 2147483647 h 31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98" h="313">
                <a:moveTo>
                  <a:pt x="36" y="313"/>
                </a:moveTo>
                <a:lnTo>
                  <a:pt x="60" y="307"/>
                </a:lnTo>
                <a:lnTo>
                  <a:pt x="96" y="295"/>
                </a:lnTo>
                <a:lnTo>
                  <a:pt x="102" y="283"/>
                </a:lnTo>
                <a:lnTo>
                  <a:pt x="132" y="277"/>
                </a:lnTo>
                <a:lnTo>
                  <a:pt x="180" y="247"/>
                </a:lnTo>
                <a:lnTo>
                  <a:pt x="162" y="211"/>
                </a:lnTo>
                <a:lnTo>
                  <a:pt x="168" y="193"/>
                </a:lnTo>
                <a:lnTo>
                  <a:pt x="174" y="162"/>
                </a:lnTo>
                <a:lnTo>
                  <a:pt x="192" y="150"/>
                </a:lnTo>
                <a:lnTo>
                  <a:pt x="198" y="78"/>
                </a:lnTo>
                <a:lnTo>
                  <a:pt x="54" y="0"/>
                </a:lnTo>
                <a:lnTo>
                  <a:pt x="30" y="12"/>
                </a:lnTo>
                <a:lnTo>
                  <a:pt x="30" y="18"/>
                </a:lnTo>
                <a:lnTo>
                  <a:pt x="36" y="48"/>
                </a:lnTo>
                <a:lnTo>
                  <a:pt x="48" y="60"/>
                </a:lnTo>
                <a:lnTo>
                  <a:pt x="36" y="132"/>
                </a:lnTo>
                <a:lnTo>
                  <a:pt x="6" y="168"/>
                </a:lnTo>
                <a:lnTo>
                  <a:pt x="12" y="168"/>
                </a:lnTo>
                <a:lnTo>
                  <a:pt x="6" y="168"/>
                </a:lnTo>
                <a:lnTo>
                  <a:pt x="0" y="175"/>
                </a:lnTo>
                <a:lnTo>
                  <a:pt x="12" y="193"/>
                </a:lnTo>
                <a:lnTo>
                  <a:pt x="30" y="199"/>
                </a:lnTo>
                <a:lnTo>
                  <a:pt x="24" y="217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372"/>
          <p:cNvSpPr>
            <a:spLocks/>
          </p:cNvSpPr>
          <p:nvPr/>
        </p:nvSpPr>
        <p:spPr bwMode="auto">
          <a:xfrm>
            <a:off x="6073017" y="5211763"/>
            <a:ext cx="398462" cy="354012"/>
          </a:xfrm>
          <a:custGeom>
            <a:avLst/>
            <a:gdLst>
              <a:gd name="T0" fmla="*/ 2147483647 w 51"/>
              <a:gd name="T1" fmla="*/ 2147483647 h 45"/>
              <a:gd name="T2" fmla="*/ 2147483647 w 51"/>
              <a:gd name="T3" fmla="*/ 2147483647 h 45"/>
              <a:gd name="T4" fmla="*/ 2147483647 w 51"/>
              <a:gd name="T5" fmla="*/ 2147483647 h 45"/>
              <a:gd name="T6" fmla="*/ 2147483647 w 51"/>
              <a:gd name="T7" fmla="*/ 2147483647 h 45"/>
              <a:gd name="T8" fmla="*/ 2147483647 w 51"/>
              <a:gd name="T9" fmla="*/ 0 h 45"/>
              <a:gd name="T10" fmla="*/ 2147483647 w 51"/>
              <a:gd name="T11" fmla="*/ 2147483647 h 45"/>
              <a:gd name="T12" fmla="*/ 2147483647 w 51"/>
              <a:gd name="T13" fmla="*/ 2147483647 h 45"/>
              <a:gd name="T14" fmla="*/ 2147483647 w 51"/>
              <a:gd name="T15" fmla="*/ 2147483647 h 45"/>
              <a:gd name="T16" fmla="*/ 2147483647 w 51"/>
              <a:gd name="T17" fmla="*/ 2147483647 h 45"/>
              <a:gd name="T18" fmla="*/ 2147483647 w 51"/>
              <a:gd name="T19" fmla="*/ 2147483647 h 45"/>
              <a:gd name="T20" fmla="*/ 2147483647 w 51"/>
              <a:gd name="T21" fmla="*/ 2147483647 h 45"/>
              <a:gd name="T22" fmla="*/ 2147483647 w 51"/>
              <a:gd name="T23" fmla="*/ 2147483647 h 45"/>
              <a:gd name="T24" fmla="*/ 2147483647 w 51"/>
              <a:gd name="T25" fmla="*/ 2147483647 h 45"/>
              <a:gd name="T26" fmla="*/ 2147483647 w 51"/>
              <a:gd name="T27" fmla="*/ 2147483647 h 45"/>
              <a:gd name="T28" fmla="*/ 2147483647 w 51"/>
              <a:gd name="T29" fmla="*/ 2147483647 h 45"/>
              <a:gd name="T30" fmla="*/ 2147483647 w 51"/>
              <a:gd name="T31" fmla="*/ 2147483647 h 45"/>
              <a:gd name="T32" fmla="*/ 2147483647 w 51"/>
              <a:gd name="T33" fmla="*/ 2147483647 h 45"/>
              <a:gd name="T34" fmla="*/ 0 w 51"/>
              <a:gd name="T35" fmla="*/ 2147483647 h 45"/>
              <a:gd name="T36" fmla="*/ 2147483647 w 51"/>
              <a:gd name="T37" fmla="*/ 2147483647 h 45"/>
              <a:gd name="T38" fmla="*/ 2147483647 w 51"/>
              <a:gd name="T39" fmla="*/ 2147483647 h 45"/>
              <a:gd name="T40" fmla="*/ 2147483647 w 51"/>
              <a:gd name="T41" fmla="*/ 2147483647 h 45"/>
              <a:gd name="T42" fmla="*/ 2147483647 w 51"/>
              <a:gd name="T43" fmla="*/ 2147483647 h 45"/>
              <a:gd name="T44" fmla="*/ 2147483647 w 51"/>
              <a:gd name="T45" fmla="*/ 2147483647 h 45"/>
              <a:gd name="T46" fmla="*/ 2147483647 w 51"/>
              <a:gd name="T47" fmla="*/ 2147483647 h 45"/>
              <a:gd name="T48" fmla="*/ 2147483647 w 51"/>
              <a:gd name="T49" fmla="*/ 2147483647 h 45"/>
              <a:gd name="T50" fmla="*/ 2147483647 w 51"/>
              <a:gd name="T51" fmla="*/ 2147483647 h 45"/>
              <a:gd name="T52" fmla="*/ 2147483647 w 51"/>
              <a:gd name="T53" fmla="*/ 2147483647 h 45"/>
              <a:gd name="T54" fmla="*/ 2147483647 w 51"/>
              <a:gd name="T55" fmla="*/ 2147483647 h 45"/>
              <a:gd name="T56" fmla="*/ 2147483647 w 51"/>
              <a:gd name="T57" fmla="*/ 2147483647 h 45"/>
              <a:gd name="T58" fmla="*/ 2147483647 w 51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1" h="45">
                <a:moveTo>
                  <a:pt x="48" y="1"/>
                </a:moveTo>
                <a:cubicBezTo>
                  <a:pt x="47" y="1"/>
                  <a:pt x="47" y="1"/>
                  <a:pt x="47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1" y="0"/>
                  <a:pt x="41" y="0"/>
                  <a:pt x="41" y="0"/>
                </a:cubicBezTo>
                <a:cubicBezTo>
                  <a:pt x="34" y="5"/>
                  <a:pt x="34" y="5"/>
                  <a:pt x="34" y="5"/>
                </a:cubicBezTo>
                <a:cubicBezTo>
                  <a:pt x="26" y="12"/>
                  <a:pt x="26" y="12"/>
                  <a:pt x="26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17" y="15"/>
                  <a:pt x="17" y="15"/>
                  <a:pt x="17" y="15"/>
                </a:cubicBezTo>
                <a:cubicBezTo>
                  <a:pt x="14" y="15"/>
                  <a:pt x="14" y="15"/>
                  <a:pt x="14" y="15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9"/>
                  <a:pt x="11" y="9"/>
                  <a:pt x="11" y="9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23"/>
                  <a:pt x="9" y="23"/>
                  <a:pt x="9" y="23"/>
                </a:cubicBezTo>
                <a:cubicBezTo>
                  <a:pt x="6" y="24"/>
                  <a:pt x="6" y="24"/>
                  <a:pt x="6" y="24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4"/>
                  <a:pt x="0" y="24"/>
                  <a:pt x="0" y="24"/>
                </a:cubicBezTo>
                <a:cubicBezTo>
                  <a:pt x="2" y="27"/>
                  <a:pt x="2" y="27"/>
                  <a:pt x="2" y="27"/>
                </a:cubicBezTo>
                <a:cubicBezTo>
                  <a:pt x="5" y="35"/>
                  <a:pt x="5" y="35"/>
                  <a:pt x="5" y="35"/>
                </a:cubicBezTo>
                <a:cubicBezTo>
                  <a:pt x="5" y="39"/>
                  <a:pt x="5" y="39"/>
                  <a:pt x="5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17" y="43"/>
                  <a:pt x="17" y="43"/>
                  <a:pt x="17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32" y="41"/>
                  <a:pt x="32" y="41"/>
                  <a:pt x="32" y="41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50" y="19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49" y="16"/>
                  <a:pt x="49" y="16"/>
                  <a:pt x="49" y="16"/>
                </a:cubicBezTo>
                <a:lnTo>
                  <a:pt x="48" y="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Freeform 373"/>
          <p:cNvSpPr>
            <a:spLocks/>
          </p:cNvSpPr>
          <p:nvPr/>
        </p:nvSpPr>
        <p:spPr bwMode="auto">
          <a:xfrm>
            <a:off x="6158742" y="5095875"/>
            <a:ext cx="236537" cy="234950"/>
          </a:xfrm>
          <a:custGeom>
            <a:avLst/>
            <a:gdLst>
              <a:gd name="T0" fmla="*/ 2147483647 w 180"/>
              <a:gd name="T1" fmla="*/ 2147483647 h 180"/>
              <a:gd name="T2" fmla="*/ 2147483647 w 180"/>
              <a:gd name="T3" fmla="*/ 2147483647 h 180"/>
              <a:gd name="T4" fmla="*/ 2147483647 w 180"/>
              <a:gd name="T5" fmla="*/ 2147483647 h 180"/>
              <a:gd name="T6" fmla="*/ 2147483647 w 180"/>
              <a:gd name="T7" fmla="*/ 2147483647 h 180"/>
              <a:gd name="T8" fmla="*/ 2147483647 w 180"/>
              <a:gd name="T9" fmla="*/ 2147483647 h 180"/>
              <a:gd name="T10" fmla="*/ 2147483647 w 180"/>
              <a:gd name="T11" fmla="*/ 2147483647 h 180"/>
              <a:gd name="T12" fmla="*/ 2147483647 w 180"/>
              <a:gd name="T13" fmla="*/ 2147483647 h 180"/>
              <a:gd name="T14" fmla="*/ 2147483647 w 180"/>
              <a:gd name="T15" fmla="*/ 0 h 180"/>
              <a:gd name="T16" fmla="*/ 2147483647 w 180"/>
              <a:gd name="T17" fmla="*/ 2147483647 h 180"/>
              <a:gd name="T18" fmla="*/ 2147483647 w 180"/>
              <a:gd name="T19" fmla="*/ 2147483647 h 180"/>
              <a:gd name="T20" fmla="*/ 2147483647 w 180"/>
              <a:gd name="T21" fmla="*/ 2147483647 h 180"/>
              <a:gd name="T22" fmla="*/ 0 w 180"/>
              <a:gd name="T23" fmla="*/ 2147483647 h 180"/>
              <a:gd name="T24" fmla="*/ 0 w 180"/>
              <a:gd name="T25" fmla="*/ 2147483647 h 180"/>
              <a:gd name="T26" fmla="*/ 2147483647 w 180"/>
              <a:gd name="T27" fmla="*/ 2147483647 h 180"/>
              <a:gd name="T28" fmla="*/ 2147483647 w 180"/>
              <a:gd name="T29" fmla="*/ 2147483647 h 180"/>
              <a:gd name="T30" fmla="*/ 2147483647 w 180"/>
              <a:gd name="T31" fmla="*/ 2147483647 h 180"/>
              <a:gd name="T32" fmla="*/ 2147483647 w 180"/>
              <a:gd name="T33" fmla="*/ 2147483647 h 180"/>
              <a:gd name="T34" fmla="*/ 2147483647 w 180"/>
              <a:gd name="T35" fmla="*/ 2147483647 h 180"/>
              <a:gd name="T36" fmla="*/ 2147483647 w 180"/>
              <a:gd name="T37" fmla="*/ 2147483647 h 180"/>
              <a:gd name="T38" fmla="*/ 2147483647 w 180"/>
              <a:gd name="T39" fmla="*/ 2147483647 h 180"/>
              <a:gd name="T40" fmla="*/ 2147483647 w 180"/>
              <a:gd name="T41" fmla="*/ 2147483647 h 180"/>
              <a:gd name="T42" fmla="*/ 2147483647 w 18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80" h="180">
                <a:moveTo>
                  <a:pt x="144" y="54"/>
                </a:moveTo>
                <a:lnTo>
                  <a:pt x="132" y="54"/>
                </a:lnTo>
                <a:lnTo>
                  <a:pt x="114" y="30"/>
                </a:lnTo>
                <a:lnTo>
                  <a:pt x="102" y="6"/>
                </a:lnTo>
                <a:lnTo>
                  <a:pt x="96" y="6"/>
                </a:lnTo>
                <a:lnTo>
                  <a:pt x="84" y="12"/>
                </a:lnTo>
                <a:lnTo>
                  <a:pt x="96" y="6"/>
                </a:lnTo>
                <a:lnTo>
                  <a:pt x="84" y="0"/>
                </a:lnTo>
                <a:lnTo>
                  <a:pt x="66" y="6"/>
                </a:lnTo>
                <a:lnTo>
                  <a:pt x="18" y="18"/>
                </a:lnTo>
                <a:lnTo>
                  <a:pt x="12" y="84"/>
                </a:lnTo>
                <a:lnTo>
                  <a:pt x="0" y="90"/>
                </a:lnTo>
                <a:lnTo>
                  <a:pt x="0" y="144"/>
                </a:lnTo>
                <a:lnTo>
                  <a:pt x="12" y="168"/>
                </a:lnTo>
                <a:lnTo>
                  <a:pt x="18" y="180"/>
                </a:lnTo>
                <a:lnTo>
                  <a:pt x="36" y="180"/>
                </a:lnTo>
                <a:lnTo>
                  <a:pt x="66" y="162"/>
                </a:lnTo>
                <a:lnTo>
                  <a:pt x="90" y="162"/>
                </a:lnTo>
                <a:lnTo>
                  <a:pt x="138" y="120"/>
                </a:lnTo>
                <a:lnTo>
                  <a:pt x="180" y="90"/>
                </a:lnTo>
                <a:lnTo>
                  <a:pt x="150" y="78"/>
                </a:lnTo>
                <a:lnTo>
                  <a:pt x="144" y="5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Freeform 374"/>
          <p:cNvSpPr>
            <a:spLocks/>
          </p:cNvSpPr>
          <p:nvPr/>
        </p:nvSpPr>
        <p:spPr bwMode="auto">
          <a:xfrm>
            <a:off x="6401629" y="4914900"/>
            <a:ext cx="268288" cy="422275"/>
          </a:xfrm>
          <a:custGeom>
            <a:avLst/>
            <a:gdLst>
              <a:gd name="T0" fmla="*/ 2147483647 w 34"/>
              <a:gd name="T1" fmla="*/ 2147483647 h 54"/>
              <a:gd name="T2" fmla="*/ 2147483647 w 34"/>
              <a:gd name="T3" fmla="*/ 2147483647 h 54"/>
              <a:gd name="T4" fmla="*/ 2147483647 w 34"/>
              <a:gd name="T5" fmla="*/ 2147483647 h 54"/>
              <a:gd name="T6" fmla="*/ 2147483647 w 34"/>
              <a:gd name="T7" fmla="*/ 2147483647 h 54"/>
              <a:gd name="T8" fmla="*/ 2147483647 w 34"/>
              <a:gd name="T9" fmla="*/ 2147483647 h 54"/>
              <a:gd name="T10" fmla="*/ 2147483647 w 34"/>
              <a:gd name="T11" fmla="*/ 2147483647 h 54"/>
              <a:gd name="T12" fmla="*/ 2147483647 w 34"/>
              <a:gd name="T13" fmla="*/ 2147483647 h 54"/>
              <a:gd name="T14" fmla="*/ 2147483647 w 34"/>
              <a:gd name="T15" fmla="*/ 2147483647 h 54"/>
              <a:gd name="T16" fmla="*/ 2147483647 w 34"/>
              <a:gd name="T17" fmla="*/ 2147483647 h 54"/>
              <a:gd name="T18" fmla="*/ 2147483647 w 34"/>
              <a:gd name="T19" fmla="*/ 2147483647 h 54"/>
              <a:gd name="T20" fmla="*/ 2147483647 w 34"/>
              <a:gd name="T21" fmla="*/ 2147483647 h 54"/>
              <a:gd name="T22" fmla="*/ 2147483647 w 34"/>
              <a:gd name="T23" fmla="*/ 2147483647 h 54"/>
              <a:gd name="T24" fmla="*/ 0 w 34"/>
              <a:gd name="T25" fmla="*/ 2147483647 h 54"/>
              <a:gd name="T26" fmla="*/ 0 w 34"/>
              <a:gd name="T27" fmla="*/ 2147483647 h 54"/>
              <a:gd name="T28" fmla="*/ 2147483647 w 34"/>
              <a:gd name="T29" fmla="*/ 2147483647 h 54"/>
              <a:gd name="T30" fmla="*/ 2147483647 w 34"/>
              <a:gd name="T31" fmla="*/ 2147483647 h 54"/>
              <a:gd name="T32" fmla="*/ 2147483647 w 34"/>
              <a:gd name="T33" fmla="*/ 2147483647 h 54"/>
              <a:gd name="T34" fmla="*/ 2147483647 w 34"/>
              <a:gd name="T35" fmla="*/ 2147483647 h 54"/>
              <a:gd name="T36" fmla="*/ 2147483647 w 34"/>
              <a:gd name="T37" fmla="*/ 2147483647 h 54"/>
              <a:gd name="T38" fmla="*/ 2147483647 w 34"/>
              <a:gd name="T39" fmla="*/ 2147483647 h 54"/>
              <a:gd name="T40" fmla="*/ 2147483647 w 34"/>
              <a:gd name="T41" fmla="*/ 2147483647 h 54"/>
              <a:gd name="T42" fmla="*/ 2147483647 w 34"/>
              <a:gd name="T43" fmla="*/ 2147483647 h 54"/>
              <a:gd name="T44" fmla="*/ 2147483647 w 34"/>
              <a:gd name="T45" fmla="*/ 2147483647 h 54"/>
              <a:gd name="T46" fmla="*/ 2147483647 w 34"/>
              <a:gd name="T47" fmla="*/ 2147483647 h 54"/>
              <a:gd name="T48" fmla="*/ 2147483647 w 34"/>
              <a:gd name="T49" fmla="*/ 2147483647 h 54"/>
              <a:gd name="T50" fmla="*/ 2147483647 w 34"/>
              <a:gd name="T51" fmla="*/ 2147483647 h 54"/>
              <a:gd name="T52" fmla="*/ 2147483647 w 34"/>
              <a:gd name="T53" fmla="*/ 2147483647 h 54"/>
              <a:gd name="T54" fmla="*/ 2147483647 w 34"/>
              <a:gd name="T55" fmla="*/ 2147483647 h 54"/>
              <a:gd name="T56" fmla="*/ 2147483647 w 34"/>
              <a:gd name="T57" fmla="*/ 2147483647 h 54"/>
              <a:gd name="T58" fmla="*/ 2147483647 w 34"/>
              <a:gd name="T59" fmla="*/ 2147483647 h 54"/>
              <a:gd name="T60" fmla="*/ 2147483647 w 34"/>
              <a:gd name="T61" fmla="*/ 2147483647 h 54"/>
              <a:gd name="T62" fmla="*/ 2147483647 w 34"/>
              <a:gd name="T63" fmla="*/ 2147483647 h 54"/>
              <a:gd name="T64" fmla="*/ 2147483647 w 34"/>
              <a:gd name="T65" fmla="*/ 2147483647 h 54"/>
              <a:gd name="T66" fmla="*/ 2147483647 w 34"/>
              <a:gd name="T67" fmla="*/ 2147483647 h 54"/>
              <a:gd name="T68" fmla="*/ 2147483647 w 34"/>
              <a:gd name="T69" fmla="*/ 0 h 54"/>
              <a:gd name="T70" fmla="*/ 2147483647 w 34"/>
              <a:gd name="T71" fmla="*/ 0 h 54"/>
              <a:gd name="T72" fmla="*/ 2147483647 w 34"/>
              <a:gd name="T73" fmla="*/ 2147483647 h 54"/>
              <a:gd name="T74" fmla="*/ 2147483647 w 34"/>
              <a:gd name="T75" fmla="*/ 2147483647 h 5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34" h="54">
                <a:moveTo>
                  <a:pt x="22" y="2"/>
                </a:moveTo>
                <a:cubicBezTo>
                  <a:pt x="17" y="3"/>
                  <a:pt x="17" y="3"/>
                  <a:pt x="17" y="3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3"/>
                  <a:pt x="17" y="3"/>
                  <a:pt x="17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8"/>
                  <a:pt x="16" y="8"/>
                  <a:pt x="16" y="8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6"/>
                  <a:pt x="19" y="16"/>
                  <a:pt x="19" y="16"/>
                </a:cubicBezTo>
                <a:cubicBezTo>
                  <a:pt x="16" y="18"/>
                  <a:pt x="16" y="18"/>
                  <a:pt x="16" y="18"/>
                </a:cubicBezTo>
                <a:cubicBezTo>
                  <a:pt x="15" y="16"/>
                  <a:pt x="15" y="16"/>
                  <a:pt x="15" y="16"/>
                </a:cubicBezTo>
                <a:cubicBezTo>
                  <a:pt x="13" y="13"/>
                  <a:pt x="13" y="13"/>
                  <a:pt x="13" y="13"/>
                </a:cubicBezTo>
                <a:cubicBezTo>
                  <a:pt x="9" y="11"/>
                  <a:pt x="9" y="11"/>
                  <a:pt x="9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6"/>
                  <a:pt x="1" y="16"/>
                  <a:pt x="1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8"/>
                  <a:pt x="9" y="28"/>
                  <a:pt x="9" y="28"/>
                </a:cubicBezTo>
                <a:cubicBezTo>
                  <a:pt x="7" y="36"/>
                  <a:pt x="7" y="36"/>
                  <a:pt x="7" y="36"/>
                </a:cubicBezTo>
                <a:cubicBezTo>
                  <a:pt x="5" y="39"/>
                  <a:pt x="5" y="39"/>
                  <a:pt x="5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54"/>
                  <a:pt x="7" y="54"/>
                  <a:pt x="7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10" y="51"/>
                  <a:pt x="9" y="51"/>
                  <a:pt x="9" y="51"/>
                </a:cubicBezTo>
                <a:cubicBezTo>
                  <a:pt x="16" y="45"/>
                  <a:pt x="16" y="45"/>
                  <a:pt x="16" y="45"/>
                </a:cubicBezTo>
                <a:cubicBezTo>
                  <a:pt x="18" y="40"/>
                  <a:pt x="18" y="40"/>
                  <a:pt x="18" y="40"/>
                </a:cubicBezTo>
                <a:cubicBezTo>
                  <a:pt x="16" y="31"/>
                  <a:pt x="16" y="31"/>
                  <a:pt x="16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30" y="20"/>
                  <a:pt x="30" y="20"/>
                  <a:pt x="30" y="20"/>
                </a:cubicBezTo>
                <a:cubicBezTo>
                  <a:pt x="33" y="16"/>
                  <a:pt x="33" y="16"/>
                  <a:pt x="33" y="16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0"/>
                  <a:pt x="33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1"/>
                  <a:pt x="30" y="1"/>
                  <a:pt x="30" y="1"/>
                </a:cubicBezTo>
                <a:lnTo>
                  <a:pt x="22" y="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Freeform 375"/>
          <p:cNvSpPr>
            <a:spLocks/>
          </p:cNvSpPr>
          <p:nvPr/>
        </p:nvSpPr>
        <p:spPr bwMode="auto">
          <a:xfrm>
            <a:off x="6401629" y="4673600"/>
            <a:ext cx="260350" cy="265113"/>
          </a:xfrm>
          <a:custGeom>
            <a:avLst/>
            <a:gdLst>
              <a:gd name="T0" fmla="*/ 2147483647 w 33"/>
              <a:gd name="T1" fmla="*/ 2147483647 h 34"/>
              <a:gd name="T2" fmla="*/ 2147483647 w 33"/>
              <a:gd name="T3" fmla="*/ 2147483647 h 34"/>
              <a:gd name="T4" fmla="*/ 2147483647 w 33"/>
              <a:gd name="T5" fmla="*/ 2147483647 h 34"/>
              <a:gd name="T6" fmla="*/ 2147483647 w 33"/>
              <a:gd name="T7" fmla="*/ 2147483647 h 34"/>
              <a:gd name="T8" fmla="*/ 2147483647 w 33"/>
              <a:gd name="T9" fmla="*/ 0 h 34"/>
              <a:gd name="T10" fmla="*/ 2147483647 w 33"/>
              <a:gd name="T11" fmla="*/ 2147483647 h 34"/>
              <a:gd name="T12" fmla="*/ 2147483647 w 33"/>
              <a:gd name="T13" fmla="*/ 2147483647 h 34"/>
              <a:gd name="T14" fmla="*/ 2147483647 w 33"/>
              <a:gd name="T15" fmla="*/ 2147483647 h 34"/>
              <a:gd name="T16" fmla="*/ 2147483647 w 33"/>
              <a:gd name="T17" fmla="*/ 2147483647 h 34"/>
              <a:gd name="T18" fmla="*/ 2147483647 w 33"/>
              <a:gd name="T19" fmla="*/ 2147483647 h 34"/>
              <a:gd name="T20" fmla="*/ 2147483647 w 33"/>
              <a:gd name="T21" fmla="*/ 2147483647 h 34"/>
              <a:gd name="T22" fmla="*/ 0 w 33"/>
              <a:gd name="T23" fmla="*/ 2147483647 h 34"/>
              <a:gd name="T24" fmla="*/ 2147483647 w 33"/>
              <a:gd name="T25" fmla="*/ 2147483647 h 34"/>
              <a:gd name="T26" fmla="*/ 2147483647 w 33"/>
              <a:gd name="T27" fmla="*/ 2147483647 h 34"/>
              <a:gd name="T28" fmla="*/ 2147483647 w 33"/>
              <a:gd name="T29" fmla="*/ 2147483647 h 34"/>
              <a:gd name="T30" fmla="*/ 2147483647 w 33"/>
              <a:gd name="T31" fmla="*/ 2147483647 h 34"/>
              <a:gd name="T32" fmla="*/ 2147483647 w 33"/>
              <a:gd name="T33" fmla="*/ 2147483647 h 34"/>
              <a:gd name="T34" fmla="*/ 2147483647 w 33"/>
              <a:gd name="T35" fmla="*/ 2147483647 h 34"/>
              <a:gd name="T36" fmla="*/ 2147483647 w 33"/>
              <a:gd name="T37" fmla="*/ 2147483647 h 34"/>
              <a:gd name="T38" fmla="*/ 2147483647 w 33"/>
              <a:gd name="T39" fmla="*/ 2147483647 h 34"/>
              <a:gd name="T40" fmla="*/ 2147483647 w 33"/>
              <a:gd name="T41" fmla="*/ 2147483647 h 34"/>
              <a:gd name="T42" fmla="*/ 2147483647 w 33"/>
              <a:gd name="T43" fmla="*/ 2147483647 h 34"/>
              <a:gd name="T44" fmla="*/ 2147483647 w 33"/>
              <a:gd name="T45" fmla="*/ 2147483647 h 34"/>
              <a:gd name="T46" fmla="*/ 2147483647 w 33"/>
              <a:gd name="T47" fmla="*/ 2147483647 h 34"/>
              <a:gd name="T48" fmla="*/ 2147483647 w 33"/>
              <a:gd name="T49" fmla="*/ 2147483647 h 34"/>
              <a:gd name="T50" fmla="*/ 2147483647 w 33"/>
              <a:gd name="T51" fmla="*/ 2147483647 h 34"/>
              <a:gd name="T52" fmla="*/ 2147483647 w 33"/>
              <a:gd name="T53" fmla="*/ 2147483647 h 3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33" h="34">
                <a:moveTo>
                  <a:pt x="25" y="6"/>
                </a:move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2"/>
                  <a:pt x="12" y="2"/>
                  <a:pt x="12" y="2"/>
                </a:cubicBezTo>
                <a:cubicBezTo>
                  <a:pt x="12" y="5"/>
                  <a:pt x="12" y="5"/>
                  <a:pt x="12" y="5"/>
                </a:cubicBezTo>
                <a:cubicBezTo>
                  <a:pt x="8" y="5"/>
                  <a:pt x="8" y="5"/>
                  <a:pt x="8" y="5"/>
                </a:cubicBezTo>
                <a:cubicBezTo>
                  <a:pt x="6" y="1"/>
                  <a:pt x="6" y="1"/>
                  <a:pt x="6" y="1"/>
                </a:cubicBezTo>
                <a:cubicBezTo>
                  <a:pt x="1" y="1"/>
                  <a:pt x="1" y="1"/>
                  <a:pt x="1" y="1"/>
                </a:cubicBezTo>
                <a:cubicBezTo>
                  <a:pt x="2" y="8"/>
                  <a:pt x="2" y="8"/>
                  <a:pt x="2" y="8"/>
                </a:cubicBezTo>
                <a:cubicBezTo>
                  <a:pt x="0" y="11"/>
                  <a:pt x="0" y="11"/>
                  <a:pt x="0" y="11"/>
                </a:cubicBezTo>
                <a:cubicBezTo>
                  <a:pt x="2" y="19"/>
                  <a:pt x="2" y="19"/>
                  <a:pt x="2" y="19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24"/>
                  <a:pt x="8" y="26"/>
                  <a:pt x="9" y="26"/>
                </a:cubicBezTo>
                <a:cubicBezTo>
                  <a:pt x="9" y="26"/>
                  <a:pt x="14" y="27"/>
                  <a:pt x="14" y="27"/>
                </a:cubicBezTo>
                <a:cubicBezTo>
                  <a:pt x="15" y="29"/>
                  <a:pt x="15" y="29"/>
                  <a:pt x="15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22" y="33"/>
                  <a:pt x="22" y="33"/>
                  <a:pt x="22" y="33"/>
                </a:cubicBezTo>
                <a:cubicBezTo>
                  <a:pt x="30" y="32"/>
                  <a:pt x="30" y="32"/>
                  <a:pt x="30" y="32"/>
                </a:cubicBezTo>
                <a:cubicBezTo>
                  <a:pt x="33" y="31"/>
                  <a:pt x="33" y="31"/>
                  <a:pt x="33" y="31"/>
                </a:cubicBezTo>
                <a:cubicBezTo>
                  <a:pt x="31" y="28"/>
                  <a:pt x="31" y="28"/>
                  <a:pt x="31" y="28"/>
                </a:cubicBezTo>
                <a:cubicBezTo>
                  <a:pt x="30" y="19"/>
                  <a:pt x="30" y="19"/>
                  <a:pt x="30" y="19"/>
                </a:cubicBezTo>
                <a:cubicBezTo>
                  <a:pt x="30" y="19"/>
                  <a:pt x="28" y="15"/>
                  <a:pt x="28" y="14"/>
                </a:cubicBezTo>
                <a:cubicBezTo>
                  <a:pt x="28" y="13"/>
                  <a:pt x="29" y="12"/>
                  <a:pt x="30" y="12"/>
                </a:cubicBezTo>
                <a:cubicBezTo>
                  <a:pt x="25" y="9"/>
                  <a:pt x="25" y="9"/>
                  <a:pt x="25" y="9"/>
                </a:cubicBezTo>
                <a:lnTo>
                  <a:pt x="25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Freeform 376"/>
          <p:cNvSpPr>
            <a:spLocks/>
          </p:cNvSpPr>
          <p:nvPr/>
        </p:nvSpPr>
        <p:spPr bwMode="auto">
          <a:xfrm>
            <a:off x="5961892" y="4797425"/>
            <a:ext cx="298450" cy="298450"/>
          </a:xfrm>
          <a:custGeom>
            <a:avLst/>
            <a:gdLst>
              <a:gd name="T0" fmla="*/ 2147483647 w 38"/>
              <a:gd name="T1" fmla="*/ 2147483647 h 38"/>
              <a:gd name="T2" fmla="*/ 2147483647 w 38"/>
              <a:gd name="T3" fmla="*/ 2147483647 h 38"/>
              <a:gd name="T4" fmla="*/ 2147483647 w 38"/>
              <a:gd name="T5" fmla="*/ 2147483647 h 38"/>
              <a:gd name="T6" fmla="*/ 2147483647 w 38"/>
              <a:gd name="T7" fmla="*/ 2147483647 h 38"/>
              <a:gd name="T8" fmla="*/ 2147483647 w 38"/>
              <a:gd name="T9" fmla="*/ 2147483647 h 38"/>
              <a:gd name="T10" fmla="*/ 2147483647 w 38"/>
              <a:gd name="T11" fmla="*/ 2147483647 h 38"/>
              <a:gd name="T12" fmla="*/ 2147483647 w 38"/>
              <a:gd name="T13" fmla="*/ 2147483647 h 38"/>
              <a:gd name="T14" fmla="*/ 2147483647 w 38"/>
              <a:gd name="T15" fmla="*/ 2147483647 h 38"/>
              <a:gd name="T16" fmla="*/ 2147483647 w 38"/>
              <a:gd name="T17" fmla="*/ 2147483647 h 38"/>
              <a:gd name="T18" fmla="*/ 2147483647 w 38"/>
              <a:gd name="T19" fmla="*/ 2147483647 h 38"/>
              <a:gd name="T20" fmla="*/ 2147483647 w 38"/>
              <a:gd name="T21" fmla="*/ 2147483647 h 38"/>
              <a:gd name="T22" fmla="*/ 2147483647 w 38"/>
              <a:gd name="T23" fmla="*/ 2147483647 h 38"/>
              <a:gd name="T24" fmla="*/ 2147483647 w 38"/>
              <a:gd name="T25" fmla="*/ 2147483647 h 38"/>
              <a:gd name="T26" fmla="*/ 2147483647 w 38"/>
              <a:gd name="T27" fmla="*/ 2147483647 h 38"/>
              <a:gd name="T28" fmla="*/ 2147483647 w 38"/>
              <a:gd name="T29" fmla="*/ 2147483647 h 38"/>
              <a:gd name="T30" fmla="*/ 2147483647 w 38"/>
              <a:gd name="T31" fmla="*/ 2147483647 h 38"/>
              <a:gd name="T32" fmla="*/ 2147483647 w 38"/>
              <a:gd name="T33" fmla="*/ 0 h 38"/>
              <a:gd name="T34" fmla="*/ 2147483647 w 38"/>
              <a:gd name="T35" fmla="*/ 0 h 38"/>
              <a:gd name="T36" fmla="*/ 2147483647 w 38"/>
              <a:gd name="T37" fmla="*/ 2147483647 h 38"/>
              <a:gd name="T38" fmla="*/ 2147483647 w 38"/>
              <a:gd name="T39" fmla="*/ 2147483647 h 38"/>
              <a:gd name="T40" fmla="*/ 2147483647 w 38"/>
              <a:gd name="T41" fmla="*/ 2147483647 h 38"/>
              <a:gd name="T42" fmla="*/ 0 w 38"/>
              <a:gd name="T43" fmla="*/ 2147483647 h 38"/>
              <a:gd name="T44" fmla="*/ 0 w 38"/>
              <a:gd name="T45" fmla="*/ 2147483647 h 38"/>
              <a:gd name="T46" fmla="*/ 2147483647 w 38"/>
              <a:gd name="T47" fmla="*/ 2147483647 h 38"/>
              <a:gd name="T48" fmla="*/ 2147483647 w 38"/>
              <a:gd name="T49" fmla="*/ 2147483647 h 3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8" h="38">
                <a:moveTo>
                  <a:pt x="4" y="37"/>
                </a:moveTo>
                <a:cubicBezTo>
                  <a:pt x="18" y="37"/>
                  <a:pt x="18" y="37"/>
                  <a:pt x="18" y="37"/>
                </a:cubicBezTo>
                <a:cubicBezTo>
                  <a:pt x="20" y="38"/>
                  <a:pt x="20" y="38"/>
                  <a:pt x="20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4" y="37"/>
                  <a:pt x="34" y="37"/>
                  <a:pt x="34" y="37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22"/>
                  <a:pt x="32" y="22"/>
                  <a:pt x="32" y="22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17"/>
                  <a:pt x="38" y="17"/>
                  <a:pt x="38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2" y="16"/>
                  <a:pt x="32" y="16"/>
                  <a:pt x="32" y="16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4"/>
                  <a:pt x="25" y="4"/>
                  <a:pt x="24" y="4"/>
                </a:cubicBezTo>
                <a:cubicBezTo>
                  <a:pt x="24" y="4"/>
                  <a:pt x="22" y="6"/>
                  <a:pt x="21" y="6"/>
                </a:cubicBezTo>
                <a:cubicBezTo>
                  <a:pt x="20" y="7"/>
                  <a:pt x="19" y="6"/>
                  <a:pt x="18" y="6"/>
                </a:cubicBezTo>
                <a:cubicBezTo>
                  <a:pt x="17" y="6"/>
                  <a:pt x="13" y="0"/>
                  <a:pt x="12" y="0"/>
                </a:cubicBezTo>
                <a:cubicBezTo>
                  <a:pt x="11" y="0"/>
                  <a:pt x="4" y="0"/>
                  <a:pt x="4" y="0"/>
                </a:cubicBezTo>
                <a:cubicBezTo>
                  <a:pt x="1" y="2"/>
                  <a:pt x="1" y="2"/>
                  <a:pt x="1" y="2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1"/>
                  <a:pt x="4" y="21"/>
                  <a:pt x="4" y="2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6"/>
                  <a:pt x="0" y="36"/>
                  <a:pt x="0" y="36"/>
                </a:cubicBezTo>
                <a:cubicBezTo>
                  <a:pt x="2" y="35"/>
                  <a:pt x="2" y="35"/>
                  <a:pt x="2" y="35"/>
                </a:cubicBezTo>
                <a:lnTo>
                  <a:pt x="4" y="3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Freeform 377"/>
          <p:cNvSpPr>
            <a:spLocks/>
          </p:cNvSpPr>
          <p:nvPr/>
        </p:nvSpPr>
        <p:spPr bwMode="auto">
          <a:xfrm>
            <a:off x="5961892" y="4516438"/>
            <a:ext cx="463550" cy="460375"/>
          </a:xfrm>
          <a:custGeom>
            <a:avLst/>
            <a:gdLst>
              <a:gd name="T0" fmla="*/ 2147483647 w 59"/>
              <a:gd name="T1" fmla="*/ 2147483647 h 59"/>
              <a:gd name="T2" fmla="*/ 2147483647 w 59"/>
              <a:gd name="T3" fmla="*/ 2147483647 h 59"/>
              <a:gd name="T4" fmla="*/ 2147483647 w 59"/>
              <a:gd name="T5" fmla="*/ 2147483647 h 59"/>
              <a:gd name="T6" fmla="*/ 2147483647 w 59"/>
              <a:gd name="T7" fmla="*/ 2147483647 h 59"/>
              <a:gd name="T8" fmla="*/ 2147483647 w 59"/>
              <a:gd name="T9" fmla="*/ 2147483647 h 59"/>
              <a:gd name="T10" fmla="*/ 2147483647 w 59"/>
              <a:gd name="T11" fmla="*/ 2147483647 h 59"/>
              <a:gd name="T12" fmla="*/ 0 w 59"/>
              <a:gd name="T13" fmla="*/ 2147483647 h 59"/>
              <a:gd name="T14" fmla="*/ 2147483647 w 59"/>
              <a:gd name="T15" fmla="*/ 2147483647 h 59"/>
              <a:gd name="T16" fmla="*/ 2147483647 w 59"/>
              <a:gd name="T17" fmla="*/ 2147483647 h 59"/>
              <a:gd name="T18" fmla="*/ 2147483647 w 59"/>
              <a:gd name="T19" fmla="*/ 2147483647 h 59"/>
              <a:gd name="T20" fmla="*/ 2147483647 w 59"/>
              <a:gd name="T21" fmla="*/ 2147483647 h 59"/>
              <a:gd name="T22" fmla="*/ 2147483647 w 59"/>
              <a:gd name="T23" fmla="*/ 2147483647 h 59"/>
              <a:gd name="T24" fmla="*/ 2147483647 w 59"/>
              <a:gd name="T25" fmla="*/ 2147483647 h 59"/>
              <a:gd name="T26" fmla="*/ 2147483647 w 59"/>
              <a:gd name="T27" fmla="*/ 2147483647 h 59"/>
              <a:gd name="T28" fmla="*/ 2147483647 w 59"/>
              <a:gd name="T29" fmla="*/ 2147483647 h 59"/>
              <a:gd name="T30" fmla="*/ 2147483647 w 59"/>
              <a:gd name="T31" fmla="*/ 2147483647 h 59"/>
              <a:gd name="T32" fmla="*/ 2147483647 w 59"/>
              <a:gd name="T33" fmla="*/ 2147483647 h 59"/>
              <a:gd name="T34" fmla="*/ 2147483647 w 59"/>
              <a:gd name="T35" fmla="*/ 2147483647 h 59"/>
              <a:gd name="T36" fmla="*/ 2147483647 w 59"/>
              <a:gd name="T37" fmla="*/ 2147483647 h 59"/>
              <a:gd name="T38" fmla="*/ 2147483647 w 59"/>
              <a:gd name="T39" fmla="*/ 2147483647 h 59"/>
              <a:gd name="T40" fmla="*/ 2147483647 w 59"/>
              <a:gd name="T41" fmla="*/ 2147483647 h 59"/>
              <a:gd name="T42" fmla="*/ 2147483647 w 59"/>
              <a:gd name="T43" fmla="*/ 2147483647 h 59"/>
              <a:gd name="T44" fmla="*/ 2147483647 w 59"/>
              <a:gd name="T45" fmla="*/ 2147483647 h 59"/>
              <a:gd name="T46" fmla="*/ 2147483647 w 59"/>
              <a:gd name="T47" fmla="*/ 2147483647 h 59"/>
              <a:gd name="T48" fmla="*/ 2147483647 w 59"/>
              <a:gd name="T49" fmla="*/ 2147483647 h 59"/>
              <a:gd name="T50" fmla="*/ 2147483647 w 59"/>
              <a:gd name="T51" fmla="*/ 2147483647 h 59"/>
              <a:gd name="T52" fmla="*/ 2147483647 w 59"/>
              <a:gd name="T53" fmla="*/ 2147483647 h 59"/>
              <a:gd name="T54" fmla="*/ 2147483647 w 59"/>
              <a:gd name="T55" fmla="*/ 2147483647 h 59"/>
              <a:gd name="T56" fmla="*/ 2147483647 w 59"/>
              <a:gd name="T57" fmla="*/ 2147483647 h 59"/>
              <a:gd name="T58" fmla="*/ 2147483647 w 59"/>
              <a:gd name="T59" fmla="*/ 2147483647 h 59"/>
              <a:gd name="T60" fmla="*/ 2147483647 w 59"/>
              <a:gd name="T61" fmla="*/ 2147483647 h 59"/>
              <a:gd name="T62" fmla="*/ 2147483647 w 59"/>
              <a:gd name="T63" fmla="*/ 2147483647 h 59"/>
              <a:gd name="T64" fmla="*/ 2147483647 w 59"/>
              <a:gd name="T65" fmla="*/ 2147483647 h 59"/>
              <a:gd name="T66" fmla="*/ 2147483647 w 59"/>
              <a:gd name="T67" fmla="*/ 2147483647 h 59"/>
              <a:gd name="T68" fmla="*/ 2147483647 w 59"/>
              <a:gd name="T69" fmla="*/ 0 h 59"/>
              <a:gd name="T70" fmla="*/ 2147483647 w 59"/>
              <a:gd name="T71" fmla="*/ 2147483647 h 59"/>
              <a:gd name="T72" fmla="*/ 2147483647 w 59"/>
              <a:gd name="T73" fmla="*/ 2147483647 h 59"/>
              <a:gd name="T74" fmla="*/ 2147483647 w 59"/>
              <a:gd name="T75" fmla="*/ 2147483647 h 59"/>
              <a:gd name="T76" fmla="*/ 2147483647 w 59"/>
              <a:gd name="T77" fmla="*/ 2147483647 h 59"/>
              <a:gd name="T78" fmla="*/ 2147483647 w 59"/>
              <a:gd name="T79" fmla="*/ 2147483647 h 5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9">
                <a:moveTo>
                  <a:pt x="21" y="6"/>
                </a:moveTo>
                <a:cubicBezTo>
                  <a:pt x="18" y="18"/>
                  <a:pt x="18" y="18"/>
                  <a:pt x="18" y="18"/>
                </a:cubicBezTo>
                <a:cubicBezTo>
                  <a:pt x="15" y="21"/>
                  <a:pt x="15" y="21"/>
                  <a:pt x="15" y="21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32"/>
                  <a:pt x="7" y="32"/>
                  <a:pt x="7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0" y="35"/>
                  <a:pt x="0" y="35"/>
                  <a:pt x="0" y="3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36"/>
                  <a:pt x="11" y="36"/>
                  <a:pt x="12" y="36"/>
                </a:cubicBezTo>
                <a:cubicBezTo>
                  <a:pt x="13" y="36"/>
                  <a:pt x="17" y="42"/>
                  <a:pt x="18" y="42"/>
                </a:cubicBezTo>
                <a:cubicBezTo>
                  <a:pt x="19" y="42"/>
                  <a:pt x="20" y="43"/>
                  <a:pt x="21" y="42"/>
                </a:cubicBezTo>
                <a:cubicBezTo>
                  <a:pt x="22" y="42"/>
                  <a:pt x="24" y="40"/>
                  <a:pt x="24" y="40"/>
                </a:cubicBezTo>
                <a:cubicBezTo>
                  <a:pt x="25" y="40"/>
                  <a:pt x="30" y="40"/>
                  <a:pt x="30" y="40"/>
                </a:cubicBezTo>
                <a:cubicBezTo>
                  <a:pt x="32" y="52"/>
                  <a:pt x="32" y="52"/>
                  <a:pt x="32" y="52"/>
                </a:cubicBezTo>
                <a:cubicBezTo>
                  <a:pt x="38" y="53"/>
                  <a:pt x="38" y="53"/>
                  <a:pt x="38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9" y="56"/>
                  <a:pt x="49" y="56"/>
                  <a:pt x="49" y="56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7"/>
                  <a:pt x="55" y="57"/>
                  <a:pt x="55" y="57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4" y="44"/>
                  <a:pt x="54" y="44"/>
                </a:cubicBezTo>
                <a:cubicBezTo>
                  <a:pt x="57" y="43"/>
                  <a:pt x="57" y="43"/>
                  <a:pt x="57" y="43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1"/>
                  <a:pt x="54" y="31"/>
                  <a:pt x="54" y="31"/>
                </a:cubicBezTo>
                <a:cubicBezTo>
                  <a:pt x="53" y="25"/>
                  <a:pt x="53" y="25"/>
                  <a:pt x="53" y="25"/>
                </a:cubicBezTo>
                <a:cubicBezTo>
                  <a:pt x="55" y="18"/>
                  <a:pt x="55" y="18"/>
                  <a:pt x="55" y="18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5"/>
                  <a:pt x="59" y="5"/>
                  <a:pt x="59" y="5"/>
                </a:cubicBezTo>
                <a:cubicBezTo>
                  <a:pt x="56" y="3"/>
                  <a:pt x="56" y="3"/>
                  <a:pt x="56" y="3"/>
                </a:cubicBezTo>
                <a:cubicBezTo>
                  <a:pt x="51" y="3"/>
                  <a:pt x="51" y="3"/>
                  <a:pt x="51" y="3"/>
                </a:cubicBezTo>
                <a:cubicBezTo>
                  <a:pt x="49" y="0"/>
                  <a:pt x="49" y="0"/>
                  <a:pt x="4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32" y="3"/>
                  <a:pt x="32" y="3"/>
                  <a:pt x="32" y="3"/>
                </a:cubicBezTo>
                <a:cubicBezTo>
                  <a:pt x="27" y="1"/>
                  <a:pt x="27" y="1"/>
                  <a:pt x="27" y="1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6"/>
                  <a:pt x="21" y="6"/>
                  <a:pt x="21" y="6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378"/>
          <p:cNvSpPr>
            <a:spLocks/>
          </p:cNvSpPr>
          <p:nvPr/>
        </p:nvSpPr>
        <p:spPr bwMode="auto">
          <a:xfrm>
            <a:off x="6479417" y="4203700"/>
            <a:ext cx="369887" cy="354013"/>
          </a:xfrm>
          <a:custGeom>
            <a:avLst/>
            <a:gdLst>
              <a:gd name="T0" fmla="*/ 2147483647 w 47"/>
              <a:gd name="T1" fmla="*/ 2147483647 h 45"/>
              <a:gd name="T2" fmla="*/ 2147483647 w 47"/>
              <a:gd name="T3" fmla="*/ 2147483647 h 45"/>
              <a:gd name="T4" fmla="*/ 2147483647 w 47"/>
              <a:gd name="T5" fmla="*/ 2147483647 h 45"/>
              <a:gd name="T6" fmla="*/ 2147483647 w 47"/>
              <a:gd name="T7" fmla="*/ 2147483647 h 45"/>
              <a:gd name="T8" fmla="*/ 2147483647 w 47"/>
              <a:gd name="T9" fmla="*/ 2147483647 h 45"/>
              <a:gd name="T10" fmla="*/ 2147483647 w 47"/>
              <a:gd name="T11" fmla="*/ 2147483647 h 45"/>
              <a:gd name="T12" fmla="*/ 2147483647 w 47"/>
              <a:gd name="T13" fmla="*/ 2147483647 h 45"/>
              <a:gd name="T14" fmla="*/ 2147483647 w 47"/>
              <a:gd name="T15" fmla="*/ 2147483647 h 45"/>
              <a:gd name="T16" fmla="*/ 2147483647 w 47"/>
              <a:gd name="T17" fmla="*/ 2147483647 h 45"/>
              <a:gd name="T18" fmla="*/ 2147483647 w 47"/>
              <a:gd name="T19" fmla="*/ 2147483647 h 45"/>
              <a:gd name="T20" fmla="*/ 2147483647 w 47"/>
              <a:gd name="T21" fmla="*/ 2147483647 h 45"/>
              <a:gd name="T22" fmla="*/ 2147483647 w 47"/>
              <a:gd name="T23" fmla="*/ 2147483647 h 45"/>
              <a:gd name="T24" fmla="*/ 2147483647 w 47"/>
              <a:gd name="T25" fmla="*/ 2147483647 h 45"/>
              <a:gd name="T26" fmla="*/ 2147483647 w 47"/>
              <a:gd name="T27" fmla="*/ 2147483647 h 45"/>
              <a:gd name="T28" fmla="*/ 2147483647 w 47"/>
              <a:gd name="T29" fmla="*/ 0 h 45"/>
              <a:gd name="T30" fmla="*/ 2147483647 w 47"/>
              <a:gd name="T31" fmla="*/ 0 h 45"/>
              <a:gd name="T32" fmla="*/ 2147483647 w 47"/>
              <a:gd name="T33" fmla="*/ 2147483647 h 45"/>
              <a:gd name="T34" fmla="*/ 2147483647 w 47"/>
              <a:gd name="T35" fmla="*/ 2147483647 h 45"/>
              <a:gd name="T36" fmla="*/ 2147483647 w 47"/>
              <a:gd name="T37" fmla="*/ 2147483647 h 45"/>
              <a:gd name="T38" fmla="*/ 2147483647 w 47"/>
              <a:gd name="T39" fmla="*/ 2147483647 h 45"/>
              <a:gd name="T40" fmla="*/ 2147483647 w 47"/>
              <a:gd name="T41" fmla="*/ 2147483647 h 45"/>
              <a:gd name="T42" fmla="*/ 2147483647 w 47"/>
              <a:gd name="T43" fmla="*/ 2147483647 h 45"/>
              <a:gd name="T44" fmla="*/ 2147483647 w 47"/>
              <a:gd name="T45" fmla="*/ 2147483647 h 45"/>
              <a:gd name="T46" fmla="*/ 0 w 47"/>
              <a:gd name="T47" fmla="*/ 2147483647 h 45"/>
              <a:gd name="T48" fmla="*/ 2147483647 w 47"/>
              <a:gd name="T49" fmla="*/ 2147483647 h 45"/>
              <a:gd name="T50" fmla="*/ 2147483647 w 47"/>
              <a:gd name="T51" fmla="*/ 2147483647 h 45"/>
              <a:gd name="T52" fmla="*/ 2147483647 w 47"/>
              <a:gd name="T53" fmla="*/ 2147483647 h 45"/>
              <a:gd name="T54" fmla="*/ 2147483647 w 47"/>
              <a:gd name="T55" fmla="*/ 2147483647 h 45"/>
              <a:gd name="T56" fmla="*/ 2147483647 w 47"/>
              <a:gd name="T57" fmla="*/ 2147483647 h 45"/>
              <a:gd name="T58" fmla="*/ 2147483647 w 47"/>
              <a:gd name="T59" fmla="*/ 2147483647 h 4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7" h="45">
                <a:moveTo>
                  <a:pt x="22" y="45"/>
                </a:moveTo>
                <a:cubicBezTo>
                  <a:pt x="23" y="45"/>
                  <a:pt x="24" y="44"/>
                  <a:pt x="24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2" y="43"/>
                  <a:pt x="32" y="43"/>
                  <a:pt x="32" y="43"/>
                </a:cubicBezTo>
                <a:cubicBezTo>
                  <a:pt x="39" y="41"/>
                  <a:pt x="39" y="41"/>
                  <a:pt x="39" y="41"/>
                </a:cubicBezTo>
                <a:cubicBezTo>
                  <a:pt x="47" y="32"/>
                  <a:pt x="47" y="32"/>
                  <a:pt x="47" y="32"/>
                </a:cubicBezTo>
                <a:cubicBezTo>
                  <a:pt x="40" y="31"/>
                  <a:pt x="40" y="31"/>
                  <a:pt x="40" y="31"/>
                </a:cubicBezTo>
                <a:cubicBezTo>
                  <a:pt x="33" y="27"/>
                  <a:pt x="33" y="27"/>
                  <a:pt x="33" y="27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3" y="20"/>
                  <a:pt x="33" y="20"/>
                  <a:pt x="33" y="20"/>
                </a:cubicBezTo>
                <a:cubicBezTo>
                  <a:pt x="25" y="8"/>
                  <a:pt x="25" y="8"/>
                  <a:pt x="25" y="8"/>
                </a:cubicBezTo>
                <a:cubicBezTo>
                  <a:pt x="20" y="6"/>
                  <a:pt x="20" y="6"/>
                  <a:pt x="20" y="6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5" y="1"/>
                  <a:pt x="15" y="1"/>
                  <a:pt x="15" y="1"/>
                </a:cubicBezTo>
                <a:cubicBezTo>
                  <a:pt x="12" y="3"/>
                  <a:pt x="12" y="3"/>
                  <a:pt x="12" y="3"/>
                </a:cubicBezTo>
                <a:cubicBezTo>
                  <a:pt x="11" y="14"/>
                  <a:pt x="11" y="14"/>
                  <a:pt x="11" y="14"/>
                </a:cubicBezTo>
                <a:cubicBezTo>
                  <a:pt x="8" y="20"/>
                  <a:pt x="8" y="20"/>
                  <a:pt x="8" y="20"/>
                </a:cubicBezTo>
                <a:cubicBezTo>
                  <a:pt x="4" y="24"/>
                  <a:pt x="4" y="24"/>
                  <a:pt x="4" y="24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0"/>
                  <a:pt x="1" y="30"/>
                  <a:pt x="1" y="30"/>
                </a:cubicBezTo>
                <a:cubicBezTo>
                  <a:pt x="0" y="33"/>
                  <a:pt x="0" y="33"/>
                  <a:pt x="0" y="33"/>
                </a:cubicBezTo>
                <a:cubicBezTo>
                  <a:pt x="4" y="36"/>
                  <a:pt x="4" y="36"/>
                  <a:pt x="4" y="36"/>
                </a:cubicBezTo>
                <a:cubicBezTo>
                  <a:pt x="7" y="39"/>
                  <a:pt x="7" y="39"/>
                  <a:pt x="7" y="39"/>
                </a:cubicBezTo>
                <a:cubicBezTo>
                  <a:pt x="9" y="41"/>
                  <a:pt x="9" y="41"/>
                  <a:pt x="9" y="41"/>
                </a:cubicBezTo>
                <a:cubicBezTo>
                  <a:pt x="9" y="42"/>
                  <a:pt x="9" y="42"/>
                  <a:pt x="9" y="42"/>
                </a:cubicBezTo>
                <a:cubicBezTo>
                  <a:pt x="12" y="43"/>
                  <a:pt x="12" y="43"/>
                  <a:pt x="12" y="43"/>
                </a:cubicBezTo>
                <a:cubicBezTo>
                  <a:pt x="12" y="43"/>
                  <a:pt x="21" y="45"/>
                  <a:pt x="22" y="4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379"/>
          <p:cNvSpPr>
            <a:spLocks/>
          </p:cNvSpPr>
          <p:nvPr/>
        </p:nvSpPr>
        <p:spPr bwMode="auto">
          <a:xfrm>
            <a:off x="6503229" y="4532313"/>
            <a:ext cx="204788" cy="234950"/>
          </a:xfrm>
          <a:custGeom>
            <a:avLst/>
            <a:gdLst>
              <a:gd name="T0" fmla="*/ 2147483647 w 26"/>
              <a:gd name="T1" fmla="*/ 2147483647 h 30"/>
              <a:gd name="T2" fmla="*/ 2147483647 w 26"/>
              <a:gd name="T3" fmla="*/ 2147483647 h 30"/>
              <a:gd name="T4" fmla="*/ 2147483647 w 26"/>
              <a:gd name="T5" fmla="*/ 2147483647 h 30"/>
              <a:gd name="T6" fmla="*/ 2147483647 w 26"/>
              <a:gd name="T7" fmla="*/ 2147483647 h 30"/>
              <a:gd name="T8" fmla="*/ 2147483647 w 26"/>
              <a:gd name="T9" fmla="*/ 2147483647 h 30"/>
              <a:gd name="T10" fmla="*/ 2147483647 w 26"/>
              <a:gd name="T11" fmla="*/ 2147483647 h 30"/>
              <a:gd name="T12" fmla="*/ 2147483647 w 26"/>
              <a:gd name="T13" fmla="*/ 2147483647 h 30"/>
              <a:gd name="T14" fmla="*/ 2147483647 w 26"/>
              <a:gd name="T15" fmla="*/ 0 h 30"/>
              <a:gd name="T16" fmla="*/ 2147483647 w 26"/>
              <a:gd name="T17" fmla="*/ 2147483647 h 30"/>
              <a:gd name="T18" fmla="*/ 2147483647 w 26"/>
              <a:gd name="T19" fmla="*/ 2147483647 h 30"/>
              <a:gd name="T20" fmla="*/ 0 w 26"/>
              <a:gd name="T21" fmla="*/ 2147483647 h 30"/>
              <a:gd name="T22" fmla="*/ 2147483647 w 26"/>
              <a:gd name="T23" fmla="*/ 2147483647 h 30"/>
              <a:gd name="T24" fmla="*/ 2147483647 w 26"/>
              <a:gd name="T25" fmla="*/ 2147483647 h 30"/>
              <a:gd name="T26" fmla="*/ 0 w 26"/>
              <a:gd name="T27" fmla="*/ 2147483647 h 30"/>
              <a:gd name="T28" fmla="*/ 2147483647 w 26"/>
              <a:gd name="T29" fmla="*/ 2147483647 h 30"/>
              <a:gd name="T30" fmla="*/ 2147483647 w 26"/>
              <a:gd name="T31" fmla="*/ 2147483647 h 30"/>
              <a:gd name="T32" fmla="*/ 2147483647 w 26"/>
              <a:gd name="T33" fmla="*/ 2147483647 h 30"/>
              <a:gd name="T34" fmla="*/ 2147483647 w 26"/>
              <a:gd name="T35" fmla="*/ 2147483647 h 30"/>
              <a:gd name="T36" fmla="*/ 2147483647 w 26"/>
              <a:gd name="T37" fmla="*/ 2147483647 h 30"/>
              <a:gd name="T38" fmla="*/ 2147483647 w 26"/>
              <a:gd name="T39" fmla="*/ 2147483647 h 30"/>
              <a:gd name="T40" fmla="*/ 2147483647 w 26"/>
              <a:gd name="T41" fmla="*/ 2147483647 h 30"/>
              <a:gd name="T42" fmla="*/ 2147483647 w 26"/>
              <a:gd name="T43" fmla="*/ 2147483647 h 30"/>
              <a:gd name="T44" fmla="*/ 2147483647 w 26"/>
              <a:gd name="T45" fmla="*/ 2147483647 h 3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6" h="30">
                <a:moveTo>
                  <a:pt x="23" y="7"/>
                </a:moveTo>
                <a:cubicBezTo>
                  <a:pt x="26" y="4"/>
                  <a:pt x="26" y="4"/>
                  <a:pt x="26" y="4"/>
                </a:cubicBezTo>
                <a:cubicBezTo>
                  <a:pt x="26" y="3"/>
                  <a:pt x="26" y="3"/>
                  <a:pt x="26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2"/>
                  <a:pt x="20" y="3"/>
                  <a:pt x="19" y="3"/>
                </a:cubicBezTo>
                <a:cubicBezTo>
                  <a:pt x="18" y="3"/>
                  <a:pt x="9" y="1"/>
                  <a:pt x="9" y="1"/>
                </a:cubicBezTo>
                <a:cubicBezTo>
                  <a:pt x="6" y="0"/>
                  <a:pt x="6" y="0"/>
                  <a:pt x="6" y="0"/>
                </a:cubicBezTo>
                <a:cubicBezTo>
                  <a:pt x="6" y="1"/>
                  <a:pt x="6" y="1"/>
                  <a:pt x="6" y="1"/>
                </a:cubicBezTo>
                <a:cubicBezTo>
                  <a:pt x="3" y="1"/>
                  <a:pt x="3" y="1"/>
                  <a:pt x="3" y="1"/>
                </a:cubicBezTo>
                <a:cubicBezTo>
                  <a:pt x="0" y="3"/>
                  <a:pt x="0" y="3"/>
                  <a:pt x="0" y="3"/>
                </a:cubicBezTo>
                <a:cubicBezTo>
                  <a:pt x="2" y="5"/>
                  <a:pt x="2" y="5"/>
                  <a:pt x="2" y="5"/>
                </a:cubicBezTo>
                <a:cubicBezTo>
                  <a:pt x="2" y="9"/>
                  <a:pt x="2" y="9"/>
                  <a:pt x="2" y="9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19"/>
                  <a:pt x="1" y="19"/>
                  <a:pt x="1" y="19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27"/>
                  <a:pt x="12" y="27"/>
                  <a:pt x="12" y="27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29"/>
                  <a:pt x="18" y="29"/>
                  <a:pt x="18" y="29"/>
                </a:cubicBezTo>
                <a:cubicBezTo>
                  <a:pt x="22" y="23"/>
                  <a:pt x="22" y="23"/>
                  <a:pt x="22" y="23"/>
                </a:cubicBezTo>
                <a:cubicBezTo>
                  <a:pt x="25" y="20"/>
                  <a:pt x="25" y="20"/>
                  <a:pt x="25" y="20"/>
                </a:cubicBezTo>
                <a:cubicBezTo>
                  <a:pt x="23" y="17"/>
                  <a:pt x="23" y="17"/>
                  <a:pt x="23" y="17"/>
                </a:cubicBezTo>
                <a:lnTo>
                  <a:pt x="23" y="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80"/>
          <p:cNvSpPr>
            <a:spLocks/>
          </p:cNvSpPr>
          <p:nvPr/>
        </p:nvSpPr>
        <p:spPr bwMode="auto">
          <a:xfrm>
            <a:off x="6282567" y="5040313"/>
            <a:ext cx="188912" cy="179387"/>
          </a:xfrm>
          <a:custGeom>
            <a:avLst/>
            <a:gdLst>
              <a:gd name="T0" fmla="*/ 2147483647 w 24"/>
              <a:gd name="T1" fmla="*/ 2147483647 h 23"/>
              <a:gd name="T2" fmla="*/ 2147483647 w 24"/>
              <a:gd name="T3" fmla="*/ 2147483647 h 23"/>
              <a:gd name="T4" fmla="*/ 2147483647 w 24"/>
              <a:gd name="T5" fmla="*/ 2147483647 h 23"/>
              <a:gd name="T6" fmla="*/ 0 w 24"/>
              <a:gd name="T7" fmla="*/ 2147483647 h 23"/>
              <a:gd name="T8" fmla="*/ 2147483647 w 24"/>
              <a:gd name="T9" fmla="*/ 2147483647 h 23"/>
              <a:gd name="T10" fmla="*/ 2147483647 w 24"/>
              <a:gd name="T11" fmla="*/ 2147483647 h 23"/>
              <a:gd name="T12" fmla="*/ 2147483647 w 24"/>
              <a:gd name="T13" fmla="*/ 2147483647 h 23"/>
              <a:gd name="T14" fmla="*/ 2147483647 w 24"/>
              <a:gd name="T15" fmla="*/ 2147483647 h 23"/>
              <a:gd name="T16" fmla="*/ 2147483647 w 24"/>
              <a:gd name="T17" fmla="*/ 2147483647 h 23"/>
              <a:gd name="T18" fmla="*/ 2147483647 w 24"/>
              <a:gd name="T19" fmla="*/ 2147483647 h 23"/>
              <a:gd name="T20" fmla="*/ 2147483647 w 24"/>
              <a:gd name="T21" fmla="*/ 2147483647 h 23"/>
              <a:gd name="T22" fmla="*/ 2147483647 w 24"/>
              <a:gd name="T23" fmla="*/ 2147483647 h 23"/>
              <a:gd name="T24" fmla="*/ 2147483647 w 24"/>
              <a:gd name="T25" fmla="*/ 2147483647 h 23"/>
              <a:gd name="T26" fmla="*/ 2147483647 w 24"/>
              <a:gd name="T27" fmla="*/ 2147483647 h 23"/>
              <a:gd name="T28" fmla="*/ 2147483647 w 24"/>
              <a:gd name="T29" fmla="*/ 2147483647 h 23"/>
              <a:gd name="T30" fmla="*/ 2147483647 w 24"/>
              <a:gd name="T31" fmla="*/ 0 h 23"/>
              <a:gd name="T32" fmla="*/ 2147483647 w 24"/>
              <a:gd name="T33" fmla="*/ 2147483647 h 23"/>
              <a:gd name="T34" fmla="*/ 2147483647 w 24"/>
              <a:gd name="T35" fmla="*/ 2147483647 h 2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" h="23">
                <a:moveTo>
                  <a:pt x="9" y="5"/>
                </a:moveTo>
                <a:cubicBezTo>
                  <a:pt x="9" y="5"/>
                  <a:pt x="6" y="8"/>
                  <a:pt x="6" y="8"/>
                </a:cubicBezTo>
                <a:cubicBezTo>
                  <a:pt x="5" y="8"/>
                  <a:pt x="2" y="7"/>
                  <a:pt x="2" y="7"/>
                </a:cubicBezTo>
                <a:cubicBezTo>
                  <a:pt x="0" y="8"/>
                  <a:pt x="0" y="8"/>
                  <a:pt x="0" y="8"/>
                </a:cubicBezTo>
                <a:cubicBezTo>
                  <a:pt x="1" y="8"/>
                  <a:pt x="1" y="8"/>
                  <a:pt x="1" y="8"/>
                </a:cubicBezTo>
                <a:cubicBezTo>
                  <a:pt x="3" y="12"/>
                  <a:pt x="3" y="12"/>
                  <a:pt x="3" y="12"/>
                </a:cubicBezTo>
                <a:cubicBezTo>
                  <a:pt x="6" y="16"/>
                  <a:pt x="6" y="16"/>
                  <a:pt x="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14" y="22"/>
                  <a:pt x="14" y="22"/>
                  <a:pt x="14" y="22"/>
                </a:cubicBezTo>
                <a:cubicBezTo>
                  <a:pt x="20" y="23"/>
                  <a:pt x="20" y="23"/>
                  <a:pt x="20" y="23"/>
                </a:cubicBezTo>
                <a:cubicBezTo>
                  <a:pt x="22" y="20"/>
                  <a:pt x="22" y="20"/>
                  <a:pt x="22" y="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3"/>
                  <a:pt x="24" y="3"/>
                  <a:pt x="24" y="3"/>
                </a:cubicBezTo>
                <a:cubicBezTo>
                  <a:pt x="16" y="0"/>
                  <a:pt x="16" y="0"/>
                  <a:pt x="16" y="0"/>
                </a:cubicBezTo>
                <a:cubicBezTo>
                  <a:pt x="13" y="1"/>
                  <a:pt x="13" y="1"/>
                  <a:pt x="13" y="1"/>
                </a:cubicBezTo>
                <a:lnTo>
                  <a:pt x="9" y="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381"/>
          <p:cNvSpPr>
            <a:spLocks/>
          </p:cNvSpPr>
          <p:nvPr/>
        </p:nvSpPr>
        <p:spPr bwMode="auto">
          <a:xfrm>
            <a:off x="6212717" y="4557713"/>
            <a:ext cx="338137" cy="544512"/>
          </a:xfrm>
          <a:custGeom>
            <a:avLst/>
            <a:gdLst>
              <a:gd name="T0" fmla="*/ 2147483647 w 43"/>
              <a:gd name="T1" fmla="*/ 2147483647 h 70"/>
              <a:gd name="T2" fmla="*/ 2147483647 w 43"/>
              <a:gd name="T3" fmla="*/ 2147483647 h 70"/>
              <a:gd name="T4" fmla="*/ 2147483647 w 43"/>
              <a:gd name="T5" fmla="*/ 2147483647 h 70"/>
              <a:gd name="T6" fmla="*/ 2147483647 w 43"/>
              <a:gd name="T7" fmla="*/ 2147483647 h 70"/>
              <a:gd name="T8" fmla="*/ 2147483647 w 43"/>
              <a:gd name="T9" fmla="*/ 2147483647 h 70"/>
              <a:gd name="T10" fmla="*/ 2147483647 w 43"/>
              <a:gd name="T11" fmla="*/ 2147483647 h 70"/>
              <a:gd name="T12" fmla="*/ 2147483647 w 43"/>
              <a:gd name="T13" fmla="*/ 2147483647 h 70"/>
              <a:gd name="T14" fmla="*/ 2147483647 w 43"/>
              <a:gd name="T15" fmla="*/ 2147483647 h 70"/>
              <a:gd name="T16" fmla="*/ 2147483647 w 43"/>
              <a:gd name="T17" fmla="*/ 2147483647 h 70"/>
              <a:gd name="T18" fmla="*/ 2147483647 w 43"/>
              <a:gd name="T19" fmla="*/ 2147483647 h 70"/>
              <a:gd name="T20" fmla="*/ 2147483647 w 43"/>
              <a:gd name="T21" fmla="*/ 2147483647 h 70"/>
              <a:gd name="T22" fmla="*/ 2147483647 w 43"/>
              <a:gd name="T23" fmla="*/ 2147483647 h 70"/>
              <a:gd name="T24" fmla="*/ 2147483647 w 43"/>
              <a:gd name="T25" fmla="*/ 2147483647 h 70"/>
              <a:gd name="T26" fmla="*/ 2147483647 w 43"/>
              <a:gd name="T27" fmla="*/ 2147483647 h 70"/>
              <a:gd name="T28" fmla="*/ 2147483647 w 43"/>
              <a:gd name="T29" fmla="*/ 2147483647 h 70"/>
              <a:gd name="T30" fmla="*/ 0 w 43"/>
              <a:gd name="T31" fmla="*/ 2147483647 h 70"/>
              <a:gd name="T32" fmla="*/ 0 w 43"/>
              <a:gd name="T33" fmla="*/ 2147483647 h 70"/>
              <a:gd name="T34" fmla="*/ 2147483647 w 43"/>
              <a:gd name="T35" fmla="*/ 2147483647 h 70"/>
              <a:gd name="T36" fmla="*/ 2147483647 w 43"/>
              <a:gd name="T37" fmla="*/ 2147483647 h 70"/>
              <a:gd name="T38" fmla="*/ 2147483647 w 43"/>
              <a:gd name="T39" fmla="*/ 2147483647 h 70"/>
              <a:gd name="T40" fmla="*/ 2147483647 w 43"/>
              <a:gd name="T41" fmla="*/ 2147483647 h 70"/>
              <a:gd name="T42" fmla="*/ 2147483647 w 43"/>
              <a:gd name="T43" fmla="*/ 2147483647 h 70"/>
              <a:gd name="T44" fmla="*/ 2147483647 w 43"/>
              <a:gd name="T45" fmla="*/ 2147483647 h 70"/>
              <a:gd name="T46" fmla="*/ 2147483647 w 43"/>
              <a:gd name="T47" fmla="*/ 2147483647 h 70"/>
              <a:gd name="T48" fmla="*/ 2147483647 w 43"/>
              <a:gd name="T49" fmla="*/ 2147483647 h 70"/>
              <a:gd name="T50" fmla="*/ 2147483647 w 43"/>
              <a:gd name="T51" fmla="*/ 2147483647 h 70"/>
              <a:gd name="T52" fmla="*/ 2147483647 w 43"/>
              <a:gd name="T53" fmla="*/ 2147483647 h 70"/>
              <a:gd name="T54" fmla="*/ 2147483647 w 43"/>
              <a:gd name="T55" fmla="*/ 2147483647 h 70"/>
              <a:gd name="T56" fmla="*/ 2147483647 w 43"/>
              <a:gd name="T57" fmla="*/ 2147483647 h 70"/>
              <a:gd name="T58" fmla="*/ 2147483647 w 43"/>
              <a:gd name="T59" fmla="*/ 2147483647 h 70"/>
              <a:gd name="T60" fmla="*/ 2147483647 w 43"/>
              <a:gd name="T61" fmla="*/ 2147483647 h 70"/>
              <a:gd name="T62" fmla="*/ 2147483647 w 43"/>
              <a:gd name="T63" fmla="*/ 2147483647 h 70"/>
              <a:gd name="T64" fmla="*/ 2147483647 w 43"/>
              <a:gd name="T65" fmla="*/ 2147483647 h 70"/>
              <a:gd name="T66" fmla="*/ 2147483647 w 43"/>
              <a:gd name="T67" fmla="*/ 2147483647 h 70"/>
              <a:gd name="T68" fmla="*/ 2147483647 w 43"/>
              <a:gd name="T69" fmla="*/ 2147483647 h 70"/>
              <a:gd name="T70" fmla="*/ 2147483647 w 43"/>
              <a:gd name="T71" fmla="*/ 2147483647 h 70"/>
              <a:gd name="T72" fmla="*/ 2147483647 w 43"/>
              <a:gd name="T73" fmla="*/ 2147483647 h 70"/>
              <a:gd name="T74" fmla="*/ 2147483647 w 43"/>
              <a:gd name="T75" fmla="*/ 2147483647 h 70"/>
              <a:gd name="T76" fmla="*/ 2147483647 w 43"/>
              <a:gd name="T77" fmla="*/ 2147483647 h 70"/>
              <a:gd name="T78" fmla="*/ 2147483647 w 43"/>
              <a:gd name="T79" fmla="*/ 2147483647 h 70"/>
              <a:gd name="T80" fmla="*/ 2147483647 w 43"/>
              <a:gd name="T81" fmla="*/ 2147483647 h 70"/>
              <a:gd name="T82" fmla="*/ 2147483647 w 43"/>
              <a:gd name="T83" fmla="*/ 2147483647 h 70"/>
              <a:gd name="T84" fmla="*/ 2147483647 w 43"/>
              <a:gd name="T85" fmla="*/ 2147483647 h 70"/>
              <a:gd name="T86" fmla="*/ 2147483647 w 43"/>
              <a:gd name="T87" fmla="*/ 2147483647 h 70"/>
              <a:gd name="T88" fmla="*/ 2147483647 w 43"/>
              <a:gd name="T89" fmla="*/ 2147483647 h 70"/>
              <a:gd name="T90" fmla="*/ 2147483647 w 43"/>
              <a:gd name="T91" fmla="*/ 2147483647 h 70"/>
              <a:gd name="T92" fmla="*/ 2147483647 w 43"/>
              <a:gd name="T93" fmla="*/ 2147483647 h 70"/>
              <a:gd name="T94" fmla="*/ 2147483647 w 43"/>
              <a:gd name="T95" fmla="*/ 2147483647 h 70"/>
              <a:gd name="T96" fmla="*/ 2147483647 w 43"/>
              <a:gd name="T97" fmla="*/ 2147483647 h 70"/>
              <a:gd name="T98" fmla="*/ 2147483647 w 43"/>
              <a:gd name="T99" fmla="*/ 2147483647 h 70"/>
              <a:gd name="T100" fmla="*/ 2147483647 w 43"/>
              <a:gd name="T101" fmla="*/ 2147483647 h 70"/>
              <a:gd name="T102" fmla="*/ 2147483647 w 43"/>
              <a:gd name="T103" fmla="*/ 2147483647 h 70"/>
              <a:gd name="T104" fmla="*/ 2147483647 w 43"/>
              <a:gd name="T105" fmla="*/ 2147483647 h 70"/>
              <a:gd name="T106" fmla="*/ 2147483647 w 43"/>
              <a:gd name="T107" fmla="*/ 2147483647 h 70"/>
              <a:gd name="T108" fmla="*/ 2147483647 w 43"/>
              <a:gd name="T109" fmla="*/ 2147483647 h 70"/>
              <a:gd name="T110" fmla="*/ 2147483647 w 43"/>
              <a:gd name="T111" fmla="*/ 0 h 70"/>
              <a:gd name="T112" fmla="*/ 2147483647 w 43"/>
              <a:gd name="T113" fmla="*/ 0 h 70"/>
              <a:gd name="T114" fmla="*/ 2147483647 w 43"/>
              <a:gd name="T115" fmla="*/ 2147483647 h 70"/>
              <a:gd name="T116" fmla="*/ 2147483647 w 43"/>
              <a:gd name="T117" fmla="*/ 0 h 70"/>
              <a:gd name="T118" fmla="*/ 2147483647 w 43"/>
              <a:gd name="T119" fmla="*/ 2147483647 h 70"/>
              <a:gd name="T120" fmla="*/ 2147483647 w 43"/>
              <a:gd name="T121" fmla="*/ 2147483647 h 7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43" h="70">
                <a:moveTo>
                  <a:pt x="27" y="6"/>
                </a:moveTo>
                <a:cubicBezTo>
                  <a:pt x="23" y="13"/>
                  <a:pt x="23" y="13"/>
                  <a:pt x="23" y="13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6"/>
                  <a:pt x="22" y="26"/>
                  <a:pt x="22" y="26"/>
                </a:cubicBezTo>
                <a:cubicBezTo>
                  <a:pt x="23" y="32"/>
                  <a:pt x="23" y="32"/>
                  <a:pt x="23" y="32"/>
                </a:cubicBezTo>
                <a:cubicBezTo>
                  <a:pt x="25" y="38"/>
                  <a:pt x="25" y="38"/>
                  <a:pt x="25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1" y="45"/>
                  <a:pt x="21" y="45"/>
                  <a:pt x="21" y="45"/>
                </a:cubicBezTo>
                <a:cubicBezTo>
                  <a:pt x="20" y="48"/>
                  <a:pt x="20" y="48"/>
                  <a:pt x="20" y="48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17" y="51"/>
                  <a:pt x="17" y="51"/>
                  <a:pt x="17" y="51"/>
                </a:cubicBezTo>
                <a:cubicBezTo>
                  <a:pt x="11" y="48"/>
                  <a:pt x="11" y="48"/>
                  <a:pt x="11" y="48"/>
                </a:cubicBezTo>
                <a:cubicBezTo>
                  <a:pt x="6" y="48"/>
                  <a:pt x="6" y="48"/>
                  <a:pt x="6" y="48"/>
                </a:cubicBezTo>
                <a:cubicBezTo>
                  <a:pt x="6" y="52"/>
                  <a:pt x="6" y="52"/>
                  <a:pt x="6" y="52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64"/>
                  <a:pt x="0" y="64"/>
                  <a:pt x="0" y="64"/>
                </a:cubicBezTo>
                <a:cubicBezTo>
                  <a:pt x="2" y="68"/>
                  <a:pt x="2" y="68"/>
                  <a:pt x="2" y="68"/>
                </a:cubicBezTo>
                <a:cubicBezTo>
                  <a:pt x="6" y="68"/>
                  <a:pt x="6" y="68"/>
                  <a:pt x="6" y="68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9"/>
                  <a:pt x="7" y="69"/>
                  <a:pt x="7" y="69"/>
                </a:cubicBezTo>
                <a:cubicBezTo>
                  <a:pt x="9" y="70"/>
                  <a:pt x="9" y="70"/>
                  <a:pt x="9" y="70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9"/>
                  <a:pt x="14" y="70"/>
                  <a:pt x="15" y="70"/>
                </a:cubicBezTo>
                <a:cubicBezTo>
                  <a:pt x="15" y="70"/>
                  <a:pt x="18" y="67"/>
                  <a:pt x="18" y="67"/>
                </a:cubicBezTo>
                <a:cubicBezTo>
                  <a:pt x="22" y="63"/>
                  <a:pt x="22" y="63"/>
                  <a:pt x="22" y="63"/>
                </a:cubicBezTo>
                <a:cubicBezTo>
                  <a:pt x="25" y="62"/>
                  <a:pt x="25" y="62"/>
                  <a:pt x="25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4" y="61"/>
                  <a:pt x="24" y="61"/>
                  <a:pt x="24" y="61"/>
                </a:cubicBezTo>
                <a:cubicBezTo>
                  <a:pt x="33" y="57"/>
                  <a:pt x="33" y="57"/>
                  <a:pt x="33" y="57"/>
                </a:cubicBezTo>
                <a:cubicBezTo>
                  <a:pt x="37" y="59"/>
                  <a:pt x="37" y="59"/>
                  <a:pt x="37" y="59"/>
                </a:cubicBezTo>
                <a:cubicBezTo>
                  <a:pt x="39" y="62"/>
                  <a:pt x="39" y="62"/>
                  <a:pt x="39" y="62"/>
                </a:cubicBezTo>
                <a:cubicBezTo>
                  <a:pt x="40" y="64"/>
                  <a:pt x="40" y="64"/>
                  <a:pt x="40" y="64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59"/>
                  <a:pt x="43" y="59"/>
                  <a:pt x="43" y="59"/>
                </a:cubicBezTo>
                <a:cubicBezTo>
                  <a:pt x="40" y="54"/>
                  <a:pt x="40" y="54"/>
                  <a:pt x="40" y="54"/>
                </a:cubicBezTo>
                <a:cubicBezTo>
                  <a:pt x="40" y="49"/>
                  <a:pt x="40" y="49"/>
                  <a:pt x="40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39" y="44"/>
                  <a:pt x="39" y="44"/>
                  <a:pt x="39" y="44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2"/>
                  <a:pt x="33" y="41"/>
                  <a:pt x="33" y="41"/>
                </a:cubicBezTo>
                <a:cubicBezTo>
                  <a:pt x="32" y="41"/>
                  <a:pt x="28" y="39"/>
                  <a:pt x="28" y="39"/>
                </a:cubicBezTo>
                <a:cubicBezTo>
                  <a:pt x="26" y="34"/>
                  <a:pt x="26" y="34"/>
                  <a:pt x="26" y="34"/>
                </a:cubicBezTo>
                <a:cubicBezTo>
                  <a:pt x="24" y="26"/>
                  <a:pt x="24" y="26"/>
                  <a:pt x="24" y="26"/>
                </a:cubicBezTo>
                <a:cubicBezTo>
                  <a:pt x="26" y="23"/>
                  <a:pt x="26" y="23"/>
                  <a:pt x="26" y="23"/>
                </a:cubicBezTo>
                <a:cubicBezTo>
                  <a:pt x="25" y="16"/>
                  <a:pt x="25" y="16"/>
                  <a:pt x="25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32" y="20"/>
                  <a:pt x="32" y="20"/>
                  <a:pt x="3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6"/>
                  <a:pt x="38" y="16"/>
                  <a:pt x="38" y="16"/>
                </a:cubicBezTo>
                <a:cubicBezTo>
                  <a:pt x="37" y="10"/>
                  <a:pt x="37" y="10"/>
                  <a:pt x="37" y="10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2"/>
                  <a:pt x="39" y="2"/>
                  <a:pt x="39" y="2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8" y="1"/>
                  <a:pt x="28" y="1"/>
                  <a:pt x="28" y="1"/>
                </a:cubicBezTo>
                <a:cubicBezTo>
                  <a:pt x="27" y="0"/>
                  <a:pt x="27" y="0"/>
                  <a:pt x="27" y="0"/>
                </a:cubicBezTo>
                <a:cubicBezTo>
                  <a:pt x="27" y="5"/>
                  <a:pt x="27" y="5"/>
                  <a:pt x="27" y="5"/>
                </a:cubicBezTo>
                <a:lnTo>
                  <a:pt x="27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Freeform 382"/>
          <p:cNvSpPr>
            <a:spLocks/>
          </p:cNvSpPr>
          <p:nvPr/>
        </p:nvSpPr>
        <p:spPr bwMode="auto">
          <a:xfrm>
            <a:off x="5539617" y="4275138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2147483647 w 144"/>
              <a:gd name="T39" fmla="*/ 2147483647 h 1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  <a:lnTo>
                  <a:pt x="114" y="7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Freeform 383"/>
          <p:cNvSpPr>
            <a:spLocks/>
          </p:cNvSpPr>
          <p:nvPr/>
        </p:nvSpPr>
        <p:spPr bwMode="auto">
          <a:xfrm>
            <a:off x="5539617" y="4275138"/>
            <a:ext cx="187325" cy="141287"/>
          </a:xfrm>
          <a:custGeom>
            <a:avLst/>
            <a:gdLst>
              <a:gd name="T0" fmla="*/ 2147483647 w 144"/>
              <a:gd name="T1" fmla="*/ 2147483647 h 109"/>
              <a:gd name="T2" fmla="*/ 2147483647 w 144"/>
              <a:gd name="T3" fmla="*/ 2147483647 h 109"/>
              <a:gd name="T4" fmla="*/ 2147483647 w 144"/>
              <a:gd name="T5" fmla="*/ 2147483647 h 109"/>
              <a:gd name="T6" fmla="*/ 2147483647 w 144"/>
              <a:gd name="T7" fmla="*/ 2147483647 h 109"/>
              <a:gd name="T8" fmla="*/ 2147483647 w 144"/>
              <a:gd name="T9" fmla="*/ 2147483647 h 109"/>
              <a:gd name="T10" fmla="*/ 2147483647 w 144"/>
              <a:gd name="T11" fmla="*/ 2147483647 h 109"/>
              <a:gd name="T12" fmla="*/ 2147483647 w 144"/>
              <a:gd name="T13" fmla="*/ 0 h 109"/>
              <a:gd name="T14" fmla="*/ 2147483647 w 144"/>
              <a:gd name="T15" fmla="*/ 0 h 109"/>
              <a:gd name="T16" fmla="*/ 2147483647 w 144"/>
              <a:gd name="T17" fmla="*/ 2147483647 h 109"/>
              <a:gd name="T18" fmla="*/ 2147483647 w 144"/>
              <a:gd name="T19" fmla="*/ 2147483647 h 109"/>
              <a:gd name="T20" fmla="*/ 2147483647 w 144"/>
              <a:gd name="T21" fmla="*/ 2147483647 h 109"/>
              <a:gd name="T22" fmla="*/ 0 w 144"/>
              <a:gd name="T23" fmla="*/ 2147483647 h 109"/>
              <a:gd name="T24" fmla="*/ 0 w 144"/>
              <a:gd name="T25" fmla="*/ 2147483647 h 109"/>
              <a:gd name="T26" fmla="*/ 2147483647 w 144"/>
              <a:gd name="T27" fmla="*/ 2147483647 h 109"/>
              <a:gd name="T28" fmla="*/ 2147483647 w 144"/>
              <a:gd name="T29" fmla="*/ 2147483647 h 109"/>
              <a:gd name="T30" fmla="*/ 2147483647 w 144"/>
              <a:gd name="T31" fmla="*/ 2147483647 h 109"/>
              <a:gd name="T32" fmla="*/ 2147483647 w 144"/>
              <a:gd name="T33" fmla="*/ 2147483647 h 109"/>
              <a:gd name="T34" fmla="*/ 2147483647 w 144"/>
              <a:gd name="T35" fmla="*/ 2147483647 h 109"/>
              <a:gd name="T36" fmla="*/ 2147483647 w 144"/>
              <a:gd name="T37" fmla="*/ 2147483647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44" h="109">
                <a:moveTo>
                  <a:pt x="114" y="79"/>
                </a:moveTo>
                <a:lnTo>
                  <a:pt x="120" y="79"/>
                </a:lnTo>
                <a:lnTo>
                  <a:pt x="138" y="55"/>
                </a:lnTo>
                <a:lnTo>
                  <a:pt x="144" y="49"/>
                </a:lnTo>
                <a:lnTo>
                  <a:pt x="132" y="49"/>
                </a:lnTo>
                <a:lnTo>
                  <a:pt x="108" y="25"/>
                </a:lnTo>
                <a:lnTo>
                  <a:pt x="96" y="0"/>
                </a:lnTo>
                <a:lnTo>
                  <a:pt x="90" y="0"/>
                </a:lnTo>
                <a:lnTo>
                  <a:pt x="54" y="19"/>
                </a:lnTo>
                <a:lnTo>
                  <a:pt x="24" y="43"/>
                </a:lnTo>
                <a:lnTo>
                  <a:pt x="6" y="67"/>
                </a:lnTo>
                <a:lnTo>
                  <a:pt x="0" y="85"/>
                </a:lnTo>
                <a:lnTo>
                  <a:pt x="0" y="97"/>
                </a:lnTo>
                <a:lnTo>
                  <a:pt x="6" y="109"/>
                </a:lnTo>
                <a:lnTo>
                  <a:pt x="36" y="103"/>
                </a:lnTo>
                <a:lnTo>
                  <a:pt x="36" y="109"/>
                </a:lnTo>
                <a:lnTo>
                  <a:pt x="42" y="85"/>
                </a:lnTo>
                <a:lnTo>
                  <a:pt x="72" y="85"/>
                </a:lnTo>
                <a:lnTo>
                  <a:pt x="96" y="85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5" name="Freeform 384"/>
          <p:cNvSpPr>
            <a:spLocks/>
          </p:cNvSpPr>
          <p:nvPr/>
        </p:nvSpPr>
        <p:spPr bwMode="auto">
          <a:xfrm>
            <a:off x="5663442" y="4378325"/>
            <a:ext cx="23812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w 18"/>
              <a:gd name="T7" fmla="*/ 2147483647 h 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  <a:lnTo>
                  <a:pt x="0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6" name="Freeform 385"/>
          <p:cNvSpPr>
            <a:spLocks/>
          </p:cNvSpPr>
          <p:nvPr/>
        </p:nvSpPr>
        <p:spPr bwMode="auto">
          <a:xfrm>
            <a:off x="5663442" y="4378325"/>
            <a:ext cx="23812" cy="6350"/>
          </a:xfrm>
          <a:custGeom>
            <a:avLst/>
            <a:gdLst>
              <a:gd name="T0" fmla="*/ 0 w 18"/>
              <a:gd name="T1" fmla="*/ 2147483647 h 6"/>
              <a:gd name="T2" fmla="*/ 2147483647 w 18"/>
              <a:gd name="T3" fmla="*/ 2147483647 h 6"/>
              <a:gd name="T4" fmla="*/ 2147483647 w 18"/>
              <a:gd name="T5" fmla="*/ 0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" h="6">
                <a:moveTo>
                  <a:pt x="0" y="6"/>
                </a:moveTo>
                <a:lnTo>
                  <a:pt x="6" y="6"/>
                </a:lnTo>
                <a:lnTo>
                  <a:pt x="18" y="0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7" name="Freeform 386"/>
          <p:cNvSpPr>
            <a:spLocks/>
          </p:cNvSpPr>
          <p:nvPr/>
        </p:nvSpPr>
        <p:spPr bwMode="auto">
          <a:xfrm>
            <a:off x="5585654" y="4384675"/>
            <a:ext cx="101600" cy="131763"/>
          </a:xfrm>
          <a:custGeom>
            <a:avLst/>
            <a:gdLst>
              <a:gd name="T0" fmla="*/ 2147483647 w 78"/>
              <a:gd name="T1" fmla="*/ 2147483647 h 102"/>
              <a:gd name="T2" fmla="*/ 2147483647 w 78"/>
              <a:gd name="T3" fmla="*/ 0 h 102"/>
              <a:gd name="T4" fmla="*/ 2147483647 w 78"/>
              <a:gd name="T5" fmla="*/ 0 h 102"/>
              <a:gd name="T6" fmla="*/ 2147483647 w 78"/>
              <a:gd name="T7" fmla="*/ 0 h 102"/>
              <a:gd name="T8" fmla="*/ 0 w 78"/>
              <a:gd name="T9" fmla="*/ 2147483647 h 102"/>
              <a:gd name="T10" fmla="*/ 2147483647 w 78"/>
              <a:gd name="T11" fmla="*/ 2147483647 h 102"/>
              <a:gd name="T12" fmla="*/ 0 w 78"/>
              <a:gd name="T13" fmla="*/ 2147483647 h 102"/>
              <a:gd name="T14" fmla="*/ 0 w 78"/>
              <a:gd name="T15" fmla="*/ 2147483647 h 102"/>
              <a:gd name="T16" fmla="*/ 2147483647 w 78"/>
              <a:gd name="T17" fmla="*/ 2147483647 h 102"/>
              <a:gd name="T18" fmla="*/ 2147483647 w 78"/>
              <a:gd name="T19" fmla="*/ 2147483647 h 102"/>
              <a:gd name="T20" fmla="*/ 2147483647 w 78"/>
              <a:gd name="T21" fmla="*/ 2147483647 h 102"/>
              <a:gd name="T22" fmla="*/ 2147483647 w 78"/>
              <a:gd name="T23" fmla="*/ 2147483647 h 102"/>
              <a:gd name="T24" fmla="*/ 2147483647 w 78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78" h="102">
                <a:moveTo>
                  <a:pt x="60" y="6"/>
                </a:moveTo>
                <a:lnTo>
                  <a:pt x="60" y="0"/>
                </a:lnTo>
                <a:lnTo>
                  <a:pt x="36" y="0"/>
                </a:lnTo>
                <a:lnTo>
                  <a:pt x="6" y="0"/>
                </a:lnTo>
                <a:lnTo>
                  <a:pt x="0" y="24"/>
                </a:lnTo>
                <a:lnTo>
                  <a:pt x="12" y="42"/>
                </a:lnTo>
                <a:lnTo>
                  <a:pt x="0" y="66"/>
                </a:lnTo>
                <a:lnTo>
                  <a:pt x="0" y="84"/>
                </a:lnTo>
                <a:lnTo>
                  <a:pt x="6" y="102"/>
                </a:lnTo>
                <a:lnTo>
                  <a:pt x="36" y="102"/>
                </a:lnTo>
                <a:lnTo>
                  <a:pt x="78" y="90"/>
                </a:lnTo>
                <a:lnTo>
                  <a:pt x="60" y="36"/>
                </a:lnTo>
                <a:lnTo>
                  <a:pt x="60" y="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8" name="Freeform 387"/>
          <p:cNvSpPr>
            <a:spLocks/>
          </p:cNvSpPr>
          <p:nvPr/>
        </p:nvSpPr>
        <p:spPr bwMode="auto">
          <a:xfrm>
            <a:off x="5736467" y="4283075"/>
            <a:ext cx="296862" cy="266700"/>
          </a:xfrm>
          <a:custGeom>
            <a:avLst/>
            <a:gdLst>
              <a:gd name="T0" fmla="*/ 2147483647 w 228"/>
              <a:gd name="T1" fmla="*/ 2147483647 h 205"/>
              <a:gd name="T2" fmla="*/ 2147483647 w 228"/>
              <a:gd name="T3" fmla="*/ 2147483647 h 205"/>
              <a:gd name="T4" fmla="*/ 2147483647 w 228"/>
              <a:gd name="T5" fmla="*/ 2147483647 h 205"/>
              <a:gd name="T6" fmla="*/ 2147483647 w 228"/>
              <a:gd name="T7" fmla="*/ 2147483647 h 205"/>
              <a:gd name="T8" fmla="*/ 2147483647 w 228"/>
              <a:gd name="T9" fmla="*/ 2147483647 h 205"/>
              <a:gd name="T10" fmla="*/ 2147483647 w 228"/>
              <a:gd name="T11" fmla="*/ 2147483647 h 205"/>
              <a:gd name="T12" fmla="*/ 2147483647 w 228"/>
              <a:gd name="T13" fmla="*/ 2147483647 h 205"/>
              <a:gd name="T14" fmla="*/ 2147483647 w 228"/>
              <a:gd name="T15" fmla="*/ 2147483647 h 205"/>
              <a:gd name="T16" fmla="*/ 2147483647 w 228"/>
              <a:gd name="T17" fmla="*/ 2147483647 h 205"/>
              <a:gd name="T18" fmla="*/ 2147483647 w 228"/>
              <a:gd name="T19" fmla="*/ 0 h 205"/>
              <a:gd name="T20" fmla="*/ 2147483647 w 228"/>
              <a:gd name="T21" fmla="*/ 2147483647 h 205"/>
              <a:gd name="T22" fmla="*/ 2147483647 w 228"/>
              <a:gd name="T23" fmla="*/ 2147483647 h 205"/>
              <a:gd name="T24" fmla="*/ 2147483647 w 228"/>
              <a:gd name="T25" fmla="*/ 2147483647 h 205"/>
              <a:gd name="T26" fmla="*/ 2147483647 w 228"/>
              <a:gd name="T27" fmla="*/ 2147483647 h 205"/>
              <a:gd name="T28" fmla="*/ 2147483647 w 228"/>
              <a:gd name="T29" fmla="*/ 2147483647 h 205"/>
              <a:gd name="T30" fmla="*/ 2147483647 w 228"/>
              <a:gd name="T31" fmla="*/ 2147483647 h 205"/>
              <a:gd name="T32" fmla="*/ 2147483647 w 228"/>
              <a:gd name="T33" fmla="*/ 2147483647 h 205"/>
              <a:gd name="T34" fmla="*/ 2147483647 w 228"/>
              <a:gd name="T35" fmla="*/ 2147483647 h 205"/>
              <a:gd name="T36" fmla="*/ 2147483647 w 228"/>
              <a:gd name="T37" fmla="*/ 2147483647 h 205"/>
              <a:gd name="T38" fmla="*/ 0 w 228"/>
              <a:gd name="T39" fmla="*/ 2147483647 h 205"/>
              <a:gd name="T40" fmla="*/ 0 w 228"/>
              <a:gd name="T41" fmla="*/ 2147483647 h 205"/>
              <a:gd name="T42" fmla="*/ 2147483647 w 228"/>
              <a:gd name="T43" fmla="*/ 2147483647 h 205"/>
              <a:gd name="T44" fmla="*/ 2147483647 w 228"/>
              <a:gd name="T45" fmla="*/ 2147483647 h 205"/>
              <a:gd name="T46" fmla="*/ 2147483647 w 228"/>
              <a:gd name="T47" fmla="*/ 2147483647 h 205"/>
              <a:gd name="T48" fmla="*/ 2147483647 w 228"/>
              <a:gd name="T49" fmla="*/ 2147483647 h 205"/>
              <a:gd name="T50" fmla="*/ 2147483647 w 228"/>
              <a:gd name="T51" fmla="*/ 2147483647 h 205"/>
              <a:gd name="T52" fmla="*/ 2147483647 w 228"/>
              <a:gd name="T53" fmla="*/ 2147483647 h 20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28" h="205">
                <a:moveTo>
                  <a:pt x="120" y="151"/>
                </a:moveTo>
                <a:lnTo>
                  <a:pt x="150" y="163"/>
                </a:lnTo>
                <a:lnTo>
                  <a:pt x="180" y="121"/>
                </a:lnTo>
                <a:lnTo>
                  <a:pt x="198" y="73"/>
                </a:lnTo>
                <a:lnTo>
                  <a:pt x="204" y="55"/>
                </a:lnTo>
                <a:lnTo>
                  <a:pt x="222" y="49"/>
                </a:lnTo>
                <a:lnTo>
                  <a:pt x="228" y="31"/>
                </a:lnTo>
                <a:lnTo>
                  <a:pt x="210" y="25"/>
                </a:lnTo>
                <a:lnTo>
                  <a:pt x="198" y="7"/>
                </a:lnTo>
                <a:lnTo>
                  <a:pt x="204" y="0"/>
                </a:lnTo>
                <a:lnTo>
                  <a:pt x="174" y="25"/>
                </a:lnTo>
                <a:lnTo>
                  <a:pt x="144" y="31"/>
                </a:lnTo>
                <a:lnTo>
                  <a:pt x="108" y="31"/>
                </a:lnTo>
                <a:lnTo>
                  <a:pt x="84" y="43"/>
                </a:lnTo>
                <a:lnTo>
                  <a:pt x="48" y="31"/>
                </a:lnTo>
                <a:lnTo>
                  <a:pt x="24" y="31"/>
                </a:lnTo>
                <a:lnTo>
                  <a:pt x="12" y="49"/>
                </a:lnTo>
                <a:lnTo>
                  <a:pt x="12" y="67"/>
                </a:lnTo>
                <a:lnTo>
                  <a:pt x="12" y="91"/>
                </a:lnTo>
                <a:lnTo>
                  <a:pt x="0" y="133"/>
                </a:lnTo>
                <a:lnTo>
                  <a:pt x="0" y="163"/>
                </a:lnTo>
                <a:lnTo>
                  <a:pt x="24" y="163"/>
                </a:lnTo>
                <a:lnTo>
                  <a:pt x="48" y="193"/>
                </a:lnTo>
                <a:lnTo>
                  <a:pt x="72" y="199"/>
                </a:lnTo>
                <a:lnTo>
                  <a:pt x="96" y="205"/>
                </a:lnTo>
                <a:lnTo>
                  <a:pt x="102" y="175"/>
                </a:lnTo>
                <a:lnTo>
                  <a:pt x="120" y="15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Freeform 388"/>
          <p:cNvSpPr>
            <a:spLocks/>
          </p:cNvSpPr>
          <p:nvPr/>
        </p:nvSpPr>
        <p:spPr bwMode="auto">
          <a:xfrm>
            <a:off x="6025392" y="4384675"/>
            <a:ext cx="320675" cy="187325"/>
          </a:xfrm>
          <a:custGeom>
            <a:avLst/>
            <a:gdLst>
              <a:gd name="T0" fmla="*/ 2147483647 w 246"/>
              <a:gd name="T1" fmla="*/ 2147483647 h 144"/>
              <a:gd name="T2" fmla="*/ 2147483647 w 246"/>
              <a:gd name="T3" fmla="*/ 2147483647 h 144"/>
              <a:gd name="T4" fmla="*/ 2147483647 w 246"/>
              <a:gd name="T5" fmla="*/ 2147483647 h 144"/>
              <a:gd name="T6" fmla="*/ 2147483647 w 246"/>
              <a:gd name="T7" fmla="*/ 2147483647 h 144"/>
              <a:gd name="T8" fmla="*/ 0 w 246"/>
              <a:gd name="T9" fmla="*/ 2147483647 h 144"/>
              <a:gd name="T10" fmla="*/ 2147483647 w 246"/>
              <a:gd name="T11" fmla="*/ 2147483647 h 144"/>
              <a:gd name="T12" fmla="*/ 2147483647 w 246"/>
              <a:gd name="T13" fmla="*/ 2147483647 h 144"/>
              <a:gd name="T14" fmla="*/ 2147483647 w 246"/>
              <a:gd name="T15" fmla="*/ 2147483647 h 144"/>
              <a:gd name="T16" fmla="*/ 2147483647 w 246"/>
              <a:gd name="T17" fmla="*/ 2147483647 h 144"/>
              <a:gd name="T18" fmla="*/ 2147483647 w 246"/>
              <a:gd name="T19" fmla="*/ 2147483647 h 144"/>
              <a:gd name="T20" fmla="*/ 2147483647 w 246"/>
              <a:gd name="T21" fmla="*/ 2147483647 h 144"/>
              <a:gd name="T22" fmla="*/ 2147483647 w 246"/>
              <a:gd name="T23" fmla="*/ 2147483647 h 144"/>
              <a:gd name="T24" fmla="*/ 2147483647 w 246"/>
              <a:gd name="T25" fmla="*/ 2147483647 h 144"/>
              <a:gd name="T26" fmla="*/ 2147483647 w 246"/>
              <a:gd name="T27" fmla="*/ 2147483647 h 144"/>
              <a:gd name="T28" fmla="*/ 2147483647 w 246"/>
              <a:gd name="T29" fmla="*/ 2147483647 h 144"/>
              <a:gd name="T30" fmla="*/ 2147483647 w 246"/>
              <a:gd name="T31" fmla="*/ 2147483647 h 144"/>
              <a:gd name="T32" fmla="*/ 2147483647 w 246"/>
              <a:gd name="T33" fmla="*/ 2147483647 h 144"/>
              <a:gd name="T34" fmla="*/ 2147483647 w 246"/>
              <a:gd name="T35" fmla="*/ 2147483647 h 144"/>
              <a:gd name="T36" fmla="*/ 2147483647 w 246"/>
              <a:gd name="T37" fmla="*/ 2147483647 h 144"/>
              <a:gd name="T38" fmla="*/ 2147483647 w 246"/>
              <a:gd name="T39" fmla="*/ 0 h 144"/>
              <a:gd name="T40" fmla="*/ 2147483647 w 246"/>
              <a:gd name="T41" fmla="*/ 2147483647 h 144"/>
              <a:gd name="T42" fmla="*/ 2147483647 w 246"/>
              <a:gd name="T43" fmla="*/ 2147483647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46" h="144">
                <a:moveTo>
                  <a:pt x="78" y="36"/>
                </a:moveTo>
                <a:lnTo>
                  <a:pt x="72" y="48"/>
                </a:lnTo>
                <a:lnTo>
                  <a:pt x="36" y="60"/>
                </a:lnTo>
                <a:lnTo>
                  <a:pt x="12" y="66"/>
                </a:lnTo>
                <a:lnTo>
                  <a:pt x="0" y="102"/>
                </a:lnTo>
                <a:lnTo>
                  <a:pt x="12" y="132"/>
                </a:lnTo>
                <a:lnTo>
                  <a:pt x="18" y="144"/>
                </a:lnTo>
                <a:lnTo>
                  <a:pt x="42" y="132"/>
                </a:lnTo>
                <a:lnTo>
                  <a:pt x="66" y="132"/>
                </a:lnTo>
                <a:lnTo>
                  <a:pt x="78" y="138"/>
                </a:lnTo>
                <a:lnTo>
                  <a:pt x="78" y="114"/>
                </a:lnTo>
                <a:lnTo>
                  <a:pt x="114" y="108"/>
                </a:lnTo>
                <a:lnTo>
                  <a:pt x="144" y="120"/>
                </a:lnTo>
                <a:lnTo>
                  <a:pt x="198" y="108"/>
                </a:lnTo>
                <a:lnTo>
                  <a:pt x="246" y="102"/>
                </a:lnTo>
                <a:lnTo>
                  <a:pt x="210" y="66"/>
                </a:lnTo>
                <a:lnTo>
                  <a:pt x="186" y="54"/>
                </a:lnTo>
                <a:lnTo>
                  <a:pt x="168" y="24"/>
                </a:lnTo>
                <a:lnTo>
                  <a:pt x="156" y="0"/>
                </a:lnTo>
                <a:lnTo>
                  <a:pt x="108" y="30"/>
                </a:lnTo>
                <a:lnTo>
                  <a:pt x="78" y="3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Freeform 389"/>
          <p:cNvSpPr>
            <a:spLocks/>
          </p:cNvSpPr>
          <p:nvPr/>
        </p:nvSpPr>
        <p:spPr bwMode="auto">
          <a:xfrm>
            <a:off x="5931729" y="4557713"/>
            <a:ext cx="195263" cy="233362"/>
          </a:xfrm>
          <a:custGeom>
            <a:avLst/>
            <a:gdLst>
              <a:gd name="T0" fmla="*/ 2147483647 w 150"/>
              <a:gd name="T1" fmla="*/ 2147483647 h 180"/>
              <a:gd name="T2" fmla="*/ 2147483647 w 150"/>
              <a:gd name="T3" fmla="*/ 2147483647 h 180"/>
              <a:gd name="T4" fmla="*/ 2147483647 w 150"/>
              <a:gd name="T5" fmla="*/ 2147483647 h 180"/>
              <a:gd name="T6" fmla="*/ 2147483647 w 150"/>
              <a:gd name="T7" fmla="*/ 2147483647 h 180"/>
              <a:gd name="T8" fmla="*/ 2147483647 w 150"/>
              <a:gd name="T9" fmla="*/ 2147483647 h 180"/>
              <a:gd name="T10" fmla="*/ 2147483647 w 150"/>
              <a:gd name="T11" fmla="*/ 0 h 180"/>
              <a:gd name="T12" fmla="*/ 2147483647 w 150"/>
              <a:gd name="T13" fmla="*/ 0 h 180"/>
              <a:gd name="T14" fmla="*/ 2147483647 w 150"/>
              <a:gd name="T15" fmla="*/ 2147483647 h 180"/>
              <a:gd name="T16" fmla="*/ 2147483647 w 150"/>
              <a:gd name="T17" fmla="*/ 2147483647 h 180"/>
              <a:gd name="T18" fmla="*/ 2147483647 w 150"/>
              <a:gd name="T19" fmla="*/ 2147483647 h 180"/>
              <a:gd name="T20" fmla="*/ 2147483647 w 150"/>
              <a:gd name="T21" fmla="*/ 2147483647 h 180"/>
              <a:gd name="T22" fmla="*/ 2147483647 w 150"/>
              <a:gd name="T23" fmla="*/ 2147483647 h 180"/>
              <a:gd name="T24" fmla="*/ 2147483647 w 150"/>
              <a:gd name="T25" fmla="*/ 2147483647 h 180"/>
              <a:gd name="T26" fmla="*/ 2147483647 w 150"/>
              <a:gd name="T27" fmla="*/ 2147483647 h 180"/>
              <a:gd name="T28" fmla="*/ 2147483647 w 150"/>
              <a:gd name="T29" fmla="*/ 2147483647 h 180"/>
              <a:gd name="T30" fmla="*/ 2147483647 w 150"/>
              <a:gd name="T31" fmla="*/ 2147483647 h 180"/>
              <a:gd name="T32" fmla="*/ 2147483647 w 150"/>
              <a:gd name="T33" fmla="*/ 2147483647 h 180"/>
              <a:gd name="T34" fmla="*/ 0 w 150"/>
              <a:gd name="T35" fmla="*/ 2147483647 h 180"/>
              <a:gd name="T36" fmla="*/ 2147483647 w 150"/>
              <a:gd name="T37" fmla="*/ 2147483647 h 180"/>
              <a:gd name="T38" fmla="*/ 2147483647 w 150"/>
              <a:gd name="T39" fmla="*/ 2147483647 h 180"/>
              <a:gd name="T40" fmla="*/ 2147483647 w 150"/>
              <a:gd name="T41" fmla="*/ 2147483647 h 180"/>
              <a:gd name="T42" fmla="*/ 2147483647 w 150"/>
              <a:gd name="T43" fmla="*/ 2147483647 h 1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50" h="180">
                <a:moveTo>
                  <a:pt x="66" y="162"/>
                </a:moveTo>
                <a:lnTo>
                  <a:pt x="90" y="144"/>
                </a:lnTo>
                <a:lnTo>
                  <a:pt x="114" y="96"/>
                </a:lnTo>
                <a:lnTo>
                  <a:pt x="132" y="78"/>
                </a:lnTo>
                <a:lnTo>
                  <a:pt x="150" y="6"/>
                </a:lnTo>
                <a:lnTo>
                  <a:pt x="138" y="0"/>
                </a:lnTo>
                <a:lnTo>
                  <a:pt x="114" y="0"/>
                </a:lnTo>
                <a:lnTo>
                  <a:pt x="90" y="12"/>
                </a:lnTo>
                <a:lnTo>
                  <a:pt x="72" y="18"/>
                </a:lnTo>
                <a:lnTo>
                  <a:pt x="60" y="30"/>
                </a:lnTo>
                <a:lnTo>
                  <a:pt x="48" y="36"/>
                </a:lnTo>
                <a:lnTo>
                  <a:pt x="48" y="48"/>
                </a:lnTo>
                <a:lnTo>
                  <a:pt x="60" y="54"/>
                </a:lnTo>
                <a:lnTo>
                  <a:pt x="54" y="84"/>
                </a:lnTo>
                <a:lnTo>
                  <a:pt x="48" y="114"/>
                </a:lnTo>
                <a:lnTo>
                  <a:pt x="30" y="114"/>
                </a:lnTo>
                <a:lnTo>
                  <a:pt x="12" y="126"/>
                </a:lnTo>
                <a:lnTo>
                  <a:pt x="0" y="138"/>
                </a:lnTo>
                <a:lnTo>
                  <a:pt x="18" y="156"/>
                </a:lnTo>
                <a:lnTo>
                  <a:pt x="24" y="180"/>
                </a:lnTo>
                <a:lnTo>
                  <a:pt x="42" y="162"/>
                </a:lnTo>
                <a:lnTo>
                  <a:pt x="66" y="16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Freeform 390"/>
          <p:cNvSpPr>
            <a:spLocks/>
          </p:cNvSpPr>
          <p:nvPr/>
        </p:nvSpPr>
        <p:spPr bwMode="auto">
          <a:xfrm>
            <a:off x="5892042" y="4605338"/>
            <a:ext cx="117475" cy="130175"/>
          </a:xfrm>
          <a:custGeom>
            <a:avLst/>
            <a:gdLst>
              <a:gd name="T0" fmla="*/ 2147483647 w 90"/>
              <a:gd name="T1" fmla="*/ 2147483647 h 102"/>
              <a:gd name="T2" fmla="*/ 2147483647 w 90"/>
              <a:gd name="T3" fmla="*/ 2147483647 h 102"/>
              <a:gd name="T4" fmla="*/ 2147483647 w 90"/>
              <a:gd name="T5" fmla="*/ 2147483647 h 102"/>
              <a:gd name="T6" fmla="*/ 2147483647 w 90"/>
              <a:gd name="T7" fmla="*/ 2147483647 h 102"/>
              <a:gd name="T8" fmla="*/ 2147483647 w 90"/>
              <a:gd name="T9" fmla="*/ 2147483647 h 102"/>
              <a:gd name="T10" fmla="*/ 2147483647 w 90"/>
              <a:gd name="T11" fmla="*/ 0 h 102"/>
              <a:gd name="T12" fmla="*/ 2147483647 w 90"/>
              <a:gd name="T13" fmla="*/ 0 h 102"/>
              <a:gd name="T14" fmla="*/ 0 w 90"/>
              <a:gd name="T15" fmla="*/ 0 h 102"/>
              <a:gd name="T16" fmla="*/ 0 w 90"/>
              <a:gd name="T17" fmla="*/ 2147483647 h 102"/>
              <a:gd name="T18" fmla="*/ 0 w 90"/>
              <a:gd name="T19" fmla="*/ 2147483647 h 102"/>
              <a:gd name="T20" fmla="*/ 2147483647 w 90"/>
              <a:gd name="T21" fmla="*/ 2147483647 h 102"/>
              <a:gd name="T22" fmla="*/ 2147483647 w 90"/>
              <a:gd name="T23" fmla="*/ 2147483647 h 102"/>
              <a:gd name="T24" fmla="*/ 2147483647 w 90"/>
              <a:gd name="T25" fmla="*/ 2147483647 h 1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90" h="102">
                <a:moveTo>
                  <a:pt x="60" y="78"/>
                </a:moveTo>
                <a:lnTo>
                  <a:pt x="78" y="78"/>
                </a:lnTo>
                <a:lnTo>
                  <a:pt x="84" y="48"/>
                </a:lnTo>
                <a:lnTo>
                  <a:pt x="90" y="18"/>
                </a:lnTo>
                <a:lnTo>
                  <a:pt x="78" y="12"/>
                </a:lnTo>
                <a:lnTo>
                  <a:pt x="78" y="0"/>
                </a:lnTo>
                <a:lnTo>
                  <a:pt x="48" y="0"/>
                </a:lnTo>
                <a:lnTo>
                  <a:pt x="0" y="0"/>
                </a:lnTo>
                <a:lnTo>
                  <a:pt x="0" y="18"/>
                </a:lnTo>
                <a:lnTo>
                  <a:pt x="0" y="54"/>
                </a:lnTo>
                <a:lnTo>
                  <a:pt x="30" y="102"/>
                </a:lnTo>
                <a:lnTo>
                  <a:pt x="42" y="90"/>
                </a:lnTo>
                <a:lnTo>
                  <a:pt x="60" y="7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Freeform 391"/>
          <p:cNvSpPr>
            <a:spLocks/>
          </p:cNvSpPr>
          <p:nvPr/>
        </p:nvSpPr>
        <p:spPr bwMode="auto">
          <a:xfrm>
            <a:off x="5860292" y="4346575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2147483647 w 144"/>
              <a:gd name="T43" fmla="*/ 2147483647 h 19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  <a:lnTo>
                  <a:pt x="144" y="17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Freeform 392"/>
          <p:cNvSpPr>
            <a:spLocks/>
          </p:cNvSpPr>
          <p:nvPr/>
        </p:nvSpPr>
        <p:spPr bwMode="auto">
          <a:xfrm>
            <a:off x="5860292" y="4346575"/>
            <a:ext cx="187325" cy="258763"/>
          </a:xfrm>
          <a:custGeom>
            <a:avLst/>
            <a:gdLst>
              <a:gd name="T0" fmla="*/ 2147483647 w 144"/>
              <a:gd name="T1" fmla="*/ 2147483647 h 198"/>
              <a:gd name="T2" fmla="*/ 2147483647 w 144"/>
              <a:gd name="T3" fmla="*/ 2147483647 h 198"/>
              <a:gd name="T4" fmla="*/ 2147483647 w 144"/>
              <a:gd name="T5" fmla="*/ 2147483647 h 198"/>
              <a:gd name="T6" fmla="*/ 2147483647 w 144"/>
              <a:gd name="T7" fmla="*/ 2147483647 h 198"/>
              <a:gd name="T8" fmla="*/ 2147483647 w 144"/>
              <a:gd name="T9" fmla="*/ 2147483647 h 198"/>
              <a:gd name="T10" fmla="*/ 2147483647 w 144"/>
              <a:gd name="T11" fmla="*/ 2147483647 h 198"/>
              <a:gd name="T12" fmla="*/ 2147483647 w 144"/>
              <a:gd name="T13" fmla="*/ 2147483647 h 198"/>
              <a:gd name="T14" fmla="*/ 2147483647 w 144"/>
              <a:gd name="T15" fmla="*/ 2147483647 h 198"/>
              <a:gd name="T16" fmla="*/ 2147483647 w 144"/>
              <a:gd name="T17" fmla="*/ 0 h 198"/>
              <a:gd name="T18" fmla="*/ 2147483647 w 144"/>
              <a:gd name="T19" fmla="*/ 0 h 198"/>
              <a:gd name="T20" fmla="*/ 2147483647 w 144"/>
              <a:gd name="T21" fmla="*/ 2147483647 h 198"/>
              <a:gd name="T22" fmla="*/ 2147483647 w 144"/>
              <a:gd name="T23" fmla="*/ 2147483647 h 198"/>
              <a:gd name="T24" fmla="*/ 2147483647 w 144"/>
              <a:gd name="T25" fmla="*/ 2147483647 h 198"/>
              <a:gd name="T26" fmla="*/ 2147483647 w 144"/>
              <a:gd name="T27" fmla="*/ 2147483647 h 198"/>
              <a:gd name="T28" fmla="*/ 2147483647 w 144"/>
              <a:gd name="T29" fmla="*/ 2147483647 h 198"/>
              <a:gd name="T30" fmla="*/ 2147483647 w 144"/>
              <a:gd name="T31" fmla="*/ 2147483647 h 198"/>
              <a:gd name="T32" fmla="*/ 0 w 144"/>
              <a:gd name="T33" fmla="*/ 2147483647 h 198"/>
              <a:gd name="T34" fmla="*/ 2147483647 w 144"/>
              <a:gd name="T35" fmla="*/ 2147483647 h 198"/>
              <a:gd name="T36" fmla="*/ 2147483647 w 144"/>
              <a:gd name="T37" fmla="*/ 2147483647 h 198"/>
              <a:gd name="T38" fmla="*/ 2147483647 w 144"/>
              <a:gd name="T39" fmla="*/ 2147483647 h 198"/>
              <a:gd name="T40" fmla="*/ 2147483647 w 144"/>
              <a:gd name="T41" fmla="*/ 2147483647 h 19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44" h="198">
                <a:moveTo>
                  <a:pt x="144" y="174"/>
                </a:moveTo>
                <a:lnTo>
                  <a:pt x="138" y="162"/>
                </a:lnTo>
                <a:lnTo>
                  <a:pt x="126" y="132"/>
                </a:lnTo>
                <a:lnTo>
                  <a:pt x="138" y="96"/>
                </a:lnTo>
                <a:lnTo>
                  <a:pt x="132" y="96"/>
                </a:lnTo>
                <a:lnTo>
                  <a:pt x="114" y="66"/>
                </a:lnTo>
                <a:lnTo>
                  <a:pt x="114" y="48"/>
                </a:lnTo>
                <a:lnTo>
                  <a:pt x="138" y="42"/>
                </a:lnTo>
                <a:lnTo>
                  <a:pt x="126" y="0"/>
                </a:lnTo>
                <a:lnTo>
                  <a:pt x="108" y="6"/>
                </a:lnTo>
                <a:lnTo>
                  <a:pt x="102" y="24"/>
                </a:lnTo>
                <a:lnTo>
                  <a:pt x="84" y="72"/>
                </a:lnTo>
                <a:lnTo>
                  <a:pt x="54" y="114"/>
                </a:lnTo>
                <a:lnTo>
                  <a:pt x="24" y="102"/>
                </a:lnTo>
                <a:lnTo>
                  <a:pt x="6" y="126"/>
                </a:lnTo>
                <a:lnTo>
                  <a:pt x="0" y="156"/>
                </a:lnTo>
                <a:lnTo>
                  <a:pt x="18" y="156"/>
                </a:lnTo>
                <a:lnTo>
                  <a:pt x="24" y="198"/>
                </a:lnTo>
                <a:lnTo>
                  <a:pt x="72" y="198"/>
                </a:lnTo>
                <a:lnTo>
                  <a:pt x="102" y="198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Freeform 393"/>
          <p:cNvSpPr>
            <a:spLocks/>
          </p:cNvSpPr>
          <p:nvPr/>
        </p:nvSpPr>
        <p:spPr bwMode="auto">
          <a:xfrm>
            <a:off x="5687254" y="4337050"/>
            <a:ext cx="63500" cy="157163"/>
          </a:xfrm>
          <a:custGeom>
            <a:avLst/>
            <a:gdLst>
              <a:gd name="T0" fmla="*/ 2147483647 w 48"/>
              <a:gd name="T1" fmla="*/ 2147483647 h 120"/>
              <a:gd name="T2" fmla="*/ 2147483647 w 48"/>
              <a:gd name="T3" fmla="*/ 2147483647 h 120"/>
              <a:gd name="T4" fmla="*/ 2147483647 w 48"/>
              <a:gd name="T5" fmla="*/ 2147483647 h 120"/>
              <a:gd name="T6" fmla="*/ 2147483647 w 48"/>
              <a:gd name="T7" fmla="*/ 2147483647 h 120"/>
              <a:gd name="T8" fmla="*/ 2147483647 w 48"/>
              <a:gd name="T9" fmla="*/ 0 h 120"/>
              <a:gd name="T10" fmla="*/ 2147483647 w 48"/>
              <a:gd name="T11" fmla="*/ 2147483647 h 120"/>
              <a:gd name="T12" fmla="*/ 2147483647 w 48"/>
              <a:gd name="T13" fmla="*/ 2147483647 h 120"/>
              <a:gd name="T14" fmla="*/ 0 w 48"/>
              <a:gd name="T15" fmla="*/ 2147483647 h 120"/>
              <a:gd name="T16" fmla="*/ 0 w 48"/>
              <a:gd name="T17" fmla="*/ 2147483647 h 120"/>
              <a:gd name="T18" fmla="*/ 2147483647 w 48"/>
              <a:gd name="T19" fmla="*/ 2147483647 h 120"/>
              <a:gd name="T20" fmla="*/ 2147483647 w 48"/>
              <a:gd name="T21" fmla="*/ 2147483647 h 120"/>
              <a:gd name="T22" fmla="*/ 2147483647 w 48"/>
              <a:gd name="T23" fmla="*/ 2147483647 h 120"/>
              <a:gd name="T24" fmla="*/ 2147483647 w 48"/>
              <a:gd name="T25" fmla="*/ 2147483647 h 120"/>
              <a:gd name="T26" fmla="*/ 2147483647 w 48"/>
              <a:gd name="T27" fmla="*/ 2147483647 h 120"/>
              <a:gd name="T28" fmla="*/ 2147483647 w 48"/>
              <a:gd name="T29" fmla="*/ 2147483647 h 1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120">
                <a:moveTo>
                  <a:pt x="48" y="48"/>
                </a:moveTo>
                <a:lnTo>
                  <a:pt x="48" y="24"/>
                </a:lnTo>
                <a:lnTo>
                  <a:pt x="48" y="6"/>
                </a:lnTo>
                <a:lnTo>
                  <a:pt x="42" y="6"/>
                </a:lnTo>
                <a:lnTo>
                  <a:pt x="30" y="0"/>
                </a:lnTo>
                <a:lnTo>
                  <a:pt x="24" y="6"/>
                </a:lnTo>
                <a:lnTo>
                  <a:pt x="6" y="30"/>
                </a:lnTo>
                <a:lnTo>
                  <a:pt x="0" y="30"/>
                </a:lnTo>
                <a:lnTo>
                  <a:pt x="0" y="48"/>
                </a:lnTo>
                <a:lnTo>
                  <a:pt x="6" y="90"/>
                </a:lnTo>
                <a:lnTo>
                  <a:pt x="24" y="120"/>
                </a:lnTo>
                <a:lnTo>
                  <a:pt x="36" y="120"/>
                </a:lnTo>
                <a:lnTo>
                  <a:pt x="36" y="90"/>
                </a:lnTo>
                <a:lnTo>
                  <a:pt x="48" y="4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" name="Freeform 394"/>
          <p:cNvSpPr>
            <a:spLocks/>
          </p:cNvSpPr>
          <p:nvPr/>
        </p:nvSpPr>
        <p:spPr bwMode="auto">
          <a:xfrm>
            <a:off x="5663442" y="4378325"/>
            <a:ext cx="55562" cy="123825"/>
          </a:xfrm>
          <a:custGeom>
            <a:avLst/>
            <a:gdLst>
              <a:gd name="T0" fmla="*/ 2147483647 w 42"/>
              <a:gd name="T1" fmla="*/ 2147483647 h 96"/>
              <a:gd name="T2" fmla="*/ 2147483647 w 42"/>
              <a:gd name="T3" fmla="*/ 0 h 96"/>
              <a:gd name="T4" fmla="*/ 2147483647 w 42"/>
              <a:gd name="T5" fmla="*/ 2147483647 h 96"/>
              <a:gd name="T6" fmla="*/ 0 w 42"/>
              <a:gd name="T7" fmla="*/ 2147483647 h 96"/>
              <a:gd name="T8" fmla="*/ 0 w 42"/>
              <a:gd name="T9" fmla="*/ 2147483647 h 96"/>
              <a:gd name="T10" fmla="*/ 0 w 42"/>
              <a:gd name="T11" fmla="*/ 2147483647 h 96"/>
              <a:gd name="T12" fmla="*/ 2147483647 w 42"/>
              <a:gd name="T13" fmla="*/ 2147483647 h 96"/>
              <a:gd name="T14" fmla="*/ 2147483647 w 42"/>
              <a:gd name="T15" fmla="*/ 2147483647 h 96"/>
              <a:gd name="T16" fmla="*/ 2147483647 w 42"/>
              <a:gd name="T17" fmla="*/ 2147483647 h 96"/>
              <a:gd name="T18" fmla="*/ 2147483647 w 42"/>
              <a:gd name="T19" fmla="*/ 2147483647 h 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2" h="96">
                <a:moveTo>
                  <a:pt x="18" y="18"/>
                </a:moveTo>
                <a:lnTo>
                  <a:pt x="18" y="0"/>
                </a:lnTo>
                <a:lnTo>
                  <a:pt x="6" y="6"/>
                </a:lnTo>
                <a:lnTo>
                  <a:pt x="0" y="6"/>
                </a:lnTo>
                <a:lnTo>
                  <a:pt x="0" y="12"/>
                </a:lnTo>
                <a:lnTo>
                  <a:pt x="0" y="42"/>
                </a:lnTo>
                <a:lnTo>
                  <a:pt x="18" y="96"/>
                </a:lnTo>
                <a:lnTo>
                  <a:pt x="42" y="90"/>
                </a:lnTo>
                <a:lnTo>
                  <a:pt x="24" y="60"/>
                </a:lnTo>
                <a:lnTo>
                  <a:pt x="18" y="1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6" name="Freeform 395"/>
          <p:cNvSpPr>
            <a:spLocks/>
          </p:cNvSpPr>
          <p:nvPr/>
        </p:nvSpPr>
        <p:spPr bwMode="auto">
          <a:xfrm>
            <a:off x="5955542" y="5073650"/>
            <a:ext cx="320675" cy="325438"/>
          </a:xfrm>
          <a:custGeom>
            <a:avLst/>
            <a:gdLst>
              <a:gd name="T0" fmla="*/ 2147483647 w 246"/>
              <a:gd name="T1" fmla="*/ 2147483647 h 252"/>
              <a:gd name="T2" fmla="*/ 2147483647 w 246"/>
              <a:gd name="T3" fmla="*/ 2147483647 h 252"/>
              <a:gd name="T4" fmla="*/ 2147483647 w 246"/>
              <a:gd name="T5" fmla="*/ 2147483647 h 252"/>
              <a:gd name="T6" fmla="*/ 2147483647 w 246"/>
              <a:gd name="T7" fmla="*/ 2147483647 h 252"/>
              <a:gd name="T8" fmla="*/ 2147483647 w 246"/>
              <a:gd name="T9" fmla="*/ 2147483647 h 252"/>
              <a:gd name="T10" fmla="*/ 2147483647 w 246"/>
              <a:gd name="T11" fmla="*/ 2147483647 h 252"/>
              <a:gd name="T12" fmla="*/ 2147483647 w 246"/>
              <a:gd name="T13" fmla="*/ 2147483647 h 252"/>
              <a:gd name="T14" fmla="*/ 2147483647 w 246"/>
              <a:gd name="T15" fmla="*/ 2147483647 h 252"/>
              <a:gd name="T16" fmla="*/ 2147483647 w 246"/>
              <a:gd name="T17" fmla="*/ 2147483647 h 252"/>
              <a:gd name="T18" fmla="*/ 2147483647 w 246"/>
              <a:gd name="T19" fmla="*/ 2147483647 h 252"/>
              <a:gd name="T20" fmla="*/ 2147483647 w 246"/>
              <a:gd name="T21" fmla="*/ 2147483647 h 252"/>
              <a:gd name="T22" fmla="*/ 2147483647 w 246"/>
              <a:gd name="T23" fmla="*/ 2147483647 h 252"/>
              <a:gd name="T24" fmla="*/ 2147483647 w 246"/>
              <a:gd name="T25" fmla="*/ 2147483647 h 252"/>
              <a:gd name="T26" fmla="*/ 2147483647 w 246"/>
              <a:gd name="T27" fmla="*/ 2147483647 h 252"/>
              <a:gd name="T28" fmla="*/ 2147483647 w 246"/>
              <a:gd name="T29" fmla="*/ 2147483647 h 252"/>
              <a:gd name="T30" fmla="*/ 2147483647 w 246"/>
              <a:gd name="T31" fmla="*/ 2147483647 h 252"/>
              <a:gd name="T32" fmla="*/ 2147483647 w 246"/>
              <a:gd name="T33" fmla="*/ 2147483647 h 252"/>
              <a:gd name="T34" fmla="*/ 2147483647 w 246"/>
              <a:gd name="T35" fmla="*/ 2147483647 h 252"/>
              <a:gd name="T36" fmla="*/ 2147483647 w 246"/>
              <a:gd name="T37" fmla="*/ 2147483647 h 252"/>
              <a:gd name="T38" fmla="*/ 2147483647 w 246"/>
              <a:gd name="T39" fmla="*/ 0 h 252"/>
              <a:gd name="T40" fmla="*/ 2147483647 w 246"/>
              <a:gd name="T41" fmla="*/ 2147483647 h 252"/>
              <a:gd name="T42" fmla="*/ 0 w 246"/>
              <a:gd name="T43" fmla="*/ 2147483647 h 252"/>
              <a:gd name="T44" fmla="*/ 2147483647 w 246"/>
              <a:gd name="T45" fmla="*/ 2147483647 h 252"/>
              <a:gd name="T46" fmla="*/ 2147483647 w 246"/>
              <a:gd name="T47" fmla="*/ 2147483647 h 252"/>
              <a:gd name="T48" fmla="*/ 2147483647 w 246"/>
              <a:gd name="T49" fmla="*/ 2147483647 h 252"/>
              <a:gd name="T50" fmla="*/ 2147483647 w 246"/>
              <a:gd name="T51" fmla="*/ 2147483647 h 252"/>
              <a:gd name="T52" fmla="*/ 2147483647 w 246"/>
              <a:gd name="T53" fmla="*/ 2147483647 h 252"/>
              <a:gd name="T54" fmla="*/ 2147483647 w 246"/>
              <a:gd name="T55" fmla="*/ 2147483647 h 2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46" h="252">
                <a:moveTo>
                  <a:pt x="126" y="252"/>
                </a:moveTo>
                <a:lnTo>
                  <a:pt x="144" y="246"/>
                </a:lnTo>
                <a:lnTo>
                  <a:pt x="156" y="162"/>
                </a:lnTo>
                <a:lnTo>
                  <a:pt x="156" y="108"/>
                </a:lnTo>
                <a:lnTo>
                  <a:pt x="168" y="102"/>
                </a:lnTo>
                <a:lnTo>
                  <a:pt x="174" y="36"/>
                </a:lnTo>
                <a:lnTo>
                  <a:pt x="222" y="24"/>
                </a:lnTo>
                <a:lnTo>
                  <a:pt x="240" y="18"/>
                </a:lnTo>
                <a:lnTo>
                  <a:pt x="246" y="18"/>
                </a:lnTo>
                <a:lnTo>
                  <a:pt x="234" y="12"/>
                </a:lnTo>
                <a:lnTo>
                  <a:pt x="210" y="12"/>
                </a:lnTo>
                <a:lnTo>
                  <a:pt x="216" y="18"/>
                </a:lnTo>
                <a:lnTo>
                  <a:pt x="210" y="12"/>
                </a:lnTo>
                <a:lnTo>
                  <a:pt x="174" y="18"/>
                </a:lnTo>
                <a:lnTo>
                  <a:pt x="126" y="18"/>
                </a:lnTo>
                <a:lnTo>
                  <a:pt x="114" y="12"/>
                </a:lnTo>
                <a:lnTo>
                  <a:pt x="30" y="12"/>
                </a:lnTo>
                <a:lnTo>
                  <a:pt x="18" y="0"/>
                </a:lnTo>
                <a:lnTo>
                  <a:pt x="6" y="6"/>
                </a:lnTo>
                <a:lnTo>
                  <a:pt x="0" y="42"/>
                </a:lnTo>
                <a:lnTo>
                  <a:pt x="42" y="126"/>
                </a:lnTo>
                <a:lnTo>
                  <a:pt x="48" y="144"/>
                </a:lnTo>
                <a:lnTo>
                  <a:pt x="60" y="222"/>
                </a:lnTo>
                <a:lnTo>
                  <a:pt x="90" y="252"/>
                </a:lnTo>
                <a:lnTo>
                  <a:pt x="96" y="240"/>
                </a:lnTo>
                <a:lnTo>
                  <a:pt x="126" y="25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Freeform 396"/>
          <p:cNvSpPr>
            <a:spLocks/>
          </p:cNvSpPr>
          <p:nvPr/>
        </p:nvSpPr>
        <p:spPr bwMode="auto">
          <a:xfrm>
            <a:off x="5687254" y="4181475"/>
            <a:ext cx="79375" cy="93663"/>
          </a:xfrm>
          <a:custGeom>
            <a:avLst/>
            <a:gdLst>
              <a:gd name="T0" fmla="*/ 0 w 10"/>
              <a:gd name="T1" fmla="*/ 2147483647 h 12"/>
              <a:gd name="T2" fmla="*/ 2147483647 w 10"/>
              <a:gd name="T3" fmla="*/ 2147483647 h 12"/>
              <a:gd name="T4" fmla="*/ 2147483647 w 10"/>
              <a:gd name="T5" fmla="*/ 2147483647 h 12"/>
              <a:gd name="T6" fmla="*/ 2147483647 w 10"/>
              <a:gd name="T7" fmla="*/ 2147483647 h 12"/>
              <a:gd name="T8" fmla="*/ 2147483647 w 10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" h="12">
                <a:moveTo>
                  <a:pt x="0" y="12"/>
                </a:moveTo>
                <a:cubicBezTo>
                  <a:pt x="4" y="11"/>
                  <a:pt x="4" y="11"/>
                  <a:pt x="4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10" y="8"/>
                  <a:pt x="10" y="8"/>
                </a:cubicBezTo>
                <a:cubicBezTo>
                  <a:pt x="10" y="7"/>
                  <a:pt x="10" y="0"/>
                  <a:pt x="10" y="0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Freeform 397"/>
          <p:cNvSpPr>
            <a:spLocks/>
          </p:cNvSpPr>
          <p:nvPr/>
        </p:nvSpPr>
        <p:spPr bwMode="auto">
          <a:xfrm>
            <a:off x="1380367" y="2108200"/>
            <a:ext cx="676275" cy="922338"/>
          </a:xfrm>
          <a:custGeom>
            <a:avLst/>
            <a:gdLst>
              <a:gd name="T0" fmla="*/ 2147483647 w 516"/>
              <a:gd name="T1" fmla="*/ 2147483647 h 709"/>
              <a:gd name="T2" fmla="*/ 2147483647 w 516"/>
              <a:gd name="T3" fmla="*/ 2147483647 h 709"/>
              <a:gd name="T4" fmla="*/ 2147483647 w 516"/>
              <a:gd name="T5" fmla="*/ 2147483647 h 709"/>
              <a:gd name="T6" fmla="*/ 2147483647 w 516"/>
              <a:gd name="T7" fmla="*/ 2147483647 h 709"/>
              <a:gd name="T8" fmla="*/ 2147483647 w 516"/>
              <a:gd name="T9" fmla="*/ 2147483647 h 709"/>
              <a:gd name="T10" fmla="*/ 2147483647 w 516"/>
              <a:gd name="T11" fmla="*/ 2147483647 h 709"/>
              <a:gd name="T12" fmla="*/ 2147483647 w 516"/>
              <a:gd name="T13" fmla="*/ 2147483647 h 709"/>
              <a:gd name="T14" fmla="*/ 2147483647 w 516"/>
              <a:gd name="T15" fmla="*/ 0 h 709"/>
              <a:gd name="T16" fmla="*/ 2147483647 w 516"/>
              <a:gd name="T17" fmla="*/ 2147483647 h 709"/>
              <a:gd name="T18" fmla="*/ 2147483647 w 516"/>
              <a:gd name="T19" fmla="*/ 2147483647 h 709"/>
              <a:gd name="T20" fmla="*/ 2147483647 w 516"/>
              <a:gd name="T21" fmla="*/ 2147483647 h 709"/>
              <a:gd name="T22" fmla="*/ 2147483647 w 516"/>
              <a:gd name="T23" fmla="*/ 2147483647 h 709"/>
              <a:gd name="T24" fmla="*/ 2147483647 w 516"/>
              <a:gd name="T25" fmla="*/ 2147483647 h 709"/>
              <a:gd name="T26" fmla="*/ 2147483647 w 516"/>
              <a:gd name="T27" fmla="*/ 2147483647 h 709"/>
              <a:gd name="T28" fmla="*/ 2147483647 w 516"/>
              <a:gd name="T29" fmla="*/ 2147483647 h 709"/>
              <a:gd name="T30" fmla="*/ 2147483647 w 516"/>
              <a:gd name="T31" fmla="*/ 2147483647 h 709"/>
              <a:gd name="T32" fmla="*/ 2147483647 w 516"/>
              <a:gd name="T33" fmla="*/ 2147483647 h 709"/>
              <a:gd name="T34" fmla="*/ 2147483647 w 516"/>
              <a:gd name="T35" fmla="*/ 2147483647 h 709"/>
              <a:gd name="T36" fmla="*/ 2147483647 w 516"/>
              <a:gd name="T37" fmla="*/ 2147483647 h 709"/>
              <a:gd name="T38" fmla="*/ 0 w 516"/>
              <a:gd name="T39" fmla="*/ 2147483647 h 709"/>
              <a:gd name="T40" fmla="*/ 2147483647 w 516"/>
              <a:gd name="T41" fmla="*/ 2147483647 h 709"/>
              <a:gd name="T42" fmla="*/ 2147483647 w 516"/>
              <a:gd name="T43" fmla="*/ 2147483647 h 709"/>
              <a:gd name="T44" fmla="*/ 2147483647 w 516"/>
              <a:gd name="T45" fmla="*/ 2147483647 h 709"/>
              <a:gd name="T46" fmla="*/ 2147483647 w 516"/>
              <a:gd name="T47" fmla="*/ 2147483647 h 709"/>
              <a:gd name="T48" fmla="*/ 2147483647 w 516"/>
              <a:gd name="T49" fmla="*/ 2147483647 h 709"/>
              <a:gd name="T50" fmla="*/ 2147483647 w 516"/>
              <a:gd name="T51" fmla="*/ 2147483647 h 709"/>
              <a:gd name="T52" fmla="*/ 2147483647 w 516"/>
              <a:gd name="T53" fmla="*/ 2147483647 h 709"/>
              <a:gd name="T54" fmla="*/ 2147483647 w 516"/>
              <a:gd name="T55" fmla="*/ 2147483647 h 709"/>
              <a:gd name="T56" fmla="*/ 2147483647 w 516"/>
              <a:gd name="T57" fmla="*/ 2147483647 h 709"/>
              <a:gd name="T58" fmla="*/ 2147483647 w 516"/>
              <a:gd name="T59" fmla="*/ 2147483647 h 709"/>
              <a:gd name="T60" fmla="*/ 2147483647 w 516"/>
              <a:gd name="T61" fmla="*/ 2147483647 h 709"/>
              <a:gd name="T62" fmla="*/ 2147483647 w 516"/>
              <a:gd name="T63" fmla="*/ 2147483647 h 709"/>
              <a:gd name="T64" fmla="*/ 2147483647 w 516"/>
              <a:gd name="T65" fmla="*/ 2147483647 h 709"/>
              <a:gd name="T66" fmla="*/ 2147483647 w 516"/>
              <a:gd name="T67" fmla="*/ 2147483647 h 709"/>
              <a:gd name="T68" fmla="*/ 2147483647 w 516"/>
              <a:gd name="T69" fmla="*/ 2147483647 h 709"/>
              <a:gd name="T70" fmla="*/ 2147483647 w 516"/>
              <a:gd name="T71" fmla="*/ 2147483647 h 709"/>
              <a:gd name="T72" fmla="*/ 2147483647 w 516"/>
              <a:gd name="T73" fmla="*/ 2147483647 h 709"/>
              <a:gd name="T74" fmla="*/ 2147483647 w 516"/>
              <a:gd name="T75" fmla="*/ 2147483647 h 709"/>
              <a:gd name="T76" fmla="*/ 2147483647 w 516"/>
              <a:gd name="T77" fmla="*/ 2147483647 h 709"/>
              <a:gd name="T78" fmla="*/ 2147483647 w 516"/>
              <a:gd name="T79" fmla="*/ 2147483647 h 709"/>
              <a:gd name="T80" fmla="*/ 2147483647 w 516"/>
              <a:gd name="T81" fmla="*/ 2147483647 h 709"/>
              <a:gd name="T82" fmla="*/ 2147483647 w 516"/>
              <a:gd name="T83" fmla="*/ 2147483647 h 709"/>
              <a:gd name="T84" fmla="*/ 2147483647 w 516"/>
              <a:gd name="T85" fmla="*/ 2147483647 h 709"/>
              <a:gd name="T86" fmla="*/ 2147483647 w 516"/>
              <a:gd name="T87" fmla="*/ 2147483647 h 709"/>
              <a:gd name="T88" fmla="*/ 2147483647 w 516"/>
              <a:gd name="T89" fmla="*/ 2147483647 h 709"/>
              <a:gd name="T90" fmla="*/ 2147483647 w 516"/>
              <a:gd name="T91" fmla="*/ 2147483647 h 709"/>
              <a:gd name="T92" fmla="*/ 2147483647 w 516"/>
              <a:gd name="T93" fmla="*/ 2147483647 h 709"/>
              <a:gd name="T94" fmla="*/ 2147483647 w 516"/>
              <a:gd name="T95" fmla="*/ 2147483647 h 709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16" h="709">
                <a:moveTo>
                  <a:pt x="504" y="96"/>
                </a:moveTo>
                <a:lnTo>
                  <a:pt x="486" y="78"/>
                </a:lnTo>
                <a:lnTo>
                  <a:pt x="432" y="84"/>
                </a:lnTo>
                <a:lnTo>
                  <a:pt x="354" y="48"/>
                </a:lnTo>
                <a:lnTo>
                  <a:pt x="318" y="54"/>
                </a:lnTo>
                <a:lnTo>
                  <a:pt x="288" y="36"/>
                </a:lnTo>
                <a:lnTo>
                  <a:pt x="282" y="18"/>
                </a:lnTo>
                <a:lnTo>
                  <a:pt x="228" y="0"/>
                </a:lnTo>
                <a:lnTo>
                  <a:pt x="198" y="24"/>
                </a:lnTo>
                <a:lnTo>
                  <a:pt x="150" y="42"/>
                </a:lnTo>
                <a:lnTo>
                  <a:pt x="114" y="66"/>
                </a:lnTo>
                <a:lnTo>
                  <a:pt x="90" y="126"/>
                </a:lnTo>
                <a:lnTo>
                  <a:pt x="42" y="138"/>
                </a:lnTo>
                <a:lnTo>
                  <a:pt x="42" y="174"/>
                </a:lnTo>
                <a:lnTo>
                  <a:pt x="78" y="222"/>
                </a:lnTo>
                <a:lnTo>
                  <a:pt x="114" y="240"/>
                </a:lnTo>
                <a:lnTo>
                  <a:pt x="114" y="264"/>
                </a:lnTo>
                <a:lnTo>
                  <a:pt x="90" y="276"/>
                </a:lnTo>
                <a:lnTo>
                  <a:pt x="60" y="264"/>
                </a:lnTo>
                <a:lnTo>
                  <a:pt x="0" y="306"/>
                </a:lnTo>
                <a:lnTo>
                  <a:pt x="18" y="324"/>
                </a:lnTo>
                <a:lnTo>
                  <a:pt x="42" y="348"/>
                </a:lnTo>
                <a:lnTo>
                  <a:pt x="96" y="348"/>
                </a:lnTo>
                <a:lnTo>
                  <a:pt x="138" y="354"/>
                </a:lnTo>
                <a:lnTo>
                  <a:pt x="120" y="396"/>
                </a:lnTo>
                <a:lnTo>
                  <a:pt x="72" y="414"/>
                </a:lnTo>
                <a:lnTo>
                  <a:pt x="36" y="438"/>
                </a:lnTo>
                <a:lnTo>
                  <a:pt x="30" y="468"/>
                </a:lnTo>
                <a:lnTo>
                  <a:pt x="72" y="498"/>
                </a:lnTo>
                <a:lnTo>
                  <a:pt x="78" y="529"/>
                </a:lnTo>
                <a:lnTo>
                  <a:pt x="108" y="541"/>
                </a:lnTo>
                <a:lnTo>
                  <a:pt x="114" y="583"/>
                </a:lnTo>
                <a:lnTo>
                  <a:pt x="156" y="577"/>
                </a:lnTo>
                <a:lnTo>
                  <a:pt x="210" y="577"/>
                </a:lnTo>
                <a:lnTo>
                  <a:pt x="180" y="631"/>
                </a:lnTo>
                <a:lnTo>
                  <a:pt x="90" y="709"/>
                </a:lnTo>
                <a:lnTo>
                  <a:pt x="192" y="655"/>
                </a:lnTo>
                <a:lnTo>
                  <a:pt x="270" y="571"/>
                </a:lnTo>
                <a:lnTo>
                  <a:pt x="264" y="553"/>
                </a:lnTo>
                <a:lnTo>
                  <a:pt x="312" y="492"/>
                </a:lnTo>
                <a:lnTo>
                  <a:pt x="324" y="517"/>
                </a:lnTo>
                <a:lnTo>
                  <a:pt x="330" y="547"/>
                </a:lnTo>
                <a:lnTo>
                  <a:pt x="366" y="517"/>
                </a:lnTo>
                <a:lnTo>
                  <a:pt x="408" y="492"/>
                </a:lnTo>
                <a:lnTo>
                  <a:pt x="426" y="505"/>
                </a:lnTo>
                <a:lnTo>
                  <a:pt x="516" y="523"/>
                </a:lnTo>
                <a:lnTo>
                  <a:pt x="516" y="96"/>
                </a:lnTo>
                <a:lnTo>
                  <a:pt x="504" y="9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Freeform 398"/>
          <p:cNvSpPr>
            <a:spLocks/>
          </p:cNvSpPr>
          <p:nvPr/>
        </p:nvSpPr>
        <p:spPr bwMode="auto">
          <a:xfrm>
            <a:off x="2056642" y="2070100"/>
            <a:ext cx="2119312" cy="1452563"/>
          </a:xfrm>
          <a:custGeom>
            <a:avLst/>
            <a:gdLst>
              <a:gd name="T0" fmla="*/ 2147483647 w 1622"/>
              <a:gd name="T1" fmla="*/ 2147483647 h 1117"/>
              <a:gd name="T2" fmla="*/ 2147483647 w 1622"/>
              <a:gd name="T3" fmla="*/ 2147483647 h 1117"/>
              <a:gd name="T4" fmla="*/ 2147483647 w 1622"/>
              <a:gd name="T5" fmla="*/ 2147483647 h 1117"/>
              <a:gd name="T6" fmla="*/ 2147483647 w 1622"/>
              <a:gd name="T7" fmla="*/ 2147483647 h 1117"/>
              <a:gd name="T8" fmla="*/ 2147483647 w 1622"/>
              <a:gd name="T9" fmla="*/ 2147483647 h 1117"/>
              <a:gd name="T10" fmla="*/ 2147483647 w 1622"/>
              <a:gd name="T11" fmla="*/ 2147483647 h 1117"/>
              <a:gd name="T12" fmla="*/ 2147483647 w 1622"/>
              <a:gd name="T13" fmla="*/ 2147483647 h 1117"/>
              <a:gd name="T14" fmla="*/ 2147483647 w 1622"/>
              <a:gd name="T15" fmla="*/ 2147483647 h 1117"/>
              <a:gd name="T16" fmla="*/ 2147483647 w 1622"/>
              <a:gd name="T17" fmla="*/ 2147483647 h 1117"/>
              <a:gd name="T18" fmla="*/ 2147483647 w 1622"/>
              <a:gd name="T19" fmla="*/ 2147483647 h 1117"/>
              <a:gd name="T20" fmla="*/ 2147483647 w 1622"/>
              <a:gd name="T21" fmla="*/ 2147483647 h 1117"/>
              <a:gd name="T22" fmla="*/ 2147483647 w 1622"/>
              <a:gd name="T23" fmla="*/ 2147483647 h 1117"/>
              <a:gd name="T24" fmla="*/ 2147483647 w 1622"/>
              <a:gd name="T25" fmla="*/ 2147483647 h 1117"/>
              <a:gd name="T26" fmla="*/ 2147483647 w 1622"/>
              <a:gd name="T27" fmla="*/ 2147483647 h 1117"/>
              <a:gd name="T28" fmla="*/ 2147483647 w 1622"/>
              <a:gd name="T29" fmla="*/ 2147483647 h 1117"/>
              <a:gd name="T30" fmla="*/ 2147483647 w 1622"/>
              <a:gd name="T31" fmla="*/ 2147483647 h 1117"/>
              <a:gd name="T32" fmla="*/ 2147483647 w 1622"/>
              <a:gd name="T33" fmla="*/ 2147483647 h 1117"/>
              <a:gd name="T34" fmla="*/ 2147483647 w 1622"/>
              <a:gd name="T35" fmla="*/ 2147483647 h 1117"/>
              <a:gd name="T36" fmla="*/ 2147483647 w 1622"/>
              <a:gd name="T37" fmla="*/ 2147483647 h 1117"/>
              <a:gd name="T38" fmla="*/ 2147483647 w 1622"/>
              <a:gd name="T39" fmla="*/ 2147483647 h 1117"/>
              <a:gd name="T40" fmla="*/ 2147483647 w 1622"/>
              <a:gd name="T41" fmla="*/ 2147483647 h 1117"/>
              <a:gd name="T42" fmla="*/ 2147483647 w 1622"/>
              <a:gd name="T43" fmla="*/ 2147483647 h 1117"/>
              <a:gd name="T44" fmla="*/ 2147483647 w 1622"/>
              <a:gd name="T45" fmla="*/ 2147483647 h 1117"/>
              <a:gd name="T46" fmla="*/ 2147483647 w 1622"/>
              <a:gd name="T47" fmla="*/ 2147483647 h 1117"/>
              <a:gd name="T48" fmla="*/ 2147483647 w 1622"/>
              <a:gd name="T49" fmla="*/ 2147483647 h 1117"/>
              <a:gd name="T50" fmla="*/ 2147483647 w 1622"/>
              <a:gd name="T51" fmla="*/ 2147483647 h 1117"/>
              <a:gd name="T52" fmla="*/ 2147483647 w 1622"/>
              <a:gd name="T53" fmla="*/ 2147483647 h 1117"/>
              <a:gd name="T54" fmla="*/ 2147483647 w 1622"/>
              <a:gd name="T55" fmla="*/ 2147483647 h 1117"/>
              <a:gd name="T56" fmla="*/ 2147483647 w 1622"/>
              <a:gd name="T57" fmla="*/ 2147483647 h 1117"/>
              <a:gd name="T58" fmla="*/ 2147483647 w 1622"/>
              <a:gd name="T59" fmla="*/ 2147483647 h 1117"/>
              <a:gd name="T60" fmla="*/ 2147483647 w 1622"/>
              <a:gd name="T61" fmla="*/ 2147483647 h 1117"/>
              <a:gd name="T62" fmla="*/ 2147483647 w 1622"/>
              <a:gd name="T63" fmla="*/ 2147483647 h 1117"/>
              <a:gd name="T64" fmla="*/ 2147483647 w 1622"/>
              <a:gd name="T65" fmla="*/ 2147483647 h 1117"/>
              <a:gd name="T66" fmla="*/ 2147483647 w 1622"/>
              <a:gd name="T67" fmla="*/ 2147483647 h 1117"/>
              <a:gd name="T68" fmla="*/ 2147483647 w 1622"/>
              <a:gd name="T69" fmla="*/ 2147483647 h 1117"/>
              <a:gd name="T70" fmla="*/ 2147483647 w 1622"/>
              <a:gd name="T71" fmla="*/ 2147483647 h 1117"/>
              <a:gd name="T72" fmla="*/ 2147483647 w 1622"/>
              <a:gd name="T73" fmla="*/ 2147483647 h 1117"/>
              <a:gd name="T74" fmla="*/ 2147483647 w 1622"/>
              <a:gd name="T75" fmla="*/ 2147483647 h 1117"/>
              <a:gd name="T76" fmla="*/ 2147483647 w 1622"/>
              <a:gd name="T77" fmla="*/ 2147483647 h 1117"/>
              <a:gd name="T78" fmla="*/ 2147483647 w 1622"/>
              <a:gd name="T79" fmla="*/ 2147483647 h 1117"/>
              <a:gd name="T80" fmla="*/ 2147483647 w 1622"/>
              <a:gd name="T81" fmla="*/ 0 h 1117"/>
              <a:gd name="T82" fmla="*/ 2147483647 w 1622"/>
              <a:gd name="T83" fmla="*/ 2147483647 h 1117"/>
              <a:gd name="T84" fmla="*/ 2147483647 w 1622"/>
              <a:gd name="T85" fmla="*/ 2147483647 h 1117"/>
              <a:gd name="T86" fmla="*/ 2147483647 w 1622"/>
              <a:gd name="T87" fmla="*/ 2147483647 h 1117"/>
              <a:gd name="T88" fmla="*/ 2147483647 w 1622"/>
              <a:gd name="T89" fmla="*/ 2147483647 h 1117"/>
              <a:gd name="T90" fmla="*/ 2147483647 w 1622"/>
              <a:gd name="T91" fmla="*/ 2147483647 h 1117"/>
              <a:gd name="T92" fmla="*/ 2147483647 w 1622"/>
              <a:gd name="T93" fmla="*/ 2147483647 h 1117"/>
              <a:gd name="T94" fmla="*/ 2147483647 w 1622"/>
              <a:gd name="T95" fmla="*/ 2147483647 h 1117"/>
              <a:gd name="T96" fmla="*/ 2147483647 w 1622"/>
              <a:gd name="T97" fmla="*/ 2147483647 h 1117"/>
              <a:gd name="T98" fmla="*/ 2147483647 w 1622"/>
              <a:gd name="T99" fmla="*/ 2147483647 h 1117"/>
              <a:gd name="T100" fmla="*/ 2147483647 w 1622"/>
              <a:gd name="T101" fmla="*/ 2147483647 h 1117"/>
              <a:gd name="T102" fmla="*/ 2147483647 w 1622"/>
              <a:gd name="T103" fmla="*/ 2147483647 h 1117"/>
              <a:gd name="T104" fmla="*/ 2147483647 w 1622"/>
              <a:gd name="T105" fmla="*/ 2147483647 h 1117"/>
              <a:gd name="T106" fmla="*/ 2147483647 w 1622"/>
              <a:gd name="T107" fmla="*/ 2147483647 h 1117"/>
              <a:gd name="T108" fmla="*/ 2147483647 w 1622"/>
              <a:gd name="T109" fmla="*/ 2147483647 h 1117"/>
              <a:gd name="T110" fmla="*/ 0 w 1622"/>
              <a:gd name="T111" fmla="*/ 2147483647 h 1117"/>
              <a:gd name="T112" fmla="*/ 2147483647 w 1622"/>
              <a:gd name="T113" fmla="*/ 2147483647 h 1117"/>
              <a:gd name="T114" fmla="*/ 2147483647 w 1622"/>
              <a:gd name="T115" fmla="*/ 2147483647 h 1117"/>
              <a:gd name="T116" fmla="*/ 2147483647 w 1622"/>
              <a:gd name="T117" fmla="*/ 2147483647 h 1117"/>
              <a:gd name="T118" fmla="*/ 2147483647 w 1622"/>
              <a:gd name="T119" fmla="*/ 2147483647 h 1117"/>
              <a:gd name="T120" fmla="*/ 2147483647 w 1622"/>
              <a:gd name="T121" fmla="*/ 2147483647 h 1117"/>
              <a:gd name="T122" fmla="*/ 2147483647 w 1622"/>
              <a:gd name="T123" fmla="*/ 2147483647 h 1117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22" h="1117">
                <a:moveTo>
                  <a:pt x="931" y="943"/>
                </a:moveTo>
                <a:lnTo>
                  <a:pt x="973" y="955"/>
                </a:lnTo>
                <a:lnTo>
                  <a:pt x="1075" y="1003"/>
                </a:lnTo>
                <a:lnTo>
                  <a:pt x="1111" y="1081"/>
                </a:lnTo>
                <a:lnTo>
                  <a:pt x="1111" y="1117"/>
                </a:lnTo>
                <a:lnTo>
                  <a:pt x="1190" y="1093"/>
                </a:lnTo>
                <a:lnTo>
                  <a:pt x="1232" y="1057"/>
                </a:lnTo>
                <a:lnTo>
                  <a:pt x="1262" y="1051"/>
                </a:lnTo>
                <a:lnTo>
                  <a:pt x="1322" y="1039"/>
                </a:lnTo>
                <a:lnTo>
                  <a:pt x="1370" y="979"/>
                </a:lnTo>
                <a:lnTo>
                  <a:pt x="1394" y="985"/>
                </a:lnTo>
                <a:lnTo>
                  <a:pt x="1406" y="1045"/>
                </a:lnTo>
                <a:lnTo>
                  <a:pt x="1430" y="1027"/>
                </a:lnTo>
                <a:lnTo>
                  <a:pt x="1448" y="1033"/>
                </a:lnTo>
                <a:lnTo>
                  <a:pt x="1436" y="1051"/>
                </a:lnTo>
                <a:lnTo>
                  <a:pt x="1448" y="1075"/>
                </a:lnTo>
                <a:lnTo>
                  <a:pt x="1502" y="1033"/>
                </a:lnTo>
                <a:lnTo>
                  <a:pt x="1520" y="1009"/>
                </a:lnTo>
                <a:lnTo>
                  <a:pt x="1466" y="1003"/>
                </a:lnTo>
                <a:lnTo>
                  <a:pt x="1442" y="967"/>
                </a:lnTo>
                <a:lnTo>
                  <a:pt x="1460" y="949"/>
                </a:lnTo>
                <a:lnTo>
                  <a:pt x="1466" y="925"/>
                </a:lnTo>
                <a:lnTo>
                  <a:pt x="1382" y="943"/>
                </a:lnTo>
                <a:lnTo>
                  <a:pt x="1340" y="979"/>
                </a:lnTo>
                <a:lnTo>
                  <a:pt x="1358" y="937"/>
                </a:lnTo>
                <a:lnTo>
                  <a:pt x="1400" y="913"/>
                </a:lnTo>
                <a:lnTo>
                  <a:pt x="1424" y="889"/>
                </a:lnTo>
                <a:lnTo>
                  <a:pt x="1496" y="895"/>
                </a:lnTo>
                <a:lnTo>
                  <a:pt x="1550" y="889"/>
                </a:lnTo>
                <a:lnTo>
                  <a:pt x="1592" y="859"/>
                </a:lnTo>
                <a:lnTo>
                  <a:pt x="1622" y="835"/>
                </a:lnTo>
                <a:lnTo>
                  <a:pt x="1598" y="775"/>
                </a:lnTo>
                <a:lnTo>
                  <a:pt x="1592" y="745"/>
                </a:lnTo>
                <a:lnTo>
                  <a:pt x="1514" y="703"/>
                </a:lnTo>
                <a:lnTo>
                  <a:pt x="1514" y="679"/>
                </a:lnTo>
                <a:lnTo>
                  <a:pt x="1448" y="553"/>
                </a:lnTo>
                <a:lnTo>
                  <a:pt x="1430" y="607"/>
                </a:lnTo>
                <a:lnTo>
                  <a:pt x="1388" y="619"/>
                </a:lnTo>
                <a:lnTo>
                  <a:pt x="1376" y="607"/>
                </a:lnTo>
                <a:lnTo>
                  <a:pt x="1358" y="607"/>
                </a:lnTo>
                <a:lnTo>
                  <a:pt x="1358" y="522"/>
                </a:lnTo>
                <a:lnTo>
                  <a:pt x="1322" y="516"/>
                </a:lnTo>
                <a:lnTo>
                  <a:pt x="1292" y="474"/>
                </a:lnTo>
                <a:lnTo>
                  <a:pt x="1262" y="480"/>
                </a:lnTo>
                <a:lnTo>
                  <a:pt x="1226" y="468"/>
                </a:lnTo>
                <a:lnTo>
                  <a:pt x="1202" y="474"/>
                </a:lnTo>
                <a:lnTo>
                  <a:pt x="1202" y="504"/>
                </a:lnTo>
                <a:lnTo>
                  <a:pt x="1202" y="535"/>
                </a:lnTo>
                <a:lnTo>
                  <a:pt x="1196" y="601"/>
                </a:lnTo>
                <a:lnTo>
                  <a:pt x="1190" y="625"/>
                </a:lnTo>
                <a:lnTo>
                  <a:pt x="1226" y="697"/>
                </a:lnTo>
                <a:lnTo>
                  <a:pt x="1166" y="751"/>
                </a:lnTo>
                <a:lnTo>
                  <a:pt x="1178" y="841"/>
                </a:lnTo>
                <a:lnTo>
                  <a:pt x="1154" y="859"/>
                </a:lnTo>
                <a:lnTo>
                  <a:pt x="1130" y="847"/>
                </a:lnTo>
                <a:lnTo>
                  <a:pt x="1117" y="739"/>
                </a:lnTo>
                <a:lnTo>
                  <a:pt x="1057" y="733"/>
                </a:lnTo>
                <a:lnTo>
                  <a:pt x="943" y="667"/>
                </a:lnTo>
                <a:lnTo>
                  <a:pt x="919" y="667"/>
                </a:lnTo>
                <a:lnTo>
                  <a:pt x="901" y="613"/>
                </a:lnTo>
                <a:lnTo>
                  <a:pt x="883" y="595"/>
                </a:lnTo>
                <a:lnTo>
                  <a:pt x="931" y="450"/>
                </a:lnTo>
                <a:lnTo>
                  <a:pt x="961" y="420"/>
                </a:lnTo>
                <a:lnTo>
                  <a:pt x="991" y="402"/>
                </a:lnTo>
                <a:lnTo>
                  <a:pt x="1009" y="402"/>
                </a:lnTo>
                <a:lnTo>
                  <a:pt x="1027" y="342"/>
                </a:lnTo>
                <a:lnTo>
                  <a:pt x="1039" y="294"/>
                </a:lnTo>
                <a:lnTo>
                  <a:pt x="1099" y="282"/>
                </a:lnTo>
                <a:lnTo>
                  <a:pt x="1130" y="258"/>
                </a:lnTo>
                <a:lnTo>
                  <a:pt x="1111" y="204"/>
                </a:lnTo>
                <a:lnTo>
                  <a:pt x="1124" y="168"/>
                </a:lnTo>
                <a:lnTo>
                  <a:pt x="1099" y="138"/>
                </a:lnTo>
                <a:lnTo>
                  <a:pt x="1063" y="132"/>
                </a:lnTo>
                <a:lnTo>
                  <a:pt x="1051" y="192"/>
                </a:lnTo>
                <a:lnTo>
                  <a:pt x="1015" y="246"/>
                </a:lnTo>
                <a:lnTo>
                  <a:pt x="1003" y="180"/>
                </a:lnTo>
                <a:lnTo>
                  <a:pt x="985" y="156"/>
                </a:lnTo>
                <a:lnTo>
                  <a:pt x="961" y="186"/>
                </a:lnTo>
                <a:lnTo>
                  <a:pt x="949" y="156"/>
                </a:lnTo>
                <a:lnTo>
                  <a:pt x="925" y="114"/>
                </a:lnTo>
                <a:lnTo>
                  <a:pt x="913" y="60"/>
                </a:lnTo>
                <a:lnTo>
                  <a:pt x="877" y="0"/>
                </a:lnTo>
                <a:lnTo>
                  <a:pt x="847" y="84"/>
                </a:lnTo>
                <a:lnTo>
                  <a:pt x="847" y="114"/>
                </a:lnTo>
                <a:lnTo>
                  <a:pt x="889" y="150"/>
                </a:lnTo>
                <a:lnTo>
                  <a:pt x="895" y="186"/>
                </a:lnTo>
                <a:lnTo>
                  <a:pt x="865" y="216"/>
                </a:lnTo>
                <a:lnTo>
                  <a:pt x="847" y="204"/>
                </a:lnTo>
                <a:lnTo>
                  <a:pt x="823" y="204"/>
                </a:lnTo>
                <a:lnTo>
                  <a:pt x="811" y="234"/>
                </a:lnTo>
                <a:lnTo>
                  <a:pt x="769" y="222"/>
                </a:lnTo>
                <a:lnTo>
                  <a:pt x="709" y="222"/>
                </a:lnTo>
                <a:lnTo>
                  <a:pt x="673" y="198"/>
                </a:lnTo>
                <a:lnTo>
                  <a:pt x="619" y="210"/>
                </a:lnTo>
                <a:lnTo>
                  <a:pt x="625" y="228"/>
                </a:lnTo>
                <a:lnTo>
                  <a:pt x="631" y="264"/>
                </a:lnTo>
                <a:lnTo>
                  <a:pt x="613" y="258"/>
                </a:lnTo>
                <a:lnTo>
                  <a:pt x="583" y="222"/>
                </a:lnTo>
                <a:lnTo>
                  <a:pt x="517" y="234"/>
                </a:lnTo>
                <a:lnTo>
                  <a:pt x="487" y="210"/>
                </a:lnTo>
                <a:lnTo>
                  <a:pt x="499" y="186"/>
                </a:lnTo>
                <a:lnTo>
                  <a:pt x="457" y="174"/>
                </a:lnTo>
                <a:lnTo>
                  <a:pt x="409" y="150"/>
                </a:lnTo>
                <a:lnTo>
                  <a:pt x="343" y="132"/>
                </a:lnTo>
                <a:lnTo>
                  <a:pt x="301" y="144"/>
                </a:lnTo>
                <a:lnTo>
                  <a:pt x="259" y="96"/>
                </a:lnTo>
                <a:lnTo>
                  <a:pt x="145" y="150"/>
                </a:lnTo>
                <a:lnTo>
                  <a:pt x="115" y="180"/>
                </a:lnTo>
                <a:lnTo>
                  <a:pt x="67" y="168"/>
                </a:lnTo>
                <a:lnTo>
                  <a:pt x="37" y="138"/>
                </a:lnTo>
                <a:lnTo>
                  <a:pt x="0" y="126"/>
                </a:lnTo>
                <a:lnTo>
                  <a:pt x="0" y="553"/>
                </a:lnTo>
                <a:lnTo>
                  <a:pt x="61" y="583"/>
                </a:lnTo>
                <a:lnTo>
                  <a:pt x="109" y="559"/>
                </a:lnTo>
                <a:lnTo>
                  <a:pt x="175" y="679"/>
                </a:lnTo>
                <a:lnTo>
                  <a:pt x="217" y="709"/>
                </a:lnTo>
                <a:lnTo>
                  <a:pt x="211" y="757"/>
                </a:lnTo>
                <a:lnTo>
                  <a:pt x="229" y="793"/>
                </a:lnTo>
                <a:lnTo>
                  <a:pt x="277" y="859"/>
                </a:lnTo>
                <a:lnTo>
                  <a:pt x="343" y="901"/>
                </a:lnTo>
                <a:lnTo>
                  <a:pt x="349" y="931"/>
                </a:lnTo>
                <a:lnTo>
                  <a:pt x="871" y="931"/>
                </a:lnTo>
                <a:lnTo>
                  <a:pt x="931" y="94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" name="Freeform 399"/>
          <p:cNvSpPr>
            <a:spLocks/>
          </p:cNvSpPr>
          <p:nvPr/>
        </p:nvSpPr>
        <p:spPr bwMode="auto">
          <a:xfrm>
            <a:off x="2456692" y="3279775"/>
            <a:ext cx="1435100" cy="741363"/>
          </a:xfrm>
          <a:custGeom>
            <a:avLst/>
            <a:gdLst>
              <a:gd name="T0" fmla="*/ 2147483647 w 1099"/>
              <a:gd name="T1" fmla="*/ 2147483647 h 571"/>
              <a:gd name="T2" fmla="*/ 2147483647 w 1099"/>
              <a:gd name="T3" fmla="*/ 2147483647 h 571"/>
              <a:gd name="T4" fmla="*/ 2147483647 w 1099"/>
              <a:gd name="T5" fmla="*/ 2147483647 h 571"/>
              <a:gd name="T6" fmla="*/ 2147483647 w 1099"/>
              <a:gd name="T7" fmla="*/ 2147483647 h 571"/>
              <a:gd name="T8" fmla="*/ 2147483647 w 1099"/>
              <a:gd name="T9" fmla="*/ 2147483647 h 571"/>
              <a:gd name="T10" fmla="*/ 2147483647 w 1099"/>
              <a:gd name="T11" fmla="*/ 2147483647 h 571"/>
              <a:gd name="T12" fmla="*/ 2147483647 w 1099"/>
              <a:gd name="T13" fmla="*/ 2147483647 h 571"/>
              <a:gd name="T14" fmla="*/ 2147483647 w 1099"/>
              <a:gd name="T15" fmla="*/ 2147483647 h 571"/>
              <a:gd name="T16" fmla="*/ 2147483647 w 1099"/>
              <a:gd name="T17" fmla="*/ 2147483647 h 571"/>
              <a:gd name="T18" fmla="*/ 2147483647 w 1099"/>
              <a:gd name="T19" fmla="*/ 2147483647 h 571"/>
              <a:gd name="T20" fmla="*/ 2147483647 w 1099"/>
              <a:gd name="T21" fmla="*/ 2147483647 h 571"/>
              <a:gd name="T22" fmla="*/ 2147483647 w 1099"/>
              <a:gd name="T23" fmla="*/ 2147483647 h 571"/>
              <a:gd name="T24" fmla="*/ 2147483647 w 1099"/>
              <a:gd name="T25" fmla="*/ 2147483647 h 571"/>
              <a:gd name="T26" fmla="*/ 2147483647 w 1099"/>
              <a:gd name="T27" fmla="*/ 2147483647 h 571"/>
              <a:gd name="T28" fmla="*/ 2147483647 w 1099"/>
              <a:gd name="T29" fmla="*/ 2147483647 h 571"/>
              <a:gd name="T30" fmla="*/ 2147483647 w 1099"/>
              <a:gd name="T31" fmla="*/ 2147483647 h 571"/>
              <a:gd name="T32" fmla="*/ 2147483647 w 1099"/>
              <a:gd name="T33" fmla="*/ 2147483647 h 571"/>
              <a:gd name="T34" fmla="*/ 2147483647 w 1099"/>
              <a:gd name="T35" fmla="*/ 2147483647 h 571"/>
              <a:gd name="T36" fmla="*/ 2147483647 w 1099"/>
              <a:gd name="T37" fmla="*/ 2147483647 h 571"/>
              <a:gd name="T38" fmla="*/ 2147483647 w 1099"/>
              <a:gd name="T39" fmla="*/ 2147483647 h 571"/>
              <a:gd name="T40" fmla="*/ 2147483647 w 1099"/>
              <a:gd name="T41" fmla="*/ 2147483647 h 571"/>
              <a:gd name="T42" fmla="*/ 2147483647 w 1099"/>
              <a:gd name="T43" fmla="*/ 2147483647 h 571"/>
              <a:gd name="T44" fmla="*/ 2147483647 w 1099"/>
              <a:gd name="T45" fmla="*/ 2147483647 h 571"/>
              <a:gd name="T46" fmla="*/ 2147483647 w 1099"/>
              <a:gd name="T47" fmla="*/ 2147483647 h 571"/>
              <a:gd name="T48" fmla="*/ 2147483647 w 1099"/>
              <a:gd name="T49" fmla="*/ 2147483647 h 571"/>
              <a:gd name="T50" fmla="*/ 2147483647 w 1099"/>
              <a:gd name="T51" fmla="*/ 0 h 571"/>
              <a:gd name="T52" fmla="*/ 2147483647 w 1099"/>
              <a:gd name="T53" fmla="*/ 2147483647 h 571"/>
              <a:gd name="T54" fmla="*/ 2147483647 w 1099"/>
              <a:gd name="T55" fmla="*/ 2147483647 h 571"/>
              <a:gd name="T56" fmla="*/ 2147483647 w 1099"/>
              <a:gd name="T57" fmla="*/ 2147483647 h 571"/>
              <a:gd name="T58" fmla="*/ 0 w 1099"/>
              <a:gd name="T59" fmla="*/ 2147483647 h 571"/>
              <a:gd name="T60" fmla="*/ 2147483647 w 1099"/>
              <a:gd name="T61" fmla="*/ 2147483647 h 571"/>
              <a:gd name="T62" fmla="*/ 2147483647 w 1099"/>
              <a:gd name="T63" fmla="*/ 2147483647 h 571"/>
              <a:gd name="T64" fmla="*/ 2147483647 w 1099"/>
              <a:gd name="T65" fmla="*/ 2147483647 h 571"/>
              <a:gd name="T66" fmla="*/ 2147483647 w 1099"/>
              <a:gd name="T67" fmla="*/ 2147483647 h 57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099" h="571">
                <a:moveTo>
                  <a:pt x="252" y="439"/>
                </a:moveTo>
                <a:lnTo>
                  <a:pt x="300" y="439"/>
                </a:lnTo>
                <a:lnTo>
                  <a:pt x="318" y="427"/>
                </a:lnTo>
                <a:lnTo>
                  <a:pt x="348" y="433"/>
                </a:lnTo>
                <a:lnTo>
                  <a:pt x="396" y="487"/>
                </a:lnTo>
                <a:lnTo>
                  <a:pt x="432" y="475"/>
                </a:lnTo>
                <a:lnTo>
                  <a:pt x="456" y="493"/>
                </a:lnTo>
                <a:lnTo>
                  <a:pt x="474" y="523"/>
                </a:lnTo>
                <a:lnTo>
                  <a:pt x="498" y="547"/>
                </a:lnTo>
                <a:lnTo>
                  <a:pt x="528" y="553"/>
                </a:lnTo>
                <a:lnTo>
                  <a:pt x="528" y="511"/>
                </a:lnTo>
                <a:lnTo>
                  <a:pt x="552" y="487"/>
                </a:lnTo>
                <a:lnTo>
                  <a:pt x="570" y="469"/>
                </a:lnTo>
                <a:lnTo>
                  <a:pt x="630" y="475"/>
                </a:lnTo>
                <a:lnTo>
                  <a:pt x="666" y="475"/>
                </a:lnTo>
                <a:lnTo>
                  <a:pt x="714" y="463"/>
                </a:lnTo>
                <a:lnTo>
                  <a:pt x="744" y="463"/>
                </a:lnTo>
                <a:lnTo>
                  <a:pt x="774" y="457"/>
                </a:lnTo>
                <a:lnTo>
                  <a:pt x="780" y="487"/>
                </a:lnTo>
                <a:lnTo>
                  <a:pt x="792" y="529"/>
                </a:lnTo>
                <a:lnTo>
                  <a:pt x="829" y="565"/>
                </a:lnTo>
                <a:lnTo>
                  <a:pt x="847" y="571"/>
                </a:lnTo>
                <a:lnTo>
                  <a:pt x="841" y="511"/>
                </a:lnTo>
                <a:lnTo>
                  <a:pt x="817" y="445"/>
                </a:lnTo>
                <a:lnTo>
                  <a:pt x="847" y="409"/>
                </a:lnTo>
                <a:lnTo>
                  <a:pt x="877" y="397"/>
                </a:lnTo>
                <a:lnTo>
                  <a:pt x="931" y="343"/>
                </a:lnTo>
                <a:lnTo>
                  <a:pt x="925" y="307"/>
                </a:lnTo>
                <a:lnTo>
                  <a:pt x="919" y="271"/>
                </a:lnTo>
                <a:lnTo>
                  <a:pt x="937" y="283"/>
                </a:lnTo>
                <a:lnTo>
                  <a:pt x="943" y="277"/>
                </a:lnTo>
                <a:lnTo>
                  <a:pt x="937" y="253"/>
                </a:lnTo>
                <a:lnTo>
                  <a:pt x="949" y="253"/>
                </a:lnTo>
                <a:lnTo>
                  <a:pt x="967" y="247"/>
                </a:lnTo>
                <a:lnTo>
                  <a:pt x="979" y="217"/>
                </a:lnTo>
                <a:lnTo>
                  <a:pt x="1003" y="211"/>
                </a:lnTo>
                <a:lnTo>
                  <a:pt x="1039" y="193"/>
                </a:lnTo>
                <a:lnTo>
                  <a:pt x="1039" y="144"/>
                </a:lnTo>
                <a:lnTo>
                  <a:pt x="1099" y="114"/>
                </a:lnTo>
                <a:lnTo>
                  <a:pt x="1087" y="54"/>
                </a:lnTo>
                <a:lnTo>
                  <a:pt x="1063" y="48"/>
                </a:lnTo>
                <a:lnTo>
                  <a:pt x="1015" y="108"/>
                </a:lnTo>
                <a:lnTo>
                  <a:pt x="955" y="120"/>
                </a:lnTo>
                <a:lnTo>
                  <a:pt x="925" y="126"/>
                </a:lnTo>
                <a:lnTo>
                  <a:pt x="883" y="162"/>
                </a:lnTo>
                <a:lnTo>
                  <a:pt x="804" y="186"/>
                </a:lnTo>
                <a:lnTo>
                  <a:pt x="804" y="150"/>
                </a:lnTo>
                <a:lnTo>
                  <a:pt x="768" y="72"/>
                </a:lnTo>
                <a:lnTo>
                  <a:pt x="666" y="24"/>
                </a:lnTo>
                <a:lnTo>
                  <a:pt x="624" y="12"/>
                </a:lnTo>
                <a:lnTo>
                  <a:pt x="564" y="0"/>
                </a:lnTo>
                <a:lnTo>
                  <a:pt x="42" y="0"/>
                </a:lnTo>
                <a:lnTo>
                  <a:pt x="48" y="36"/>
                </a:lnTo>
                <a:lnTo>
                  <a:pt x="30" y="48"/>
                </a:lnTo>
                <a:lnTo>
                  <a:pt x="36" y="24"/>
                </a:lnTo>
                <a:lnTo>
                  <a:pt x="0" y="12"/>
                </a:lnTo>
                <a:lnTo>
                  <a:pt x="18" y="78"/>
                </a:lnTo>
                <a:lnTo>
                  <a:pt x="12" y="126"/>
                </a:lnTo>
                <a:lnTo>
                  <a:pt x="0" y="174"/>
                </a:lnTo>
                <a:lnTo>
                  <a:pt x="12" y="211"/>
                </a:lnTo>
                <a:lnTo>
                  <a:pt x="12" y="235"/>
                </a:lnTo>
                <a:lnTo>
                  <a:pt x="42" y="295"/>
                </a:lnTo>
                <a:lnTo>
                  <a:pt x="66" y="337"/>
                </a:lnTo>
                <a:lnTo>
                  <a:pt x="84" y="367"/>
                </a:lnTo>
                <a:lnTo>
                  <a:pt x="138" y="403"/>
                </a:lnTo>
                <a:lnTo>
                  <a:pt x="144" y="415"/>
                </a:lnTo>
                <a:lnTo>
                  <a:pt x="192" y="409"/>
                </a:lnTo>
                <a:lnTo>
                  <a:pt x="252" y="43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1" name="Freeform 400"/>
          <p:cNvSpPr>
            <a:spLocks/>
          </p:cNvSpPr>
          <p:nvPr/>
        </p:nvSpPr>
        <p:spPr bwMode="auto">
          <a:xfrm>
            <a:off x="3372679" y="4286250"/>
            <a:ext cx="111125" cy="112713"/>
          </a:xfrm>
          <a:custGeom>
            <a:avLst/>
            <a:gdLst>
              <a:gd name="T0" fmla="*/ 2147483647 w 14"/>
              <a:gd name="T1" fmla="*/ 2147483647 h 14"/>
              <a:gd name="T2" fmla="*/ 2147483647 w 14"/>
              <a:gd name="T3" fmla="*/ 2147483647 h 14"/>
              <a:gd name="T4" fmla="*/ 2147483647 w 14"/>
              <a:gd name="T5" fmla="*/ 0 h 14"/>
              <a:gd name="T6" fmla="*/ 2147483647 w 14"/>
              <a:gd name="T7" fmla="*/ 2147483647 h 14"/>
              <a:gd name="T8" fmla="*/ 0 w 14"/>
              <a:gd name="T9" fmla="*/ 2147483647 h 14"/>
              <a:gd name="T10" fmla="*/ 2147483647 w 14"/>
              <a:gd name="T11" fmla="*/ 2147483647 h 14"/>
              <a:gd name="T12" fmla="*/ 2147483647 w 14"/>
              <a:gd name="T13" fmla="*/ 2147483647 h 14"/>
              <a:gd name="T14" fmla="*/ 2147483647 w 14"/>
              <a:gd name="T15" fmla="*/ 2147483647 h 1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" h="14">
                <a:moveTo>
                  <a:pt x="14" y="14"/>
                </a:moveTo>
                <a:cubicBezTo>
                  <a:pt x="14" y="12"/>
                  <a:pt x="13" y="11"/>
                  <a:pt x="13" y="11"/>
                </a:cubicBezTo>
                <a:cubicBezTo>
                  <a:pt x="14" y="0"/>
                  <a:pt x="14" y="0"/>
                  <a:pt x="14" y="0"/>
                </a:cubicBezTo>
                <a:cubicBezTo>
                  <a:pt x="7" y="3"/>
                  <a:pt x="7" y="3"/>
                  <a:pt x="7" y="3"/>
                </a:cubicBezTo>
                <a:cubicBezTo>
                  <a:pt x="0" y="6"/>
                  <a:pt x="0" y="6"/>
                  <a:pt x="0" y="6"/>
                </a:cubicBezTo>
                <a:cubicBezTo>
                  <a:pt x="5" y="14"/>
                  <a:pt x="5" y="14"/>
                  <a:pt x="5" y="14"/>
                </a:cubicBezTo>
                <a:cubicBezTo>
                  <a:pt x="9" y="13"/>
                  <a:pt x="9" y="13"/>
                  <a:pt x="9" y="13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Freeform 401"/>
          <p:cNvSpPr>
            <a:spLocks/>
          </p:cNvSpPr>
          <p:nvPr/>
        </p:nvSpPr>
        <p:spPr bwMode="auto">
          <a:xfrm>
            <a:off x="3412367" y="4389438"/>
            <a:ext cx="95250" cy="69850"/>
          </a:xfrm>
          <a:custGeom>
            <a:avLst/>
            <a:gdLst>
              <a:gd name="T0" fmla="*/ 2147483647 w 12"/>
              <a:gd name="T1" fmla="*/ 2147483647 h 9"/>
              <a:gd name="T2" fmla="*/ 2147483647 w 12"/>
              <a:gd name="T3" fmla="*/ 0 h 9"/>
              <a:gd name="T4" fmla="*/ 0 w 12"/>
              <a:gd name="T5" fmla="*/ 2147483647 h 9"/>
              <a:gd name="T6" fmla="*/ 2147483647 w 12"/>
              <a:gd name="T7" fmla="*/ 2147483647 h 9"/>
              <a:gd name="T8" fmla="*/ 2147483647 w 12"/>
              <a:gd name="T9" fmla="*/ 2147483647 h 9"/>
              <a:gd name="T10" fmla="*/ 2147483647 w 12"/>
              <a:gd name="T11" fmla="*/ 2147483647 h 9"/>
              <a:gd name="T12" fmla="*/ 2147483647 w 12"/>
              <a:gd name="T13" fmla="*/ 2147483647 h 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" h="9">
                <a:moveTo>
                  <a:pt x="9" y="1"/>
                </a:moveTo>
                <a:cubicBezTo>
                  <a:pt x="4" y="0"/>
                  <a:pt x="4" y="0"/>
                  <a:pt x="4" y="0"/>
                </a:cubicBezTo>
                <a:cubicBezTo>
                  <a:pt x="0" y="1"/>
                  <a:pt x="0" y="1"/>
                  <a:pt x="0" y="1"/>
                </a:cubicBezTo>
                <a:cubicBezTo>
                  <a:pt x="2" y="3"/>
                  <a:pt x="2" y="3"/>
                  <a:pt x="2" y="3"/>
                </a:cubicBezTo>
                <a:cubicBezTo>
                  <a:pt x="11" y="9"/>
                  <a:pt x="11" y="9"/>
                  <a:pt x="11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11" y="4"/>
                  <a:pt x="10" y="2"/>
                  <a:pt x="9" y="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Freeform 402"/>
          <p:cNvSpPr>
            <a:spLocks/>
          </p:cNvSpPr>
          <p:nvPr/>
        </p:nvSpPr>
        <p:spPr bwMode="auto">
          <a:xfrm>
            <a:off x="3499679" y="4429125"/>
            <a:ext cx="141288" cy="60325"/>
          </a:xfrm>
          <a:custGeom>
            <a:avLst/>
            <a:gdLst>
              <a:gd name="T0" fmla="*/ 2147483647 w 18"/>
              <a:gd name="T1" fmla="*/ 2147483647 h 8"/>
              <a:gd name="T2" fmla="*/ 2147483647 w 18"/>
              <a:gd name="T3" fmla="*/ 2147483647 h 8"/>
              <a:gd name="T4" fmla="*/ 2147483647 w 18"/>
              <a:gd name="T5" fmla="*/ 2147483647 h 8"/>
              <a:gd name="T6" fmla="*/ 2147483647 w 18"/>
              <a:gd name="T7" fmla="*/ 0 h 8"/>
              <a:gd name="T8" fmla="*/ 0 w 18"/>
              <a:gd name="T9" fmla="*/ 2147483647 h 8"/>
              <a:gd name="T10" fmla="*/ 2147483647 w 18"/>
              <a:gd name="T11" fmla="*/ 2147483647 h 8"/>
              <a:gd name="T12" fmla="*/ 2147483647 w 18"/>
              <a:gd name="T13" fmla="*/ 2147483647 h 8"/>
              <a:gd name="T14" fmla="*/ 2147483647 w 18"/>
              <a:gd name="T15" fmla="*/ 2147483647 h 8"/>
              <a:gd name="T16" fmla="*/ 2147483647 w 18"/>
              <a:gd name="T17" fmla="*/ 2147483647 h 8"/>
              <a:gd name="T18" fmla="*/ 2147483647 w 18"/>
              <a:gd name="T19" fmla="*/ 2147483647 h 8"/>
              <a:gd name="T20" fmla="*/ 2147483647 w 18"/>
              <a:gd name="T21" fmla="*/ 2147483647 h 8"/>
              <a:gd name="T22" fmla="*/ 2147483647 w 18"/>
              <a:gd name="T23" fmla="*/ 2147483647 h 8"/>
              <a:gd name="T24" fmla="*/ 2147483647 w 18"/>
              <a:gd name="T25" fmla="*/ 2147483647 h 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" h="8">
                <a:moveTo>
                  <a:pt x="14" y="1"/>
                </a:moveTo>
                <a:cubicBezTo>
                  <a:pt x="9" y="1"/>
                  <a:pt x="9" y="1"/>
                  <a:pt x="9" y="1"/>
                </a:cubicBezTo>
                <a:cubicBezTo>
                  <a:pt x="9" y="1"/>
                  <a:pt x="3" y="2"/>
                  <a:pt x="2" y="1"/>
                </a:cubicBezTo>
                <a:cubicBezTo>
                  <a:pt x="1" y="1"/>
                  <a:pt x="1" y="1"/>
                  <a:pt x="1" y="0"/>
                </a:cubicBezTo>
                <a:cubicBezTo>
                  <a:pt x="0" y="4"/>
                  <a:pt x="0" y="4"/>
                  <a:pt x="0" y="4"/>
                </a:cubicBezTo>
                <a:cubicBezTo>
                  <a:pt x="0" y="4"/>
                  <a:pt x="3" y="7"/>
                  <a:pt x="4" y="8"/>
                </a:cubicBezTo>
                <a:cubicBezTo>
                  <a:pt x="5" y="8"/>
                  <a:pt x="6" y="8"/>
                  <a:pt x="6" y="8"/>
                </a:cubicBezTo>
                <a:cubicBezTo>
                  <a:pt x="7" y="6"/>
                  <a:pt x="7" y="6"/>
                  <a:pt x="7" y="6"/>
                </a:cubicBezTo>
                <a:cubicBezTo>
                  <a:pt x="10" y="3"/>
                  <a:pt x="10" y="3"/>
                  <a:pt x="10" y="3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7"/>
                  <a:pt x="15" y="7"/>
                  <a:pt x="15" y="7"/>
                </a:cubicBezTo>
                <a:cubicBezTo>
                  <a:pt x="18" y="4"/>
                  <a:pt x="18" y="4"/>
                  <a:pt x="18" y="4"/>
                </a:cubicBezTo>
                <a:lnTo>
                  <a:pt x="14" y="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Freeform 403"/>
          <p:cNvSpPr>
            <a:spLocks/>
          </p:cNvSpPr>
          <p:nvPr/>
        </p:nvSpPr>
        <p:spPr bwMode="auto">
          <a:xfrm>
            <a:off x="3593342" y="4359275"/>
            <a:ext cx="290512" cy="319088"/>
          </a:xfrm>
          <a:custGeom>
            <a:avLst/>
            <a:gdLst>
              <a:gd name="T0" fmla="*/ 2147483647 w 37"/>
              <a:gd name="T1" fmla="*/ 2147483647 h 41"/>
              <a:gd name="T2" fmla="*/ 2147483647 w 37"/>
              <a:gd name="T3" fmla="*/ 2147483647 h 41"/>
              <a:gd name="T4" fmla="*/ 2147483647 w 37"/>
              <a:gd name="T5" fmla="*/ 2147483647 h 41"/>
              <a:gd name="T6" fmla="*/ 2147483647 w 37"/>
              <a:gd name="T7" fmla="*/ 2147483647 h 41"/>
              <a:gd name="T8" fmla="*/ 2147483647 w 37"/>
              <a:gd name="T9" fmla="*/ 2147483647 h 41"/>
              <a:gd name="T10" fmla="*/ 2147483647 w 37"/>
              <a:gd name="T11" fmla="*/ 2147483647 h 41"/>
              <a:gd name="T12" fmla="*/ 2147483647 w 37"/>
              <a:gd name="T13" fmla="*/ 2147483647 h 41"/>
              <a:gd name="T14" fmla="*/ 2147483647 w 37"/>
              <a:gd name="T15" fmla="*/ 2147483647 h 41"/>
              <a:gd name="T16" fmla="*/ 2147483647 w 37"/>
              <a:gd name="T17" fmla="*/ 2147483647 h 41"/>
              <a:gd name="T18" fmla="*/ 2147483647 w 37"/>
              <a:gd name="T19" fmla="*/ 2147483647 h 41"/>
              <a:gd name="T20" fmla="*/ 2147483647 w 37"/>
              <a:gd name="T21" fmla="*/ 0 h 41"/>
              <a:gd name="T22" fmla="*/ 2147483647 w 37"/>
              <a:gd name="T23" fmla="*/ 2147483647 h 41"/>
              <a:gd name="T24" fmla="*/ 2147483647 w 37"/>
              <a:gd name="T25" fmla="*/ 2147483647 h 41"/>
              <a:gd name="T26" fmla="*/ 2147483647 w 37"/>
              <a:gd name="T27" fmla="*/ 2147483647 h 41"/>
              <a:gd name="T28" fmla="*/ 2147483647 w 37"/>
              <a:gd name="T29" fmla="*/ 2147483647 h 41"/>
              <a:gd name="T30" fmla="*/ 2147483647 w 37"/>
              <a:gd name="T31" fmla="*/ 2147483647 h 41"/>
              <a:gd name="T32" fmla="*/ 2147483647 w 37"/>
              <a:gd name="T33" fmla="*/ 2147483647 h 41"/>
              <a:gd name="T34" fmla="*/ 2147483647 w 37"/>
              <a:gd name="T35" fmla="*/ 2147483647 h 41"/>
              <a:gd name="T36" fmla="*/ 2147483647 w 37"/>
              <a:gd name="T37" fmla="*/ 2147483647 h 41"/>
              <a:gd name="T38" fmla="*/ 2147483647 w 37"/>
              <a:gd name="T39" fmla="*/ 2147483647 h 41"/>
              <a:gd name="T40" fmla="*/ 2147483647 w 37"/>
              <a:gd name="T41" fmla="*/ 2147483647 h 41"/>
              <a:gd name="T42" fmla="*/ 2147483647 w 37"/>
              <a:gd name="T43" fmla="*/ 2147483647 h 41"/>
              <a:gd name="T44" fmla="*/ 0 w 37"/>
              <a:gd name="T45" fmla="*/ 2147483647 h 41"/>
              <a:gd name="T46" fmla="*/ 2147483647 w 37"/>
              <a:gd name="T47" fmla="*/ 2147483647 h 41"/>
              <a:gd name="T48" fmla="*/ 2147483647 w 37"/>
              <a:gd name="T49" fmla="*/ 2147483647 h 4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7" h="41">
                <a:moveTo>
                  <a:pt x="37" y="34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27"/>
                  <a:pt x="37" y="27"/>
                  <a:pt x="37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1"/>
                  <a:pt x="36" y="21"/>
                  <a:pt x="36" y="21"/>
                </a:cubicBezTo>
                <a:cubicBezTo>
                  <a:pt x="31" y="20"/>
                  <a:pt x="31" y="20"/>
                  <a:pt x="31" y="20"/>
                </a:cubicBezTo>
                <a:cubicBezTo>
                  <a:pt x="21" y="16"/>
                  <a:pt x="21" y="16"/>
                  <a:pt x="21" y="16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3"/>
                  <a:pt x="20" y="3"/>
                  <a:pt x="20" y="3"/>
                </a:cubicBezTo>
                <a:cubicBezTo>
                  <a:pt x="24" y="1"/>
                  <a:pt x="24" y="1"/>
                  <a:pt x="24" y="1"/>
                </a:cubicBezTo>
                <a:cubicBezTo>
                  <a:pt x="24" y="0"/>
                  <a:pt x="24" y="0"/>
                  <a:pt x="24" y="0"/>
                </a:cubicBezTo>
                <a:cubicBezTo>
                  <a:pt x="17" y="2"/>
                  <a:pt x="17" y="2"/>
                  <a:pt x="17" y="2"/>
                </a:cubicBezTo>
                <a:cubicBezTo>
                  <a:pt x="13" y="4"/>
                  <a:pt x="13" y="4"/>
                  <a:pt x="13" y="4"/>
                </a:cubicBezTo>
                <a:cubicBezTo>
                  <a:pt x="11" y="9"/>
                  <a:pt x="11" y="9"/>
                  <a:pt x="11" y="9"/>
                </a:cubicBezTo>
                <a:cubicBezTo>
                  <a:pt x="9" y="10"/>
                  <a:pt x="9" y="10"/>
                  <a:pt x="9" y="10"/>
                </a:cubicBezTo>
                <a:cubicBezTo>
                  <a:pt x="6" y="13"/>
                  <a:pt x="6" y="13"/>
                  <a:pt x="6" y="13"/>
                </a:cubicBezTo>
                <a:cubicBezTo>
                  <a:pt x="3" y="16"/>
                  <a:pt x="3" y="16"/>
                  <a:pt x="3" y="16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23"/>
                  <a:pt x="5" y="23"/>
                  <a:pt x="5" y="23"/>
                </a:cubicBezTo>
                <a:cubicBezTo>
                  <a:pt x="5" y="26"/>
                  <a:pt x="5" y="26"/>
                  <a:pt x="5" y="26"/>
                </a:cubicBezTo>
                <a:cubicBezTo>
                  <a:pt x="6" y="30"/>
                  <a:pt x="6" y="30"/>
                  <a:pt x="6" y="30"/>
                </a:cubicBezTo>
                <a:cubicBezTo>
                  <a:pt x="2" y="33"/>
                  <a:pt x="2" y="33"/>
                  <a:pt x="2" y="33"/>
                </a:cubicBezTo>
                <a:cubicBezTo>
                  <a:pt x="0" y="35"/>
                  <a:pt x="0" y="35"/>
                  <a:pt x="0" y="35"/>
                </a:cubicBezTo>
                <a:cubicBezTo>
                  <a:pt x="8" y="38"/>
                  <a:pt x="8" y="38"/>
                  <a:pt x="8" y="38"/>
                </a:cubicBezTo>
                <a:cubicBezTo>
                  <a:pt x="12" y="41"/>
                  <a:pt x="12" y="41"/>
                  <a:pt x="12" y="41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" name="Freeform 422"/>
          <p:cNvSpPr>
            <a:spLocks/>
          </p:cNvSpPr>
          <p:nvPr/>
        </p:nvSpPr>
        <p:spPr bwMode="auto">
          <a:xfrm>
            <a:off x="3332992" y="4264025"/>
            <a:ext cx="150812" cy="69850"/>
          </a:xfrm>
          <a:custGeom>
            <a:avLst/>
            <a:gdLst>
              <a:gd name="T0" fmla="*/ 2147483647 w 19"/>
              <a:gd name="T1" fmla="*/ 2147483647 h 9"/>
              <a:gd name="T2" fmla="*/ 2147483647 w 19"/>
              <a:gd name="T3" fmla="*/ 2147483647 h 9"/>
              <a:gd name="T4" fmla="*/ 2147483647 w 19"/>
              <a:gd name="T5" fmla="*/ 0 h 9"/>
              <a:gd name="T6" fmla="*/ 2147483647 w 19"/>
              <a:gd name="T7" fmla="*/ 2147483647 h 9"/>
              <a:gd name="T8" fmla="*/ 0 w 19"/>
              <a:gd name="T9" fmla="*/ 2147483647 h 9"/>
              <a:gd name="T10" fmla="*/ 0 w 19"/>
              <a:gd name="T11" fmla="*/ 2147483647 h 9"/>
              <a:gd name="T12" fmla="*/ 2147483647 w 19"/>
              <a:gd name="T13" fmla="*/ 2147483647 h 9"/>
              <a:gd name="T14" fmla="*/ 2147483647 w 19"/>
              <a:gd name="T15" fmla="*/ 2147483647 h 9"/>
              <a:gd name="T16" fmla="*/ 2147483647 w 19"/>
              <a:gd name="T17" fmla="*/ 2147483647 h 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9" h="9">
                <a:moveTo>
                  <a:pt x="19" y="3"/>
                </a:moveTo>
                <a:cubicBezTo>
                  <a:pt x="19" y="3"/>
                  <a:pt x="10" y="1"/>
                  <a:pt x="8" y="1"/>
                </a:cubicBezTo>
                <a:cubicBezTo>
                  <a:pt x="7" y="1"/>
                  <a:pt x="6" y="0"/>
                  <a:pt x="5" y="0"/>
                </a:cubicBezTo>
                <a:cubicBezTo>
                  <a:pt x="1" y="3"/>
                  <a:pt x="1" y="3"/>
                  <a:pt x="1" y="3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0" y="6"/>
                  <a:pt x="0" y="6"/>
                </a:cubicBezTo>
                <a:cubicBezTo>
                  <a:pt x="5" y="9"/>
                  <a:pt x="5" y="9"/>
                  <a:pt x="5" y="9"/>
                </a:cubicBezTo>
                <a:cubicBezTo>
                  <a:pt x="12" y="6"/>
                  <a:pt x="12" y="6"/>
                  <a:pt x="12" y="6"/>
                </a:cubicBezTo>
                <a:lnTo>
                  <a:pt x="19" y="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Freeform 423"/>
          <p:cNvSpPr>
            <a:spLocks/>
          </p:cNvSpPr>
          <p:nvPr/>
        </p:nvSpPr>
        <p:spPr bwMode="auto">
          <a:xfrm>
            <a:off x="3253617" y="4222750"/>
            <a:ext cx="119062" cy="98425"/>
          </a:xfrm>
          <a:custGeom>
            <a:avLst/>
            <a:gdLst>
              <a:gd name="T0" fmla="*/ 2147483647 w 15"/>
              <a:gd name="T1" fmla="*/ 2147483647 h 12"/>
              <a:gd name="T2" fmla="*/ 2147483647 w 15"/>
              <a:gd name="T3" fmla="*/ 2147483647 h 12"/>
              <a:gd name="T4" fmla="*/ 2147483647 w 15"/>
              <a:gd name="T5" fmla="*/ 0 h 12"/>
              <a:gd name="T6" fmla="*/ 2147483647 w 15"/>
              <a:gd name="T7" fmla="*/ 0 h 12"/>
              <a:gd name="T8" fmla="*/ 2147483647 w 15"/>
              <a:gd name="T9" fmla="*/ 2147483647 h 12"/>
              <a:gd name="T10" fmla="*/ 2147483647 w 15"/>
              <a:gd name="T11" fmla="*/ 2147483647 h 12"/>
              <a:gd name="T12" fmla="*/ 2147483647 w 15"/>
              <a:gd name="T13" fmla="*/ 2147483647 h 12"/>
              <a:gd name="T14" fmla="*/ 2147483647 w 15"/>
              <a:gd name="T15" fmla="*/ 2147483647 h 12"/>
              <a:gd name="T16" fmla="*/ 0 w 15"/>
              <a:gd name="T17" fmla="*/ 2147483647 h 12"/>
              <a:gd name="T18" fmla="*/ 2147483647 w 15"/>
              <a:gd name="T19" fmla="*/ 2147483647 h 12"/>
              <a:gd name="T20" fmla="*/ 2147483647 w 15"/>
              <a:gd name="T21" fmla="*/ 2147483647 h 12"/>
              <a:gd name="T22" fmla="*/ 2147483647 w 15"/>
              <a:gd name="T23" fmla="*/ 2147483647 h 12"/>
              <a:gd name="T24" fmla="*/ 2147483647 w 15"/>
              <a:gd name="T25" fmla="*/ 2147483647 h 12"/>
              <a:gd name="T26" fmla="*/ 2147483647 w 15"/>
              <a:gd name="T27" fmla="*/ 2147483647 h 1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" h="12">
                <a:moveTo>
                  <a:pt x="15" y="5"/>
                </a:moveTo>
                <a:cubicBezTo>
                  <a:pt x="13" y="5"/>
                  <a:pt x="11" y="4"/>
                  <a:pt x="11" y="4"/>
                </a:cubicBezTo>
                <a:cubicBezTo>
                  <a:pt x="11" y="0"/>
                  <a:pt x="11" y="0"/>
                  <a:pt x="11" y="0"/>
                </a:cubicBezTo>
                <a:cubicBezTo>
                  <a:pt x="6" y="0"/>
                  <a:pt x="6" y="0"/>
                  <a:pt x="6" y="0"/>
                </a:cubicBezTo>
                <a:cubicBezTo>
                  <a:pt x="4" y="1"/>
                  <a:pt x="4" y="1"/>
                  <a:pt x="4" y="1"/>
                </a:cubicBezTo>
                <a:cubicBezTo>
                  <a:pt x="6" y="5"/>
                  <a:pt x="6" y="5"/>
                  <a:pt x="6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8"/>
                  <a:pt x="1" y="8"/>
                  <a:pt x="1" y="8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7" y="12"/>
                  <a:pt x="7" y="12"/>
                  <a:pt x="7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8"/>
                  <a:pt x="11" y="8"/>
                  <a:pt x="11" y="8"/>
                </a:cubicBezTo>
                <a:lnTo>
                  <a:pt x="15" y="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Freeform 424"/>
          <p:cNvSpPr>
            <a:spLocks/>
          </p:cNvSpPr>
          <p:nvPr/>
        </p:nvSpPr>
        <p:spPr bwMode="auto">
          <a:xfrm>
            <a:off x="2644017" y="3810000"/>
            <a:ext cx="754062" cy="493713"/>
          </a:xfrm>
          <a:custGeom>
            <a:avLst/>
            <a:gdLst>
              <a:gd name="T0" fmla="*/ 2147483647 w 576"/>
              <a:gd name="T1" fmla="*/ 2147483647 h 379"/>
              <a:gd name="T2" fmla="*/ 2147483647 w 576"/>
              <a:gd name="T3" fmla="*/ 2147483647 h 379"/>
              <a:gd name="T4" fmla="*/ 2147483647 w 576"/>
              <a:gd name="T5" fmla="*/ 2147483647 h 379"/>
              <a:gd name="T6" fmla="*/ 2147483647 w 576"/>
              <a:gd name="T7" fmla="*/ 2147483647 h 379"/>
              <a:gd name="T8" fmla="*/ 2147483647 w 576"/>
              <a:gd name="T9" fmla="*/ 2147483647 h 379"/>
              <a:gd name="T10" fmla="*/ 2147483647 w 576"/>
              <a:gd name="T11" fmla="*/ 2147483647 h 379"/>
              <a:gd name="T12" fmla="*/ 2147483647 w 576"/>
              <a:gd name="T13" fmla="*/ 2147483647 h 379"/>
              <a:gd name="T14" fmla="*/ 2147483647 w 576"/>
              <a:gd name="T15" fmla="*/ 2147483647 h 379"/>
              <a:gd name="T16" fmla="*/ 2147483647 w 576"/>
              <a:gd name="T17" fmla="*/ 2147483647 h 379"/>
              <a:gd name="T18" fmla="*/ 2147483647 w 576"/>
              <a:gd name="T19" fmla="*/ 2147483647 h 379"/>
              <a:gd name="T20" fmla="*/ 2147483647 w 576"/>
              <a:gd name="T21" fmla="*/ 2147483647 h 379"/>
              <a:gd name="T22" fmla="*/ 2147483647 w 576"/>
              <a:gd name="T23" fmla="*/ 2147483647 h 379"/>
              <a:gd name="T24" fmla="*/ 2147483647 w 576"/>
              <a:gd name="T25" fmla="*/ 2147483647 h 379"/>
              <a:gd name="T26" fmla="*/ 2147483647 w 576"/>
              <a:gd name="T27" fmla="*/ 2147483647 h 379"/>
              <a:gd name="T28" fmla="*/ 2147483647 w 576"/>
              <a:gd name="T29" fmla="*/ 2147483647 h 379"/>
              <a:gd name="T30" fmla="*/ 2147483647 w 576"/>
              <a:gd name="T31" fmla="*/ 2147483647 h 379"/>
              <a:gd name="T32" fmla="*/ 2147483647 w 576"/>
              <a:gd name="T33" fmla="*/ 2147483647 h 379"/>
              <a:gd name="T34" fmla="*/ 2147483647 w 576"/>
              <a:gd name="T35" fmla="*/ 2147483647 h 379"/>
              <a:gd name="T36" fmla="*/ 2147483647 w 576"/>
              <a:gd name="T37" fmla="*/ 2147483647 h 379"/>
              <a:gd name="T38" fmla="*/ 2147483647 w 576"/>
              <a:gd name="T39" fmla="*/ 2147483647 h 379"/>
              <a:gd name="T40" fmla="*/ 2147483647 w 576"/>
              <a:gd name="T41" fmla="*/ 2147483647 h 379"/>
              <a:gd name="T42" fmla="*/ 2147483647 w 576"/>
              <a:gd name="T43" fmla="*/ 2147483647 h 379"/>
              <a:gd name="T44" fmla="*/ 2147483647 w 576"/>
              <a:gd name="T45" fmla="*/ 2147483647 h 379"/>
              <a:gd name="T46" fmla="*/ 2147483647 w 576"/>
              <a:gd name="T47" fmla="*/ 2147483647 h 379"/>
              <a:gd name="T48" fmla="*/ 2147483647 w 576"/>
              <a:gd name="T49" fmla="*/ 0 h 379"/>
              <a:gd name="T50" fmla="*/ 0 w 576"/>
              <a:gd name="T51" fmla="*/ 2147483647 h 379"/>
              <a:gd name="T52" fmla="*/ 2147483647 w 576"/>
              <a:gd name="T53" fmla="*/ 2147483647 h 379"/>
              <a:gd name="T54" fmla="*/ 2147483647 w 576"/>
              <a:gd name="T55" fmla="*/ 2147483647 h 379"/>
              <a:gd name="T56" fmla="*/ 2147483647 w 576"/>
              <a:gd name="T57" fmla="*/ 2147483647 h 379"/>
              <a:gd name="T58" fmla="*/ 2147483647 w 576"/>
              <a:gd name="T59" fmla="*/ 2147483647 h 379"/>
              <a:gd name="T60" fmla="*/ 2147483647 w 576"/>
              <a:gd name="T61" fmla="*/ 2147483647 h 379"/>
              <a:gd name="T62" fmla="*/ 2147483647 w 576"/>
              <a:gd name="T63" fmla="*/ 2147483647 h 379"/>
              <a:gd name="T64" fmla="*/ 2147483647 w 576"/>
              <a:gd name="T65" fmla="*/ 2147483647 h 379"/>
              <a:gd name="T66" fmla="*/ 2147483647 w 576"/>
              <a:gd name="T67" fmla="*/ 2147483647 h 379"/>
              <a:gd name="T68" fmla="*/ 2147483647 w 576"/>
              <a:gd name="T69" fmla="*/ 2147483647 h 379"/>
              <a:gd name="T70" fmla="*/ 2147483647 w 576"/>
              <a:gd name="T71" fmla="*/ 2147483647 h 379"/>
              <a:gd name="T72" fmla="*/ 2147483647 w 576"/>
              <a:gd name="T73" fmla="*/ 2147483647 h 379"/>
              <a:gd name="T74" fmla="*/ 2147483647 w 576"/>
              <a:gd name="T75" fmla="*/ 2147483647 h 379"/>
              <a:gd name="T76" fmla="*/ 2147483647 w 576"/>
              <a:gd name="T77" fmla="*/ 2147483647 h 379"/>
              <a:gd name="T78" fmla="*/ 2147483647 w 576"/>
              <a:gd name="T79" fmla="*/ 2147483647 h 379"/>
              <a:gd name="T80" fmla="*/ 2147483647 w 576"/>
              <a:gd name="T81" fmla="*/ 2147483647 h 379"/>
              <a:gd name="T82" fmla="*/ 2147483647 w 576"/>
              <a:gd name="T83" fmla="*/ 2147483647 h 379"/>
              <a:gd name="T84" fmla="*/ 2147483647 w 576"/>
              <a:gd name="T85" fmla="*/ 2147483647 h 379"/>
              <a:gd name="T86" fmla="*/ 2147483647 w 576"/>
              <a:gd name="T87" fmla="*/ 2147483647 h 379"/>
              <a:gd name="T88" fmla="*/ 2147483647 w 576"/>
              <a:gd name="T89" fmla="*/ 2147483647 h 379"/>
              <a:gd name="T90" fmla="*/ 2147483647 w 576"/>
              <a:gd name="T91" fmla="*/ 2147483647 h 379"/>
              <a:gd name="T92" fmla="*/ 2147483647 w 576"/>
              <a:gd name="T93" fmla="*/ 2147483647 h 379"/>
              <a:gd name="T94" fmla="*/ 2147483647 w 576"/>
              <a:gd name="T95" fmla="*/ 2147483647 h 379"/>
              <a:gd name="T96" fmla="*/ 2147483647 w 576"/>
              <a:gd name="T97" fmla="*/ 2147483647 h 379"/>
              <a:gd name="T98" fmla="*/ 2147483647 w 576"/>
              <a:gd name="T99" fmla="*/ 2147483647 h 379"/>
              <a:gd name="T100" fmla="*/ 2147483647 w 576"/>
              <a:gd name="T101" fmla="*/ 2147483647 h 379"/>
              <a:gd name="T102" fmla="*/ 2147483647 w 576"/>
              <a:gd name="T103" fmla="*/ 2147483647 h 379"/>
              <a:gd name="T104" fmla="*/ 2147483647 w 576"/>
              <a:gd name="T105" fmla="*/ 2147483647 h 379"/>
              <a:gd name="T106" fmla="*/ 2147483647 w 576"/>
              <a:gd name="T107" fmla="*/ 2147483647 h 379"/>
              <a:gd name="T108" fmla="*/ 2147483647 w 576"/>
              <a:gd name="T109" fmla="*/ 2147483647 h 379"/>
              <a:gd name="T110" fmla="*/ 2147483647 w 576"/>
              <a:gd name="T111" fmla="*/ 2147483647 h 37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76" h="379">
                <a:moveTo>
                  <a:pt x="486" y="348"/>
                </a:moveTo>
                <a:lnTo>
                  <a:pt x="504" y="348"/>
                </a:lnTo>
                <a:lnTo>
                  <a:pt x="492" y="324"/>
                </a:lnTo>
                <a:lnTo>
                  <a:pt x="504" y="318"/>
                </a:lnTo>
                <a:lnTo>
                  <a:pt x="534" y="318"/>
                </a:lnTo>
                <a:lnTo>
                  <a:pt x="528" y="312"/>
                </a:lnTo>
                <a:lnTo>
                  <a:pt x="546" y="300"/>
                </a:lnTo>
                <a:lnTo>
                  <a:pt x="564" y="288"/>
                </a:lnTo>
                <a:lnTo>
                  <a:pt x="576" y="240"/>
                </a:lnTo>
                <a:lnTo>
                  <a:pt x="504" y="252"/>
                </a:lnTo>
                <a:lnTo>
                  <a:pt x="474" y="294"/>
                </a:lnTo>
                <a:lnTo>
                  <a:pt x="426" y="300"/>
                </a:lnTo>
                <a:lnTo>
                  <a:pt x="378" y="240"/>
                </a:lnTo>
                <a:lnTo>
                  <a:pt x="372" y="162"/>
                </a:lnTo>
                <a:lnTo>
                  <a:pt x="384" y="144"/>
                </a:lnTo>
                <a:lnTo>
                  <a:pt x="354" y="138"/>
                </a:lnTo>
                <a:lnTo>
                  <a:pt x="330" y="114"/>
                </a:lnTo>
                <a:lnTo>
                  <a:pt x="312" y="84"/>
                </a:lnTo>
                <a:lnTo>
                  <a:pt x="288" y="66"/>
                </a:lnTo>
                <a:lnTo>
                  <a:pt x="252" y="78"/>
                </a:lnTo>
                <a:lnTo>
                  <a:pt x="204" y="24"/>
                </a:lnTo>
                <a:lnTo>
                  <a:pt x="174" y="18"/>
                </a:lnTo>
                <a:lnTo>
                  <a:pt x="156" y="30"/>
                </a:lnTo>
                <a:lnTo>
                  <a:pt x="108" y="30"/>
                </a:lnTo>
                <a:lnTo>
                  <a:pt x="48" y="0"/>
                </a:lnTo>
                <a:lnTo>
                  <a:pt x="0" y="6"/>
                </a:lnTo>
                <a:lnTo>
                  <a:pt x="36" y="72"/>
                </a:lnTo>
                <a:lnTo>
                  <a:pt x="60" y="108"/>
                </a:lnTo>
                <a:lnTo>
                  <a:pt x="54" y="120"/>
                </a:lnTo>
                <a:lnTo>
                  <a:pt x="96" y="150"/>
                </a:lnTo>
                <a:lnTo>
                  <a:pt x="102" y="180"/>
                </a:lnTo>
                <a:lnTo>
                  <a:pt x="120" y="192"/>
                </a:lnTo>
                <a:lnTo>
                  <a:pt x="144" y="216"/>
                </a:lnTo>
                <a:lnTo>
                  <a:pt x="150" y="198"/>
                </a:lnTo>
                <a:lnTo>
                  <a:pt x="126" y="180"/>
                </a:lnTo>
                <a:lnTo>
                  <a:pt x="102" y="126"/>
                </a:lnTo>
                <a:lnTo>
                  <a:pt x="60" y="66"/>
                </a:lnTo>
                <a:lnTo>
                  <a:pt x="48" y="30"/>
                </a:lnTo>
                <a:lnTo>
                  <a:pt x="78" y="42"/>
                </a:lnTo>
                <a:lnTo>
                  <a:pt x="108" y="102"/>
                </a:lnTo>
                <a:lnTo>
                  <a:pt x="120" y="120"/>
                </a:lnTo>
                <a:lnTo>
                  <a:pt x="150" y="138"/>
                </a:lnTo>
                <a:lnTo>
                  <a:pt x="150" y="156"/>
                </a:lnTo>
                <a:lnTo>
                  <a:pt x="174" y="168"/>
                </a:lnTo>
                <a:lnTo>
                  <a:pt x="186" y="186"/>
                </a:lnTo>
                <a:lnTo>
                  <a:pt x="216" y="216"/>
                </a:lnTo>
                <a:lnTo>
                  <a:pt x="222" y="258"/>
                </a:lnTo>
                <a:lnTo>
                  <a:pt x="222" y="276"/>
                </a:lnTo>
                <a:lnTo>
                  <a:pt x="300" y="324"/>
                </a:lnTo>
                <a:lnTo>
                  <a:pt x="336" y="342"/>
                </a:lnTo>
                <a:lnTo>
                  <a:pt x="402" y="360"/>
                </a:lnTo>
                <a:lnTo>
                  <a:pt x="420" y="354"/>
                </a:lnTo>
                <a:lnTo>
                  <a:pt x="438" y="354"/>
                </a:lnTo>
                <a:lnTo>
                  <a:pt x="468" y="379"/>
                </a:lnTo>
                <a:lnTo>
                  <a:pt x="474" y="366"/>
                </a:lnTo>
                <a:lnTo>
                  <a:pt x="486" y="34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Freeform 425"/>
          <p:cNvSpPr>
            <a:spLocks/>
          </p:cNvSpPr>
          <p:nvPr/>
        </p:nvSpPr>
        <p:spPr bwMode="auto">
          <a:xfrm rot="20747712">
            <a:off x="3877504" y="1831975"/>
            <a:ext cx="812800" cy="896938"/>
          </a:xfrm>
          <a:custGeom>
            <a:avLst/>
            <a:gdLst>
              <a:gd name="T0" fmla="*/ 2147483647 w 1125"/>
              <a:gd name="T1" fmla="*/ 2147483647 h 2047"/>
              <a:gd name="T2" fmla="*/ 2147483647 w 1125"/>
              <a:gd name="T3" fmla="*/ 2147483647 h 2047"/>
              <a:gd name="T4" fmla="*/ 2147483647 w 1125"/>
              <a:gd name="T5" fmla="*/ 2147483647 h 2047"/>
              <a:gd name="T6" fmla="*/ 2147483647 w 1125"/>
              <a:gd name="T7" fmla="*/ 2147483647 h 2047"/>
              <a:gd name="T8" fmla="*/ 2147483647 w 1125"/>
              <a:gd name="T9" fmla="*/ 2147483647 h 2047"/>
              <a:gd name="T10" fmla="*/ 2147483647 w 1125"/>
              <a:gd name="T11" fmla="*/ 2147483647 h 2047"/>
              <a:gd name="T12" fmla="*/ 2147483647 w 1125"/>
              <a:gd name="T13" fmla="*/ 2147483647 h 2047"/>
              <a:gd name="T14" fmla="*/ 2147483647 w 1125"/>
              <a:gd name="T15" fmla="*/ 2147483647 h 2047"/>
              <a:gd name="T16" fmla="*/ 2147483647 w 1125"/>
              <a:gd name="T17" fmla="*/ 2147483647 h 2047"/>
              <a:gd name="T18" fmla="*/ 2147483647 w 1125"/>
              <a:gd name="T19" fmla="*/ 2147483647 h 2047"/>
              <a:gd name="T20" fmla="*/ 2147483647 w 1125"/>
              <a:gd name="T21" fmla="*/ 2147483647 h 2047"/>
              <a:gd name="T22" fmla="*/ 2147483647 w 1125"/>
              <a:gd name="T23" fmla="*/ 2147483647 h 2047"/>
              <a:gd name="T24" fmla="*/ 2147483647 w 1125"/>
              <a:gd name="T25" fmla="*/ 2147483647 h 2047"/>
              <a:gd name="T26" fmla="*/ 2147483647 w 1125"/>
              <a:gd name="T27" fmla="*/ 2147483647 h 2047"/>
              <a:gd name="T28" fmla="*/ 2147483647 w 1125"/>
              <a:gd name="T29" fmla="*/ 2147483647 h 2047"/>
              <a:gd name="T30" fmla="*/ 2147483647 w 1125"/>
              <a:gd name="T31" fmla="*/ 2147483647 h 2047"/>
              <a:gd name="T32" fmla="*/ 2147483647 w 1125"/>
              <a:gd name="T33" fmla="*/ 2147483647 h 2047"/>
              <a:gd name="T34" fmla="*/ 2147483647 w 1125"/>
              <a:gd name="T35" fmla="*/ 2147483647 h 2047"/>
              <a:gd name="T36" fmla="*/ 2147483647 w 1125"/>
              <a:gd name="T37" fmla="*/ 2147483647 h 2047"/>
              <a:gd name="T38" fmla="*/ 2147483647 w 1125"/>
              <a:gd name="T39" fmla="*/ 2147483647 h 2047"/>
              <a:gd name="T40" fmla="*/ 2147483647 w 1125"/>
              <a:gd name="T41" fmla="*/ 2147483647 h 2047"/>
              <a:gd name="T42" fmla="*/ 2147483647 w 1125"/>
              <a:gd name="T43" fmla="*/ 2147483647 h 2047"/>
              <a:gd name="T44" fmla="*/ 2147483647 w 1125"/>
              <a:gd name="T45" fmla="*/ 2147483647 h 2047"/>
              <a:gd name="T46" fmla="*/ 2147483647 w 1125"/>
              <a:gd name="T47" fmla="*/ 2147483647 h 2047"/>
              <a:gd name="T48" fmla="*/ 2147483647 w 1125"/>
              <a:gd name="T49" fmla="*/ 2147483647 h 2047"/>
              <a:gd name="T50" fmla="*/ 2147483647 w 1125"/>
              <a:gd name="T51" fmla="*/ 2147483647 h 2047"/>
              <a:gd name="T52" fmla="*/ 2147483647 w 1125"/>
              <a:gd name="T53" fmla="*/ 2147483647 h 2047"/>
              <a:gd name="T54" fmla="*/ 2147483647 w 1125"/>
              <a:gd name="T55" fmla="*/ 2147483647 h 2047"/>
              <a:gd name="T56" fmla="*/ 2147483647 w 1125"/>
              <a:gd name="T57" fmla="*/ 2147483647 h 2047"/>
              <a:gd name="T58" fmla="*/ 2147483647 w 1125"/>
              <a:gd name="T59" fmla="*/ 2147483647 h 2047"/>
              <a:gd name="T60" fmla="*/ 2147483647 w 1125"/>
              <a:gd name="T61" fmla="*/ 2147483647 h 2047"/>
              <a:gd name="T62" fmla="*/ 2147483647 w 1125"/>
              <a:gd name="T63" fmla="*/ 2147483647 h 2047"/>
              <a:gd name="T64" fmla="*/ 2147483647 w 1125"/>
              <a:gd name="T65" fmla="*/ 2147483647 h 2047"/>
              <a:gd name="T66" fmla="*/ 2147483647 w 1125"/>
              <a:gd name="T67" fmla="*/ 2147483647 h 2047"/>
              <a:gd name="T68" fmla="*/ 2147483647 w 1125"/>
              <a:gd name="T69" fmla="*/ 2147483647 h 2047"/>
              <a:gd name="T70" fmla="*/ 2147483647 w 1125"/>
              <a:gd name="T71" fmla="*/ 2147483647 h 2047"/>
              <a:gd name="T72" fmla="*/ 2147483647 w 1125"/>
              <a:gd name="T73" fmla="*/ 2147483647 h 2047"/>
              <a:gd name="T74" fmla="*/ 2147483647 w 1125"/>
              <a:gd name="T75" fmla="*/ 2147483647 h 2047"/>
              <a:gd name="T76" fmla="*/ 2147483647 w 1125"/>
              <a:gd name="T77" fmla="*/ 2147483647 h 2047"/>
              <a:gd name="T78" fmla="*/ 2147483647 w 1125"/>
              <a:gd name="T79" fmla="*/ 2147483647 h 2047"/>
              <a:gd name="T80" fmla="*/ 2147483647 w 1125"/>
              <a:gd name="T81" fmla="*/ 2147483647 h 2047"/>
              <a:gd name="T82" fmla="*/ 2147483647 w 1125"/>
              <a:gd name="T83" fmla="*/ 2147483647 h 2047"/>
              <a:gd name="T84" fmla="*/ 2147483647 w 1125"/>
              <a:gd name="T85" fmla="*/ 2147483647 h 2047"/>
              <a:gd name="T86" fmla="*/ 2147483647 w 1125"/>
              <a:gd name="T87" fmla="*/ 2147483647 h 2047"/>
              <a:gd name="T88" fmla="*/ 2147483647 w 1125"/>
              <a:gd name="T89" fmla="*/ 2147483647 h 2047"/>
              <a:gd name="T90" fmla="*/ 2147483647 w 1125"/>
              <a:gd name="T91" fmla="*/ 2147483647 h 2047"/>
              <a:gd name="T92" fmla="*/ 2147483647 w 1125"/>
              <a:gd name="T93" fmla="*/ 2147483647 h 2047"/>
              <a:gd name="T94" fmla="*/ 2147483647 w 1125"/>
              <a:gd name="T95" fmla="*/ 2147483647 h 2047"/>
              <a:gd name="T96" fmla="*/ 2147483647 w 1125"/>
              <a:gd name="T97" fmla="*/ 2147483647 h 2047"/>
              <a:gd name="T98" fmla="*/ 2147483647 w 1125"/>
              <a:gd name="T99" fmla="*/ 2147483647 h 2047"/>
              <a:gd name="T100" fmla="*/ 2147483647 w 1125"/>
              <a:gd name="T101" fmla="*/ 2147483647 h 2047"/>
              <a:gd name="T102" fmla="*/ 2147483647 w 1125"/>
              <a:gd name="T103" fmla="*/ 2147483647 h 2047"/>
              <a:gd name="T104" fmla="*/ 2147483647 w 1125"/>
              <a:gd name="T105" fmla="*/ 2147483647 h 2047"/>
              <a:gd name="T106" fmla="*/ 2147483647 w 1125"/>
              <a:gd name="T107" fmla="*/ 2147483647 h 2047"/>
              <a:gd name="T108" fmla="*/ 2147483647 w 1125"/>
              <a:gd name="T109" fmla="*/ 2147483647 h 2047"/>
              <a:gd name="T110" fmla="*/ 2147483647 w 1125"/>
              <a:gd name="T111" fmla="*/ 2147483647 h 2047"/>
              <a:gd name="T112" fmla="*/ 2147483647 w 1125"/>
              <a:gd name="T113" fmla="*/ 2147483647 h 2047"/>
              <a:gd name="T114" fmla="*/ 2147483647 w 1125"/>
              <a:gd name="T115" fmla="*/ 2147483647 h 2047"/>
              <a:gd name="T116" fmla="*/ 2147483647 w 1125"/>
              <a:gd name="T117" fmla="*/ 2147483647 h 2047"/>
              <a:gd name="T118" fmla="*/ 2147483647 w 1125"/>
              <a:gd name="T119" fmla="*/ 2147483647 h 2047"/>
              <a:gd name="T120" fmla="*/ 2147483647 w 1125"/>
              <a:gd name="T121" fmla="*/ 2147483647 h 2047"/>
              <a:gd name="T122" fmla="*/ 2147483647 w 1125"/>
              <a:gd name="T123" fmla="*/ 2147483647 h 2047"/>
              <a:gd name="T124" fmla="*/ 2147483647 w 1125"/>
              <a:gd name="T125" fmla="*/ 2147483647 h 204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125" h="2047">
                <a:moveTo>
                  <a:pt x="718" y="105"/>
                </a:moveTo>
                <a:lnTo>
                  <a:pt x="722" y="102"/>
                </a:lnTo>
                <a:lnTo>
                  <a:pt x="730" y="95"/>
                </a:lnTo>
                <a:lnTo>
                  <a:pt x="740" y="83"/>
                </a:lnTo>
                <a:lnTo>
                  <a:pt x="751" y="70"/>
                </a:lnTo>
                <a:lnTo>
                  <a:pt x="760" y="58"/>
                </a:lnTo>
                <a:lnTo>
                  <a:pt x="764" y="46"/>
                </a:lnTo>
                <a:lnTo>
                  <a:pt x="761" y="37"/>
                </a:lnTo>
                <a:lnTo>
                  <a:pt x="748" y="32"/>
                </a:lnTo>
                <a:lnTo>
                  <a:pt x="735" y="30"/>
                </a:lnTo>
                <a:lnTo>
                  <a:pt x="725" y="27"/>
                </a:lnTo>
                <a:lnTo>
                  <a:pt x="716" y="22"/>
                </a:lnTo>
                <a:lnTo>
                  <a:pt x="708" y="17"/>
                </a:lnTo>
                <a:lnTo>
                  <a:pt x="700" y="13"/>
                </a:lnTo>
                <a:lnTo>
                  <a:pt x="693" y="8"/>
                </a:lnTo>
                <a:lnTo>
                  <a:pt x="686" y="4"/>
                </a:lnTo>
                <a:lnTo>
                  <a:pt x="678" y="1"/>
                </a:lnTo>
                <a:lnTo>
                  <a:pt x="672" y="0"/>
                </a:lnTo>
                <a:lnTo>
                  <a:pt x="665" y="0"/>
                </a:lnTo>
                <a:lnTo>
                  <a:pt x="658" y="0"/>
                </a:lnTo>
                <a:lnTo>
                  <a:pt x="651" y="2"/>
                </a:lnTo>
                <a:lnTo>
                  <a:pt x="633" y="7"/>
                </a:lnTo>
                <a:lnTo>
                  <a:pt x="610" y="13"/>
                </a:lnTo>
                <a:lnTo>
                  <a:pt x="583" y="19"/>
                </a:lnTo>
                <a:lnTo>
                  <a:pt x="558" y="25"/>
                </a:lnTo>
                <a:lnTo>
                  <a:pt x="534" y="34"/>
                </a:lnTo>
                <a:lnTo>
                  <a:pt x="512" y="42"/>
                </a:lnTo>
                <a:lnTo>
                  <a:pt x="496" y="52"/>
                </a:lnTo>
                <a:lnTo>
                  <a:pt x="487" y="62"/>
                </a:lnTo>
                <a:lnTo>
                  <a:pt x="483" y="74"/>
                </a:lnTo>
                <a:lnTo>
                  <a:pt x="478" y="84"/>
                </a:lnTo>
                <a:lnTo>
                  <a:pt x="474" y="93"/>
                </a:lnTo>
                <a:lnTo>
                  <a:pt x="468" y="102"/>
                </a:lnTo>
                <a:lnTo>
                  <a:pt x="461" y="107"/>
                </a:lnTo>
                <a:lnTo>
                  <a:pt x="452" y="110"/>
                </a:lnTo>
                <a:lnTo>
                  <a:pt x="440" y="110"/>
                </a:lnTo>
                <a:lnTo>
                  <a:pt x="426" y="105"/>
                </a:lnTo>
                <a:lnTo>
                  <a:pt x="409" y="100"/>
                </a:lnTo>
                <a:lnTo>
                  <a:pt x="391" y="98"/>
                </a:lnTo>
                <a:lnTo>
                  <a:pt x="371" y="100"/>
                </a:lnTo>
                <a:lnTo>
                  <a:pt x="351" y="105"/>
                </a:lnTo>
                <a:lnTo>
                  <a:pt x="334" y="112"/>
                </a:lnTo>
                <a:lnTo>
                  <a:pt x="319" y="120"/>
                </a:lnTo>
                <a:lnTo>
                  <a:pt x="306" y="130"/>
                </a:lnTo>
                <a:lnTo>
                  <a:pt x="300" y="141"/>
                </a:lnTo>
                <a:lnTo>
                  <a:pt x="291" y="151"/>
                </a:lnTo>
                <a:lnTo>
                  <a:pt x="278" y="161"/>
                </a:lnTo>
                <a:lnTo>
                  <a:pt x="260" y="172"/>
                </a:lnTo>
                <a:lnTo>
                  <a:pt x="241" y="182"/>
                </a:lnTo>
                <a:lnTo>
                  <a:pt x="221" y="194"/>
                </a:lnTo>
                <a:lnTo>
                  <a:pt x="204" y="208"/>
                </a:lnTo>
                <a:lnTo>
                  <a:pt x="191" y="224"/>
                </a:lnTo>
                <a:lnTo>
                  <a:pt x="184" y="242"/>
                </a:lnTo>
                <a:lnTo>
                  <a:pt x="180" y="261"/>
                </a:lnTo>
                <a:lnTo>
                  <a:pt x="172" y="277"/>
                </a:lnTo>
                <a:lnTo>
                  <a:pt x="160" y="289"/>
                </a:lnTo>
                <a:lnTo>
                  <a:pt x="146" y="299"/>
                </a:lnTo>
                <a:lnTo>
                  <a:pt x="130" y="305"/>
                </a:lnTo>
                <a:lnTo>
                  <a:pt x="113" y="311"/>
                </a:lnTo>
                <a:lnTo>
                  <a:pt x="94" y="314"/>
                </a:lnTo>
                <a:lnTo>
                  <a:pt x="76" y="315"/>
                </a:lnTo>
                <a:lnTo>
                  <a:pt x="59" y="316"/>
                </a:lnTo>
                <a:lnTo>
                  <a:pt x="44" y="319"/>
                </a:lnTo>
                <a:lnTo>
                  <a:pt x="31" y="325"/>
                </a:lnTo>
                <a:lnTo>
                  <a:pt x="22" y="332"/>
                </a:lnTo>
                <a:lnTo>
                  <a:pt x="16" y="342"/>
                </a:lnTo>
                <a:lnTo>
                  <a:pt x="13" y="355"/>
                </a:lnTo>
                <a:lnTo>
                  <a:pt x="11" y="369"/>
                </a:lnTo>
                <a:lnTo>
                  <a:pt x="15" y="386"/>
                </a:lnTo>
                <a:lnTo>
                  <a:pt x="17" y="402"/>
                </a:lnTo>
                <a:lnTo>
                  <a:pt x="16" y="415"/>
                </a:lnTo>
                <a:lnTo>
                  <a:pt x="13" y="425"/>
                </a:lnTo>
                <a:lnTo>
                  <a:pt x="9" y="434"/>
                </a:lnTo>
                <a:lnTo>
                  <a:pt x="4" y="444"/>
                </a:lnTo>
                <a:lnTo>
                  <a:pt x="1" y="454"/>
                </a:lnTo>
                <a:lnTo>
                  <a:pt x="0" y="466"/>
                </a:lnTo>
                <a:lnTo>
                  <a:pt x="2" y="482"/>
                </a:lnTo>
                <a:lnTo>
                  <a:pt x="7" y="499"/>
                </a:lnTo>
                <a:lnTo>
                  <a:pt x="13" y="515"/>
                </a:lnTo>
                <a:lnTo>
                  <a:pt x="18" y="530"/>
                </a:lnTo>
                <a:lnTo>
                  <a:pt x="25" y="543"/>
                </a:lnTo>
                <a:lnTo>
                  <a:pt x="34" y="553"/>
                </a:lnTo>
                <a:lnTo>
                  <a:pt x="45" y="562"/>
                </a:lnTo>
                <a:lnTo>
                  <a:pt x="59" y="568"/>
                </a:lnTo>
                <a:lnTo>
                  <a:pt x="76" y="572"/>
                </a:lnTo>
                <a:lnTo>
                  <a:pt x="94" y="575"/>
                </a:lnTo>
                <a:lnTo>
                  <a:pt x="113" y="579"/>
                </a:lnTo>
                <a:lnTo>
                  <a:pt x="130" y="584"/>
                </a:lnTo>
                <a:lnTo>
                  <a:pt x="145" y="593"/>
                </a:lnTo>
                <a:lnTo>
                  <a:pt x="159" y="605"/>
                </a:lnTo>
                <a:lnTo>
                  <a:pt x="169" y="621"/>
                </a:lnTo>
                <a:lnTo>
                  <a:pt x="176" y="642"/>
                </a:lnTo>
                <a:lnTo>
                  <a:pt x="179" y="668"/>
                </a:lnTo>
                <a:lnTo>
                  <a:pt x="181" y="695"/>
                </a:lnTo>
                <a:lnTo>
                  <a:pt x="185" y="718"/>
                </a:lnTo>
                <a:lnTo>
                  <a:pt x="191" y="740"/>
                </a:lnTo>
                <a:lnTo>
                  <a:pt x="198" y="762"/>
                </a:lnTo>
                <a:lnTo>
                  <a:pt x="203" y="785"/>
                </a:lnTo>
                <a:lnTo>
                  <a:pt x="206" y="810"/>
                </a:lnTo>
                <a:lnTo>
                  <a:pt x="207" y="841"/>
                </a:lnTo>
                <a:lnTo>
                  <a:pt x="203" y="878"/>
                </a:lnTo>
                <a:lnTo>
                  <a:pt x="196" y="915"/>
                </a:lnTo>
                <a:lnTo>
                  <a:pt x="190" y="945"/>
                </a:lnTo>
                <a:lnTo>
                  <a:pt x="184" y="968"/>
                </a:lnTo>
                <a:lnTo>
                  <a:pt x="181" y="986"/>
                </a:lnTo>
                <a:lnTo>
                  <a:pt x="180" y="999"/>
                </a:lnTo>
                <a:lnTo>
                  <a:pt x="180" y="1009"/>
                </a:lnTo>
                <a:lnTo>
                  <a:pt x="184" y="1016"/>
                </a:lnTo>
                <a:lnTo>
                  <a:pt x="191" y="1022"/>
                </a:lnTo>
                <a:lnTo>
                  <a:pt x="200" y="1028"/>
                </a:lnTo>
                <a:lnTo>
                  <a:pt x="210" y="1034"/>
                </a:lnTo>
                <a:lnTo>
                  <a:pt x="218" y="1042"/>
                </a:lnTo>
                <a:lnTo>
                  <a:pt x="225" y="1050"/>
                </a:lnTo>
                <a:lnTo>
                  <a:pt x="227" y="1057"/>
                </a:lnTo>
                <a:lnTo>
                  <a:pt x="225" y="1062"/>
                </a:lnTo>
                <a:lnTo>
                  <a:pt x="217" y="1067"/>
                </a:lnTo>
                <a:lnTo>
                  <a:pt x="203" y="1068"/>
                </a:lnTo>
                <a:lnTo>
                  <a:pt x="189" y="1070"/>
                </a:lnTo>
                <a:lnTo>
                  <a:pt x="183" y="1075"/>
                </a:lnTo>
                <a:lnTo>
                  <a:pt x="183" y="1082"/>
                </a:lnTo>
                <a:lnTo>
                  <a:pt x="188" y="1089"/>
                </a:lnTo>
                <a:lnTo>
                  <a:pt x="194" y="1097"/>
                </a:lnTo>
                <a:lnTo>
                  <a:pt x="200" y="1104"/>
                </a:lnTo>
                <a:lnTo>
                  <a:pt x="206" y="1108"/>
                </a:lnTo>
                <a:lnTo>
                  <a:pt x="208" y="1111"/>
                </a:lnTo>
                <a:lnTo>
                  <a:pt x="206" y="1111"/>
                </a:lnTo>
                <a:lnTo>
                  <a:pt x="200" y="1110"/>
                </a:lnTo>
                <a:lnTo>
                  <a:pt x="191" y="1108"/>
                </a:lnTo>
                <a:lnTo>
                  <a:pt x="182" y="1108"/>
                </a:lnTo>
                <a:lnTo>
                  <a:pt x="172" y="1111"/>
                </a:lnTo>
                <a:lnTo>
                  <a:pt x="162" y="1115"/>
                </a:lnTo>
                <a:lnTo>
                  <a:pt x="157" y="1123"/>
                </a:lnTo>
                <a:lnTo>
                  <a:pt x="154" y="1135"/>
                </a:lnTo>
                <a:lnTo>
                  <a:pt x="157" y="1149"/>
                </a:lnTo>
                <a:lnTo>
                  <a:pt x="164" y="1163"/>
                </a:lnTo>
                <a:lnTo>
                  <a:pt x="173" y="1176"/>
                </a:lnTo>
                <a:lnTo>
                  <a:pt x="184" y="1187"/>
                </a:lnTo>
                <a:lnTo>
                  <a:pt x="196" y="1196"/>
                </a:lnTo>
                <a:lnTo>
                  <a:pt x="207" y="1201"/>
                </a:lnTo>
                <a:lnTo>
                  <a:pt x="219" y="1201"/>
                </a:lnTo>
                <a:lnTo>
                  <a:pt x="227" y="1195"/>
                </a:lnTo>
                <a:lnTo>
                  <a:pt x="234" y="1186"/>
                </a:lnTo>
                <a:lnTo>
                  <a:pt x="238" y="1178"/>
                </a:lnTo>
                <a:lnTo>
                  <a:pt x="244" y="1171"/>
                </a:lnTo>
                <a:lnTo>
                  <a:pt x="249" y="1165"/>
                </a:lnTo>
                <a:lnTo>
                  <a:pt x="252" y="1161"/>
                </a:lnTo>
                <a:lnTo>
                  <a:pt x="258" y="1158"/>
                </a:lnTo>
                <a:lnTo>
                  <a:pt x="263" y="1158"/>
                </a:lnTo>
                <a:lnTo>
                  <a:pt x="270" y="1159"/>
                </a:lnTo>
                <a:lnTo>
                  <a:pt x="278" y="1174"/>
                </a:lnTo>
                <a:lnTo>
                  <a:pt x="275" y="1202"/>
                </a:lnTo>
                <a:lnTo>
                  <a:pt x="267" y="1233"/>
                </a:lnTo>
                <a:lnTo>
                  <a:pt x="258" y="1255"/>
                </a:lnTo>
                <a:lnTo>
                  <a:pt x="252" y="1261"/>
                </a:lnTo>
                <a:lnTo>
                  <a:pt x="244" y="1265"/>
                </a:lnTo>
                <a:lnTo>
                  <a:pt x="234" y="1270"/>
                </a:lnTo>
                <a:lnTo>
                  <a:pt x="223" y="1273"/>
                </a:lnTo>
                <a:lnTo>
                  <a:pt x="212" y="1279"/>
                </a:lnTo>
                <a:lnTo>
                  <a:pt x="202" y="1285"/>
                </a:lnTo>
                <a:lnTo>
                  <a:pt x="192" y="1292"/>
                </a:lnTo>
                <a:lnTo>
                  <a:pt x="184" y="1302"/>
                </a:lnTo>
                <a:lnTo>
                  <a:pt x="177" y="1318"/>
                </a:lnTo>
                <a:lnTo>
                  <a:pt x="169" y="1340"/>
                </a:lnTo>
                <a:lnTo>
                  <a:pt x="161" y="1369"/>
                </a:lnTo>
                <a:lnTo>
                  <a:pt x="154" y="1399"/>
                </a:lnTo>
                <a:lnTo>
                  <a:pt x="149" y="1430"/>
                </a:lnTo>
                <a:lnTo>
                  <a:pt x="144" y="1459"/>
                </a:lnTo>
                <a:lnTo>
                  <a:pt x="142" y="1483"/>
                </a:lnTo>
                <a:lnTo>
                  <a:pt x="143" y="1500"/>
                </a:lnTo>
                <a:lnTo>
                  <a:pt x="146" y="1514"/>
                </a:lnTo>
                <a:lnTo>
                  <a:pt x="153" y="1530"/>
                </a:lnTo>
                <a:lnTo>
                  <a:pt x="160" y="1547"/>
                </a:lnTo>
                <a:lnTo>
                  <a:pt x="168" y="1566"/>
                </a:lnTo>
                <a:lnTo>
                  <a:pt x="174" y="1585"/>
                </a:lnTo>
                <a:lnTo>
                  <a:pt x="180" y="1606"/>
                </a:lnTo>
                <a:lnTo>
                  <a:pt x="181" y="1628"/>
                </a:lnTo>
                <a:lnTo>
                  <a:pt x="179" y="1650"/>
                </a:lnTo>
                <a:lnTo>
                  <a:pt x="176" y="1672"/>
                </a:lnTo>
                <a:lnTo>
                  <a:pt x="179" y="1694"/>
                </a:lnTo>
                <a:lnTo>
                  <a:pt x="184" y="1714"/>
                </a:lnTo>
                <a:lnTo>
                  <a:pt x="191" y="1735"/>
                </a:lnTo>
                <a:lnTo>
                  <a:pt x="200" y="1754"/>
                </a:lnTo>
                <a:lnTo>
                  <a:pt x="210" y="1772"/>
                </a:lnTo>
                <a:lnTo>
                  <a:pt x="219" y="1791"/>
                </a:lnTo>
                <a:lnTo>
                  <a:pt x="227" y="1807"/>
                </a:lnTo>
                <a:lnTo>
                  <a:pt x="235" y="1825"/>
                </a:lnTo>
                <a:lnTo>
                  <a:pt x="245" y="1847"/>
                </a:lnTo>
                <a:lnTo>
                  <a:pt x="257" y="1872"/>
                </a:lnTo>
                <a:lnTo>
                  <a:pt x="270" y="1897"/>
                </a:lnTo>
                <a:lnTo>
                  <a:pt x="283" y="1918"/>
                </a:lnTo>
                <a:lnTo>
                  <a:pt x="300" y="1937"/>
                </a:lnTo>
                <a:lnTo>
                  <a:pt x="315" y="1948"/>
                </a:lnTo>
                <a:lnTo>
                  <a:pt x="331" y="1951"/>
                </a:lnTo>
                <a:lnTo>
                  <a:pt x="346" y="1950"/>
                </a:lnTo>
                <a:lnTo>
                  <a:pt x="358" y="1953"/>
                </a:lnTo>
                <a:lnTo>
                  <a:pt x="370" y="1959"/>
                </a:lnTo>
                <a:lnTo>
                  <a:pt x="379" y="1967"/>
                </a:lnTo>
                <a:lnTo>
                  <a:pt x="386" y="1977"/>
                </a:lnTo>
                <a:lnTo>
                  <a:pt x="392" y="1988"/>
                </a:lnTo>
                <a:lnTo>
                  <a:pt x="395" y="1999"/>
                </a:lnTo>
                <a:lnTo>
                  <a:pt x="396" y="2011"/>
                </a:lnTo>
                <a:lnTo>
                  <a:pt x="398" y="2016"/>
                </a:lnTo>
                <a:lnTo>
                  <a:pt x="401" y="2022"/>
                </a:lnTo>
                <a:lnTo>
                  <a:pt x="406" y="2028"/>
                </a:lnTo>
                <a:lnTo>
                  <a:pt x="413" y="2032"/>
                </a:lnTo>
                <a:lnTo>
                  <a:pt x="421" y="2037"/>
                </a:lnTo>
                <a:lnTo>
                  <a:pt x="430" y="2042"/>
                </a:lnTo>
                <a:lnTo>
                  <a:pt x="439" y="2044"/>
                </a:lnTo>
                <a:lnTo>
                  <a:pt x="449" y="2046"/>
                </a:lnTo>
                <a:lnTo>
                  <a:pt x="460" y="2047"/>
                </a:lnTo>
                <a:lnTo>
                  <a:pt x="470" y="2046"/>
                </a:lnTo>
                <a:lnTo>
                  <a:pt x="479" y="2044"/>
                </a:lnTo>
                <a:lnTo>
                  <a:pt x="489" y="2039"/>
                </a:lnTo>
                <a:lnTo>
                  <a:pt x="497" y="2034"/>
                </a:lnTo>
                <a:lnTo>
                  <a:pt x="504" y="2024"/>
                </a:lnTo>
                <a:lnTo>
                  <a:pt x="508" y="2013"/>
                </a:lnTo>
                <a:lnTo>
                  <a:pt x="512" y="1998"/>
                </a:lnTo>
                <a:lnTo>
                  <a:pt x="515" y="1969"/>
                </a:lnTo>
                <a:lnTo>
                  <a:pt x="519" y="1947"/>
                </a:lnTo>
                <a:lnTo>
                  <a:pt x="522" y="1930"/>
                </a:lnTo>
                <a:lnTo>
                  <a:pt x="524" y="1916"/>
                </a:lnTo>
                <a:lnTo>
                  <a:pt x="529" y="1906"/>
                </a:lnTo>
                <a:lnTo>
                  <a:pt x="534" y="1898"/>
                </a:lnTo>
                <a:lnTo>
                  <a:pt x="539" y="1891"/>
                </a:lnTo>
                <a:lnTo>
                  <a:pt x="547" y="1884"/>
                </a:lnTo>
                <a:lnTo>
                  <a:pt x="557" y="1865"/>
                </a:lnTo>
                <a:lnTo>
                  <a:pt x="555" y="1840"/>
                </a:lnTo>
                <a:lnTo>
                  <a:pt x="551" y="1816"/>
                </a:lnTo>
                <a:lnTo>
                  <a:pt x="554" y="1800"/>
                </a:lnTo>
                <a:lnTo>
                  <a:pt x="561" y="1792"/>
                </a:lnTo>
                <a:lnTo>
                  <a:pt x="570" y="1779"/>
                </a:lnTo>
                <a:lnTo>
                  <a:pt x="582" y="1762"/>
                </a:lnTo>
                <a:lnTo>
                  <a:pt x="595" y="1741"/>
                </a:lnTo>
                <a:lnTo>
                  <a:pt x="605" y="1718"/>
                </a:lnTo>
                <a:lnTo>
                  <a:pt x="614" y="1695"/>
                </a:lnTo>
                <a:lnTo>
                  <a:pt x="620" y="1672"/>
                </a:lnTo>
                <a:lnTo>
                  <a:pt x="621" y="1650"/>
                </a:lnTo>
                <a:lnTo>
                  <a:pt x="622" y="1629"/>
                </a:lnTo>
                <a:lnTo>
                  <a:pt x="630" y="1607"/>
                </a:lnTo>
                <a:lnTo>
                  <a:pt x="642" y="1587"/>
                </a:lnTo>
                <a:lnTo>
                  <a:pt x="658" y="1567"/>
                </a:lnTo>
                <a:lnTo>
                  <a:pt x="675" y="1550"/>
                </a:lnTo>
                <a:lnTo>
                  <a:pt x="692" y="1536"/>
                </a:lnTo>
                <a:lnTo>
                  <a:pt x="707" y="1528"/>
                </a:lnTo>
                <a:lnTo>
                  <a:pt x="718" y="1524"/>
                </a:lnTo>
                <a:lnTo>
                  <a:pt x="728" y="1523"/>
                </a:lnTo>
                <a:lnTo>
                  <a:pt x="743" y="1519"/>
                </a:lnTo>
                <a:lnTo>
                  <a:pt x="760" y="1511"/>
                </a:lnTo>
                <a:lnTo>
                  <a:pt x="777" y="1498"/>
                </a:lnTo>
                <a:lnTo>
                  <a:pt x="795" y="1482"/>
                </a:lnTo>
                <a:lnTo>
                  <a:pt x="814" y="1461"/>
                </a:lnTo>
                <a:lnTo>
                  <a:pt x="831" y="1436"/>
                </a:lnTo>
                <a:lnTo>
                  <a:pt x="846" y="1405"/>
                </a:lnTo>
                <a:lnTo>
                  <a:pt x="858" y="1375"/>
                </a:lnTo>
                <a:lnTo>
                  <a:pt x="867" y="1354"/>
                </a:lnTo>
                <a:lnTo>
                  <a:pt x="875" y="1338"/>
                </a:lnTo>
                <a:lnTo>
                  <a:pt x="881" y="1327"/>
                </a:lnTo>
                <a:lnTo>
                  <a:pt x="888" y="1320"/>
                </a:lnTo>
                <a:lnTo>
                  <a:pt x="893" y="1316"/>
                </a:lnTo>
                <a:lnTo>
                  <a:pt x="901" y="1312"/>
                </a:lnTo>
                <a:lnTo>
                  <a:pt x="912" y="1309"/>
                </a:lnTo>
                <a:lnTo>
                  <a:pt x="919" y="1305"/>
                </a:lnTo>
                <a:lnTo>
                  <a:pt x="929" y="1299"/>
                </a:lnTo>
                <a:lnTo>
                  <a:pt x="943" y="1289"/>
                </a:lnTo>
                <a:lnTo>
                  <a:pt x="958" y="1279"/>
                </a:lnTo>
                <a:lnTo>
                  <a:pt x="974" y="1265"/>
                </a:lnTo>
                <a:lnTo>
                  <a:pt x="991" y="1251"/>
                </a:lnTo>
                <a:lnTo>
                  <a:pt x="1009" y="1236"/>
                </a:lnTo>
                <a:lnTo>
                  <a:pt x="1027" y="1220"/>
                </a:lnTo>
                <a:lnTo>
                  <a:pt x="1045" y="1204"/>
                </a:lnTo>
                <a:lnTo>
                  <a:pt x="1062" y="1188"/>
                </a:lnTo>
                <a:lnTo>
                  <a:pt x="1078" y="1173"/>
                </a:lnTo>
                <a:lnTo>
                  <a:pt x="1092" y="1158"/>
                </a:lnTo>
                <a:lnTo>
                  <a:pt x="1103" y="1143"/>
                </a:lnTo>
                <a:lnTo>
                  <a:pt x="1111" y="1130"/>
                </a:lnTo>
                <a:lnTo>
                  <a:pt x="1117" y="1120"/>
                </a:lnTo>
                <a:lnTo>
                  <a:pt x="1119" y="1111"/>
                </a:lnTo>
                <a:lnTo>
                  <a:pt x="1116" y="1097"/>
                </a:lnTo>
                <a:lnTo>
                  <a:pt x="1104" y="1087"/>
                </a:lnTo>
                <a:lnTo>
                  <a:pt x="1088" y="1080"/>
                </a:lnTo>
                <a:lnTo>
                  <a:pt x="1070" y="1077"/>
                </a:lnTo>
                <a:lnTo>
                  <a:pt x="1048" y="1077"/>
                </a:lnTo>
                <a:lnTo>
                  <a:pt x="1027" y="1082"/>
                </a:lnTo>
                <a:lnTo>
                  <a:pt x="1007" y="1088"/>
                </a:lnTo>
                <a:lnTo>
                  <a:pt x="991" y="1098"/>
                </a:lnTo>
                <a:lnTo>
                  <a:pt x="983" y="1105"/>
                </a:lnTo>
                <a:lnTo>
                  <a:pt x="983" y="1102"/>
                </a:lnTo>
                <a:lnTo>
                  <a:pt x="988" y="1093"/>
                </a:lnTo>
                <a:lnTo>
                  <a:pt x="995" y="1081"/>
                </a:lnTo>
                <a:lnTo>
                  <a:pt x="999" y="1066"/>
                </a:lnTo>
                <a:lnTo>
                  <a:pt x="998" y="1053"/>
                </a:lnTo>
                <a:lnTo>
                  <a:pt x="989" y="1043"/>
                </a:lnTo>
                <a:lnTo>
                  <a:pt x="967" y="1039"/>
                </a:lnTo>
                <a:lnTo>
                  <a:pt x="958" y="1038"/>
                </a:lnTo>
                <a:lnTo>
                  <a:pt x="961" y="1034"/>
                </a:lnTo>
                <a:lnTo>
                  <a:pt x="975" y="1028"/>
                </a:lnTo>
                <a:lnTo>
                  <a:pt x="994" y="1022"/>
                </a:lnTo>
                <a:lnTo>
                  <a:pt x="1015" y="1019"/>
                </a:lnTo>
                <a:lnTo>
                  <a:pt x="1035" y="1017"/>
                </a:lnTo>
                <a:lnTo>
                  <a:pt x="1051" y="1020"/>
                </a:lnTo>
                <a:lnTo>
                  <a:pt x="1058" y="1028"/>
                </a:lnTo>
                <a:lnTo>
                  <a:pt x="1063" y="1037"/>
                </a:lnTo>
                <a:lnTo>
                  <a:pt x="1071" y="1043"/>
                </a:lnTo>
                <a:lnTo>
                  <a:pt x="1082" y="1045"/>
                </a:lnTo>
                <a:lnTo>
                  <a:pt x="1094" y="1043"/>
                </a:lnTo>
                <a:lnTo>
                  <a:pt x="1105" y="1038"/>
                </a:lnTo>
                <a:lnTo>
                  <a:pt x="1116" y="1030"/>
                </a:lnTo>
                <a:lnTo>
                  <a:pt x="1123" y="1019"/>
                </a:lnTo>
                <a:lnTo>
                  <a:pt x="1125" y="1004"/>
                </a:lnTo>
                <a:lnTo>
                  <a:pt x="1124" y="989"/>
                </a:lnTo>
                <a:lnTo>
                  <a:pt x="1120" y="976"/>
                </a:lnTo>
                <a:lnTo>
                  <a:pt x="1115" y="966"/>
                </a:lnTo>
                <a:lnTo>
                  <a:pt x="1107" y="955"/>
                </a:lnTo>
                <a:lnTo>
                  <a:pt x="1096" y="946"/>
                </a:lnTo>
                <a:lnTo>
                  <a:pt x="1085" y="937"/>
                </a:lnTo>
                <a:lnTo>
                  <a:pt x="1070" y="929"/>
                </a:lnTo>
                <a:lnTo>
                  <a:pt x="1052" y="920"/>
                </a:lnTo>
                <a:lnTo>
                  <a:pt x="1036" y="913"/>
                </a:lnTo>
                <a:lnTo>
                  <a:pt x="1022" y="909"/>
                </a:lnTo>
                <a:lnTo>
                  <a:pt x="1013" y="908"/>
                </a:lnTo>
                <a:lnTo>
                  <a:pt x="1007" y="908"/>
                </a:lnTo>
                <a:lnTo>
                  <a:pt x="1003" y="908"/>
                </a:lnTo>
                <a:lnTo>
                  <a:pt x="1002" y="907"/>
                </a:lnTo>
                <a:lnTo>
                  <a:pt x="1002" y="903"/>
                </a:lnTo>
                <a:lnTo>
                  <a:pt x="1003" y="896"/>
                </a:lnTo>
                <a:lnTo>
                  <a:pt x="1009" y="891"/>
                </a:lnTo>
                <a:lnTo>
                  <a:pt x="1018" y="891"/>
                </a:lnTo>
                <a:lnTo>
                  <a:pt x="1029" y="893"/>
                </a:lnTo>
                <a:lnTo>
                  <a:pt x="1042" y="896"/>
                </a:lnTo>
                <a:lnTo>
                  <a:pt x="1051" y="899"/>
                </a:lnTo>
                <a:lnTo>
                  <a:pt x="1058" y="898"/>
                </a:lnTo>
                <a:lnTo>
                  <a:pt x="1059" y="892"/>
                </a:lnTo>
                <a:lnTo>
                  <a:pt x="1052" y="878"/>
                </a:lnTo>
                <a:lnTo>
                  <a:pt x="1041" y="862"/>
                </a:lnTo>
                <a:lnTo>
                  <a:pt x="1030" y="848"/>
                </a:lnTo>
                <a:lnTo>
                  <a:pt x="1021" y="838"/>
                </a:lnTo>
                <a:lnTo>
                  <a:pt x="1014" y="830"/>
                </a:lnTo>
                <a:lnTo>
                  <a:pt x="1010" y="823"/>
                </a:lnTo>
                <a:lnTo>
                  <a:pt x="1009" y="818"/>
                </a:lnTo>
                <a:lnTo>
                  <a:pt x="1013" y="815"/>
                </a:lnTo>
                <a:lnTo>
                  <a:pt x="1021" y="812"/>
                </a:lnTo>
                <a:lnTo>
                  <a:pt x="1033" y="808"/>
                </a:lnTo>
                <a:lnTo>
                  <a:pt x="1043" y="801"/>
                </a:lnTo>
                <a:lnTo>
                  <a:pt x="1051" y="790"/>
                </a:lnTo>
                <a:lnTo>
                  <a:pt x="1059" y="780"/>
                </a:lnTo>
                <a:lnTo>
                  <a:pt x="1064" y="767"/>
                </a:lnTo>
                <a:lnTo>
                  <a:pt x="1067" y="756"/>
                </a:lnTo>
                <a:lnTo>
                  <a:pt x="1067" y="744"/>
                </a:lnTo>
                <a:lnTo>
                  <a:pt x="1064" y="734"/>
                </a:lnTo>
                <a:lnTo>
                  <a:pt x="1062" y="725"/>
                </a:lnTo>
                <a:lnTo>
                  <a:pt x="1063" y="716"/>
                </a:lnTo>
                <a:lnTo>
                  <a:pt x="1066" y="706"/>
                </a:lnTo>
                <a:lnTo>
                  <a:pt x="1071" y="698"/>
                </a:lnTo>
                <a:lnTo>
                  <a:pt x="1074" y="689"/>
                </a:lnTo>
                <a:lnTo>
                  <a:pt x="1075" y="680"/>
                </a:lnTo>
                <a:lnTo>
                  <a:pt x="1072" y="672"/>
                </a:lnTo>
                <a:lnTo>
                  <a:pt x="1064" y="663"/>
                </a:lnTo>
                <a:lnTo>
                  <a:pt x="1056" y="655"/>
                </a:lnTo>
                <a:lnTo>
                  <a:pt x="1051" y="646"/>
                </a:lnTo>
                <a:lnTo>
                  <a:pt x="1051" y="640"/>
                </a:lnTo>
                <a:lnTo>
                  <a:pt x="1052" y="632"/>
                </a:lnTo>
                <a:lnTo>
                  <a:pt x="1054" y="625"/>
                </a:lnTo>
                <a:lnTo>
                  <a:pt x="1055" y="618"/>
                </a:lnTo>
                <a:lnTo>
                  <a:pt x="1052" y="610"/>
                </a:lnTo>
                <a:lnTo>
                  <a:pt x="1045" y="602"/>
                </a:lnTo>
                <a:lnTo>
                  <a:pt x="1034" y="592"/>
                </a:lnTo>
                <a:lnTo>
                  <a:pt x="1020" y="582"/>
                </a:lnTo>
                <a:lnTo>
                  <a:pt x="1005" y="570"/>
                </a:lnTo>
                <a:lnTo>
                  <a:pt x="990" y="559"/>
                </a:lnTo>
                <a:lnTo>
                  <a:pt x="980" y="547"/>
                </a:lnTo>
                <a:lnTo>
                  <a:pt x="974" y="535"/>
                </a:lnTo>
                <a:lnTo>
                  <a:pt x="975" y="523"/>
                </a:lnTo>
                <a:lnTo>
                  <a:pt x="986" y="512"/>
                </a:lnTo>
                <a:lnTo>
                  <a:pt x="998" y="501"/>
                </a:lnTo>
                <a:lnTo>
                  <a:pt x="1006" y="491"/>
                </a:lnTo>
                <a:lnTo>
                  <a:pt x="1010" y="482"/>
                </a:lnTo>
                <a:lnTo>
                  <a:pt x="1010" y="474"/>
                </a:lnTo>
                <a:lnTo>
                  <a:pt x="1006" y="468"/>
                </a:lnTo>
                <a:lnTo>
                  <a:pt x="999" y="463"/>
                </a:lnTo>
                <a:lnTo>
                  <a:pt x="990" y="460"/>
                </a:lnTo>
                <a:lnTo>
                  <a:pt x="979" y="459"/>
                </a:lnTo>
                <a:lnTo>
                  <a:pt x="969" y="456"/>
                </a:lnTo>
                <a:lnTo>
                  <a:pt x="964" y="452"/>
                </a:lnTo>
                <a:lnTo>
                  <a:pt x="960" y="444"/>
                </a:lnTo>
                <a:lnTo>
                  <a:pt x="958" y="436"/>
                </a:lnTo>
                <a:lnTo>
                  <a:pt x="956" y="428"/>
                </a:lnTo>
                <a:lnTo>
                  <a:pt x="952" y="421"/>
                </a:lnTo>
                <a:lnTo>
                  <a:pt x="946" y="416"/>
                </a:lnTo>
                <a:lnTo>
                  <a:pt x="937" y="416"/>
                </a:lnTo>
                <a:lnTo>
                  <a:pt x="920" y="405"/>
                </a:lnTo>
                <a:lnTo>
                  <a:pt x="913" y="371"/>
                </a:lnTo>
                <a:lnTo>
                  <a:pt x="912" y="328"/>
                </a:lnTo>
                <a:lnTo>
                  <a:pt x="912" y="290"/>
                </a:lnTo>
                <a:lnTo>
                  <a:pt x="914" y="263"/>
                </a:lnTo>
                <a:lnTo>
                  <a:pt x="920" y="240"/>
                </a:lnTo>
                <a:lnTo>
                  <a:pt x="922" y="219"/>
                </a:lnTo>
                <a:lnTo>
                  <a:pt x="919" y="195"/>
                </a:lnTo>
                <a:lnTo>
                  <a:pt x="917" y="173"/>
                </a:lnTo>
                <a:lnTo>
                  <a:pt x="924" y="146"/>
                </a:lnTo>
                <a:lnTo>
                  <a:pt x="934" y="120"/>
                </a:lnTo>
                <a:lnTo>
                  <a:pt x="939" y="95"/>
                </a:lnTo>
                <a:lnTo>
                  <a:pt x="939" y="84"/>
                </a:lnTo>
                <a:lnTo>
                  <a:pt x="937" y="75"/>
                </a:lnTo>
                <a:lnTo>
                  <a:pt x="932" y="68"/>
                </a:lnTo>
                <a:lnTo>
                  <a:pt x="924" y="62"/>
                </a:lnTo>
                <a:lnTo>
                  <a:pt x="917" y="60"/>
                </a:lnTo>
                <a:lnTo>
                  <a:pt x="911" y="59"/>
                </a:lnTo>
                <a:lnTo>
                  <a:pt x="904" y="59"/>
                </a:lnTo>
                <a:lnTo>
                  <a:pt x="898" y="59"/>
                </a:lnTo>
                <a:lnTo>
                  <a:pt x="889" y="62"/>
                </a:lnTo>
                <a:lnTo>
                  <a:pt x="879" y="68"/>
                </a:lnTo>
                <a:lnTo>
                  <a:pt x="871" y="76"/>
                </a:lnTo>
                <a:lnTo>
                  <a:pt x="863" y="84"/>
                </a:lnTo>
                <a:lnTo>
                  <a:pt x="856" y="93"/>
                </a:lnTo>
                <a:lnTo>
                  <a:pt x="851" y="104"/>
                </a:lnTo>
                <a:lnTo>
                  <a:pt x="845" y="113"/>
                </a:lnTo>
                <a:lnTo>
                  <a:pt x="839" y="122"/>
                </a:lnTo>
                <a:lnTo>
                  <a:pt x="832" y="133"/>
                </a:lnTo>
                <a:lnTo>
                  <a:pt x="826" y="140"/>
                </a:lnTo>
                <a:lnTo>
                  <a:pt x="821" y="143"/>
                </a:lnTo>
                <a:lnTo>
                  <a:pt x="816" y="144"/>
                </a:lnTo>
                <a:lnTo>
                  <a:pt x="813" y="143"/>
                </a:lnTo>
                <a:lnTo>
                  <a:pt x="809" y="140"/>
                </a:lnTo>
                <a:lnTo>
                  <a:pt x="806" y="133"/>
                </a:lnTo>
                <a:lnTo>
                  <a:pt x="803" y="122"/>
                </a:lnTo>
                <a:lnTo>
                  <a:pt x="800" y="114"/>
                </a:lnTo>
                <a:lnTo>
                  <a:pt x="795" y="110"/>
                </a:lnTo>
                <a:lnTo>
                  <a:pt x="790" y="111"/>
                </a:lnTo>
                <a:lnTo>
                  <a:pt x="783" y="114"/>
                </a:lnTo>
                <a:lnTo>
                  <a:pt x="776" y="120"/>
                </a:lnTo>
                <a:lnTo>
                  <a:pt x="769" y="128"/>
                </a:lnTo>
                <a:lnTo>
                  <a:pt x="761" y="137"/>
                </a:lnTo>
                <a:lnTo>
                  <a:pt x="754" y="146"/>
                </a:lnTo>
                <a:lnTo>
                  <a:pt x="750" y="151"/>
                </a:lnTo>
                <a:lnTo>
                  <a:pt x="750" y="149"/>
                </a:lnTo>
                <a:lnTo>
                  <a:pt x="753" y="142"/>
                </a:lnTo>
                <a:lnTo>
                  <a:pt x="755" y="133"/>
                </a:lnTo>
                <a:lnTo>
                  <a:pt x="754" y="121"/>
                </a:lnTo>
                <a:lnTo>
                  <a:pt x="749" y="112"/>
                </a:lnTo>
                <a:lnTo>
                  <a:pt x="738" y="106"/>
                </a:lnTo>
                <a:lnTo>
                  <a:pt x="718" y="10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Freeform 426"/>
          <p:cNvSpPr>
            <a:spLocks/>
          </p:cNvSpPr>
          <p:nvPr/>
        </p:nvSpPr>
        <p:spPr bwMode="auto">
          <a:xfrm>
            <a:off x="2910717" y="2073275"/>
            <a:ext cx="41275" cy="36513"/>
          </a:xfrm>
          <a:custGeom>
            <a:avLst/>
            <a:gdLst>
              <a:gd name="T0" fmla="*/ 2147483647 w 40"/>
              <a:gd name="T1" fmla="*/ 2147483647 h 36"/>
              <a:gd name="T2" fmla="*/ 2147483647 w 40"/>
              <a:gd name="T3" fmla="*/ 2147483647 h 36"/>
              <a:gd name="T4" fmla="*/ 2147483647 w 40"/>
              <a:gd name="T5" fmla="*/ 2147483647 h 36"/>
              <a:gd name="T6" fmla="*/ 2147483647 w 40"/>
              <a:gd name="T7" fmla="*/ 2147483647 h 36"/>
              <a:gd name="T8" fmla="*/ 2147483647 w 40"/>
              <a:gd name="T9" fmla="*/ 2147483647 h 36"/>
              <a:gd name="T10" fmla="*/ 2147483647 w 40"/>
              <a:gd name="T11" fmla="*/ 2147483647 h 36"/>
              <a:gd name="T12" fmla="*/ 2147483647 w 40"/>
              <a:gd name="T13" fmla="*/ 2147483647 h 36"/>
              <a:gd name="T14" fmla="*/ 2147483647 w 40"/>
              <a:gd name="T15" fmla="*/ 2147483647 h 36"/>
              <a:gd name="T16" fmla="*/ 2147483647 w 40"/>
              <a:gd name="T17" fmla="*/ 2147483647 h 36"/>
              <a:gd name="T18" fmla="*/ 2147483647 w 40"/>
              <a:gd name="T19" fmla="*/ 2147483647 h 36"/>
              <a:gd name="T20" fmla="*/ 2147483647 w 40"/>
              <a:gd name="T21" fmla="*/ 2147483647 h 36"/>
              <a:gd name="T22" fmla="*/ 2147483647 w 40"/>
              <a:gd name="T23" fmla="*/ 2147483647 h 36"/>
              <a:gd name="T24" fmla="*/ 2147483647 w 40"/>
              <a:gd name="T25" fmla="*/ 2147483647 h 36"/>
              <a:gd name="T26" fmla="*/ 2147483647 w 40"/>
              <a:gd name="T27" fmla="*/ 2147483647 h 36"/>
              <a:gd name="T28" fmla="*/ 0 w 40"/>
              <a:gd name="T29" fmla="*/ 2147483647 h 36"/>
              <a:gd name="T30" fmla="*/ 2147483647 w 40"/>
              <a:gd name="T31" fmla="*/ 2147483647 h 36"/>
              <a:gd name="T32" fmla="*/ 2147483647 w 40"/>
              <a:gd name="T33" fmla="*/ 2147483647 h 36"/>
              <a:gd name="T34" fmla="*/ 2147483647 w 40"/>
              <a:gd name="T35" fmla="*/ 2147483647 h 36"/>
              <a:gd name="T36" fmla="*/ 2147483647 w 40"/>
              <a:gd name="T37" fmla="*/ 2147483647 h 36"/>
              <a:gd name="T38" fmla="*/ 2147483647 w 40"/>
              <a:gd name="T39" fmla="*/ 0 h 36"/>
              <a:gd name="T40" fmla="*/ 2147483647 w 40"/>
              <a:gd name="T41" fmla="*/ 2147483647 h 36"/>
              <a:gd name="T42" fmla="*/ 2147483647 w 40"/>
              <a:gd name="T43" fmla="*/ 2147483647 h 36"/>
              <a:gd name="T44" fmla="*/ 2147483647 w 40"/>
              <a:gd name="T45" fmla="*/ 2147483647 h 36"/>
              <a:gd name="T46" fmla="*/ 2147483647 w 40"/>
              <a:gd name="T47" fmla="*/ 2147483647 h 36"/>
              <a:gd name="T48" fmla="*/ 2147483647 w 40"/>
              <a:gd name="T49" fmla="*/ 2147483647 h 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6">
                <a:moveTo>
                  <a:pt x="39" y="19"/>
                </a:moveTo>
                <a:lnTo>
                  <a:pt x="38" y="21"/>
                </a:lnTo>
                <a:lnTo>
                  <a:pt x="35" y="25"/>
                </a:lnTo>
                <a:lnTo>
                  <a:pt x="31" y="29"/>
                </a:lnTo>
                <a:lnTo>
                  <a:pt x="27" y="33"/>
                </a:lnTo>
                <a:lnTo>
                  <a:pt x="23" y="35"/>
                </a:lnTo>
                <a:lnTo>
                  <a:pt x="18" y="36"/>
                </a:lnTo>
                <a:lnTo>
                  <a:pt x="13" y="36"/>
                </a:lnTo>
                <a:lnTo>
                  <a:pt x="12" y="36"/>
                </a:lnTo>
                <a:lnTo>
                  <a:pt x="11" y="35"/>
                </a:lnTo>
                <a:lnTo>
                  <a:pt x="10" y="33"/>
                </a:lnTo>
                <a:lnTo>
                  <a:pt x="8" y="31"/>
                </a:lnTo>
                <a:lnTo>
                  <a:pt x="4" y="27"/>
                </a:lnTo>
                <a:lnTo>
                  <a:pt x="1" y="24"/>
                </a:lnTo>
                <a:lnTo>
                  <a:pt x="0" y="19"/>
                </a:lnTo>
                <a:lnTo>
                  <a:pt x="1" y="16"/>
                </a:lnTo>
                <a:lnTo>
                  <a:pt x="7" y="11"/>
                </a:lnTo>
                <a:lnTo>
                  <a:pt x="12" y="6"/>
                </a:lnTo>
                <a:lnTo>
                  <a:pt x="16" y="2"/>
                </a:lnTo>
                <a:lnTo>
                  <a:pt x="19" y="0"/>
                </a:lnTo>
                <a:lnTo>
                  <a:pt x="24" y="1"/>
                </a:lnTo>
                <a:lnTo>
                  <a:pt x="31" y="3"/>
                </a:lnTo>
                <a:lnTo>
                  <a:pt x="37" y="6"/>
                </a:lnTo>
                <a:lnTo>
                  <a:pt x="40" y="11"/>
                </a:lnTo>
                <a:lnTo>
                  <a:pt x="39" y="1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0" name="Freeform 427"/>
          <p:cNvSpPr>
            <a:spLocks/>
          </p:cNvSpPr>
          <p:nvPr/>
        </p:nvSpPr>
        <p:spPr bwMode="auto">
          <a:xfrm>
            <a:off x="3263142" y="2368550"/>
            <a:ext cx="0" cy="4763"/>
          </a:xfrm>
          <a:custGeom>
            <a:avLst/>
            <a:gdLst>
              <a:gd name="T0" fmla="*/ 1 w 1"/>
              <a:gd name="T1" fmla="*/ 2147483647 h 4"/>
              <a:gd name="T2" fmla="*/ 1 w 1"/>
              <a:gd name="T3" fmla="*/ 2147483647 h 4"/>
              <a:gd name="T4" fmla="*/ 1 w 1"/>
              <a:gd name="T5" fmla="*/ 2147483647 h 4"/>
              <a:gd name="T6" fmla="*/ 0 w 1"/>
              <a:gd name="T7" fmla="*/ 0 h 4"/>
              <a:gd name="T8" fmla="*/ 0 w 1"/>
              <a:gd name="T9" fmla="*/ 0 h 4"/>
              <a:gd name="T10" fmla="*/ 1 w 1"/>
              <a:gd name="T11" fmla="*/ 2147483647 h 4"/>
              <a:gd name="T12" fmla="*/ 1 w 1"/>
              <a:gd name="T13" fmla="*/ 2147483647 h 4"/>
              <a:gd name="T14" fmla="*/ 1 w 1"/>
              <a:gd name="T15" fmla="*/ 2147483647 h 4"/>
              <a:gd name="T16" fmla="*/ 1 w 1"/>
              <a:gd name="T17" fmla="*/ 2147483647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" h="4">
                <a:moveTo>
                  <a:pt x="1" y="2"/>
                </a:moveTo>
                <a:lnTo>
                  <a:pt x="1" y="1"/>
                </a:lnTo>
                <a:lnTo>
                  <a:pt x="0" y="0"/>
                </a:lnTo>
                <a:lnTo>
                  <a:pt x="1" y="2"/>
                </a:lnTo>
                <a:lnTo>
                  <a:pt x="1" y="4"/>
                </a:lnTo>
                <a:lnTo>
                  <a:pt x="1" y="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Freeform 428"/>
          <p:cNvSpPr>
            <a:spLocks/>
          </p:cNvSpPr>
          <p:nvPr/>
        </p:nvSpPr>
        <p:spPr bwMode="auto">
          <a:xfrm>
            <a:off x="3620329" y="2401888"/>
            <a:ext cx="3175" cy="6350"/>
          </a:xfrm>
          <a:custGeom>
            <a:avLst/>
            <a:gdLst>
              <a:gd name="T0" fmla="*/ 2147483647 w 5"/>
              <a:gd name="T1" fmla="*/ 2147483647 h 8"/>
              <a:gd name="T2" fmla="*/ 2147483647 w 5"/>
              <a:gd name="T3" fmla="*/ 2147483647 h 8"/>
              <a:gd name="T4" fmla="*/ 2147483647 w 5"/>
              <a:gd name="T5" fmla="*/ 2147483647 h 8"/>
              <a:gd name="T6" fmla="*/ 2147483647 w 5"/>
              <a:gd name="T7" fmla="*/ 2147483647 h 8"/>
              <a:gd name="T8" fmla="*/ 2147483647 w 5"/>
              <a:gd name="T9" fmla="*/ 0 h 8"/>
              <a:gd name="T10" fmla="*/ 0 w 5"/>
              <a:gd name="T11" fmla="*/ 0 h 8"/>
              <a:gd name="T12" fmla="*/ 0 w 5"/>
              <a:gd name="T13" fmla="*/ 2147483647 h 8"/>
              <a:gd name="T14" fmla="*/ 2147483647 w 5"/>
              <a:gd name="T15" fmla="*/ 2147483647 h 8"/>
              <a:gd name="T16" fmla="*/ 2147483647 w 5"/>
              <a:gd name="T17" fmla="*/ 2147483647 h 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" h="8">
                <a:moveTo>
                  <a:pt x="5" y="8"/>
                </a:moveTo>
                <a:lnTo>
                  <a:pt x="5" y="6"/>
                </a:lnTo>
                <a:lnTo>
                  <a:pt x="5" y="5"/>
                </a:lnTo>
                <a:lnTo>
                  <a:pt x="5" y="2"/>
                </a:lnTo>
                <a:lnTo>
                  <a:pt x="3" y="0"/>
                </a:lnTo>
                <a:lnTo>
                  <a:pt x="0" y="0"/>
                </a:lnTo>
                <a:lnTo>
                  <a:pt x="0" y="1"/>
                </a:lnTo>
                <a:lnTo>
                  <a:pt x="2" y="5"/>
                </a:lnTo>
                <a:lnTo>
                  <a:pt x="5" y="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2" name="Freeform 429"/>
          <p:cNvSpPr>
            <a:spLocks/>
          </p:cNvSpPr>
          <p:nvPr/>
        </p:nvSpPr>
        <p:spPr bwMode="auto">
          <a:xfrm>
            <a:off x="3269492" y="1984375"/>
            <a:ext cx="14287" cy="14288"/>
          </a:xfrm>
          <a:custGeom>
            <a:avLst/>
            <a:gdLst>
              <a:gd name="T0" fmla="*/ 2147483647 w 14"/>
              <a:gd name="T1" fmla="*/ 2147483647 h 15"/>
              <a:gd name="T2" fmla="*/ 2147483647 w 14"/>
              <a:gd name="T3" fmla="*/ 2147483647 h 15"/>
              <a:gd name="T4" fmla="*/ 2147483647 w 14"/>
              <a:gd name="T5" fmla="*/ 2147483647 h 15"/>
              <a:gd name="T6" fmla="*/ 2147483647 w 14"/>
              <a:gd name="T7" fmla="*/ 2147483647 h 15"/>
              <a:gd name="T8" fmla="*/ 2147483647 w 14"/>
              <a:gd name="T9" fmla="*/ 2147483647 h 15"/>
              <a:gd name="T10" fmla="*/ 2147483647 w 14"/>
              <a:gd name="T11" fmla="*/ 2147483647 h 15"/>
              <a:gd name="T12" fmla="*/ 2147483647 w 14"/>
              <a:gd name="T13" fmla="*/ 2147483647 h 15"/>
              <a:gd name="T14" fmla="*/ 2147483647 w 14"/>
              <a:gd name="T15" fmla="*/ 2147483647 h 15"/>
              <a:gd name="T16" fmla="*/ 2147483647 w 14"/>
              <a:gd name="T17" fmla="*/ 0 h 15"/>
              <a:gd name="T18" fmla="*/ 2147483647 w 14"/>
              <a:gd name="T19" fmla="*/ 2147483647 h 15"/>
              <a:gd name="T20" fmla="*/ 2147483647 w 14"/>
              <a:gd name="T21" fmla="*/ 2147483647 h 15"/>
              <a:gd name="T22" fmla="*/ 2147483647 w 14"/>
              <a:gd name="T23" fmla="*/ 2147483647 h 15"/>
              <a:gd name="T24" fmla="*/ 0 w 14"/>
              <a:gd name="T25" fmla="*/ 2147483647 h 15"/>
              <a:gd name="T26" fmla="*/ 2147483647 w 14"/>
              <a:gd name="T27" fmla="*/ 2147483647 h 15"/>
              <a:gd name="T28" fmla="*/ 2147483647 w 14"/>
              <a:gd name="T29" fmla="*/ 2147483647 h 15"/>
              <a:gd name="T30" fmla="*/ 2147483647 w 14"/>
              <a:gd name="T31" fmla="*/ 2147483647 h 15"/>
              <a:gd name="T32" fmla="*/ 2147483647 w 14"/>
              <a:gd name="T33" fmla="*/ 2147483647 h 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" h="15">
                <a:moveTo>
                  <a:pt x="2" y="7"/>
                </a:moveTo>
                <a:lnTo>
                  <a:pt x="9" y="13"/>
                </a:lnTo>
                <a:lnTo>
                  <a:pt x="14" y="15"/>
                </a:lnTo>
                <a:lnTo>
                  <a:pt x="14" y="14"/>
                </a:lnTo>
                <a:lnTo>
                  <a:pt x="10" y="7"/>
                </a:lnTo>
                <a:lnTo>
                  <a:pt x="9" y="5"/>
                </a:lnTo>
                <a:lnTo>
                  <a:pt x="9" y="3"/>
                </a:lnTo>
                <a:lnTo>
                  <a:pt x="8" y="1"/>
                </a:lnTo>
                <a:lnTo>
                  <a:pt x="7" y="0"/>
                </a:lnTo>
                <a:lnTo>
                  <a:pt x="6" y="1"/>
                </a:lnTo>
                <a:lnTo>
                  <a:pt x="3" y="2"/>
                </a:lnTo>
                <a:lnTo>
                  <a:pt x="2" y="3"/>
                </a:lnTo>
                <a:lnTo>
                  <a:pt x="0" y="5"/>
                </a:lnTo>
                <a:lnTo>
                  <a:pt x="1" y="6"/>
                </a:lnTo>
                <a:lnTo>
                  <a:pt x="2" y="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Freeform 430"/>
          <p:cNvSpPr>
            <a:spLocks/>
          </p:cNvSpPr>
          <p:nvPr/>
        </p:nvSpPr>
        <p:spPr bwMode="auto">
          <a:xfrm>
            <a:off x="3456817" y="2452688"/>
            <a:ext cx="144462" cy="120650"/>
          </a:xfrm>
          <a:custGeom>
            <a:avLst/>
            <a:gdLst>
              <a:gd name="T0" fmla="*/ 2147483647 w 135"/>
              <a:gd name="T1" fmla="*/ 2147483647 h 119"/>
              <a:gd name="T2" fmla="*/ 2147483647 w 135"/>
              <a:gd name="T3" fmla="*/ 2147483647 h 119"/>
              <a:gd name="T4" fmla="*/ 2147483647 w 135"/>
              <a:gd name="T5" fmla="*/ 2147483647 h 119"/>
              <a:gd name="T6" fmla="*/ 2147483647 w 135"/>
              <a:gd name="T7" fmla="*/ 2147483647 h 119"/>
              <a:gd name="T8" fmla="*/ 2147483647 w 135"/>
              <a:gd name="T9" fmla="*/ 2147483647 h 119"/>
              <a:gd name="T10" fmla="*/ 2147483647 w 135"/>
              <a:gd name="T11" fmla="*/ 2147483647 h 119"/>
              <a:gd name="T12" fmla="*/ 2147483647 w 135"/>
              <a:gd name="T13" fmla="*/ 2147483647 h 119"/>
              <a:gd name="T14" fmla="*/ 2147483647 w 135"/>
              <a:gd name="T15" fmla="*/ 2147483647 h 119"/>
              <a:gd name="T16" fmla="*/ 2147483647 w 135"/>
              <a:gd name="T17" fmla="*/ 2147483647 h 119"/>
              <a:gd name="T18" fmla="*/ 2147483647 w 135"/>
              <a:gd name="T19" fmla="*/ 2147483647 h 119"/>
              <a:gd name="T20" fmla="*/ 2147483647 w 135"/>
              <a:gd name="T21" fmla="*/ 2147483647 h 119"/>
              <a:gd name="T22" fmla="*/ 2147483647 w 135"/>
              <a:gd name="T23" fmla="*/ 2147483647 h 119"/>
              <a:gd name="T24" fmla="*/ 2147483647 w 135"/>
              <a:gd name="T25" fmla="*/ 2147483647 h 119"/>
              <a:gd name="T26" fmla="*/ 2147483647 w 135"/>
              <a:gd name="T27" fmla="*/ 2147483647 h 119"/>
              <a:gd name="T28" fmla="*/ 2147483647 w 135"/>
              <a:gd name="T29" fmla="*/ 2147483647 h 119"/>
              <a:gd name="T30" fmla="*/ 2147483647 w 135"/>
              <a:gd name="T31" fmla="*/ 2147483647 h 119"/>
              <a:gd name="T32" fmla="*/ 2147483647 w 135"/>
              <a:gd name="T33" fmla="*/ 2147483647 h 119"/>
              <a:gd name="T34" fmla="*/ 2147483647 w 135"/>
              <a:gd name="T35" fmla="*/ 2147483647 h 119"/>
              <a:gd name="T36" fmla="*/ 2147483647 w 135"/>
              <a:gd name="T37" fmla="*/ 2147483647 h 119"/>
              <a:gd name="T38" fmla="*/ 2147483647 w 135"/>
              <a:gd name="T39" fmla="*/ 2147483647 h 119"/>
              <a:gd name="T40" fmla="*/ 2147483647 w 135"/>
              <a:gd name="T41" fmla="*/ 2147483647 h 119"/>
              <a:gd name="T42" fmla="*/ 2147483647 w 135"/>
              <a:gd name="T43" fmla="*/ 2147483647 h 119"/>
              <a:gd name="T44" fmla="*/ 2147483647 w 135"/>
              <a:gd name="T45" fmla="*/ 2147483647 h 119"/>
              <a:gd name="T46" fmla="*/ 2147483647 w 135"/>
              <a:gd name="T47" fmla="*/ 2147483647 h 119"/>
              <a:gd name="T48" fmla="*/ 2147483647 w 135"/>
              <a:gd name="T49" fmla="*/ 2147483647 h 119"/>
              <a:gd name="T50" fmla="*/ 2147483647 w 135"/>
              <a:gd name="T51" fmla="*/ 2147483647 h 119"/>
              <a:gd name="T52" fmla="*/ 2147483647 w 135"/>
              <a:gd name="T53" fmla="*/ 2147483647 h 119"/>
              <a:gd name="T54" fmla="*/ 2147483647 w 135"/>
              <a:gd name="T55" fmla="*/ 2147483647 h 119"/>
              <a:gd name="T56" fmla="*/ 2147483647 w 135"/>
              <a:gd name="T57" fmla="*/ 2147483647 h 119"/>
              <a:gd name="T58" fmla="*/ 2147483647 w 135"/>
              <a:gd name="T59" fmla="*/ 2147483647 h 119"/>
              <a:gd name="T60" fmla="*/ 2147483647 w 135"/>
              <a:gd name="T61" fmla="*/ 2147483647 h 119"/>
              <a:gd name="T62" fmla="*/ 2147483647 w 135"/>
              <a:gd name="T63" fmla="*/ 2147483647 h 119"/>
              <a:gd name="T64" fmla="*/ 2147483647 w 135"/>
              <a:gd name="T65" fmla="*/ 2147483647 h 119"/>
              <a:gd name="T66" fmla="*/ 2147483647 w 135"/>
              <a:gd name="T67" fmla="*/ 2147483647 h 119"/>
              <a:gd name="T68" fmla="*/ 2147483647 w 135"/>
              <a:gd name="T69" fmla="*/ 2147483647 h 119"/>
              <a:gd name="T70" fmla="*/ 2147483647 w 135"/>
              <a:gd name="T71" fmla="*/ 2147483647 h 119"/>
              <a:gd name="T72" fmla="*/ 2147483647 w 135"/>
              <a:gd name="T73" fmla="*/ 2147483647 h 119"/>
              <a:gd name="T74" fmla="*/ 2147483647 w 135"/>
              <a:gd name="T75" fmla="*/ 2147483647 h 119"/>
              <a:gd name="T76" fmla="*/ 2147483647 w 135"/>
              <a:gd name="T77" fmla="*/ 2147483647 h 119"/>
              <a:gd name="T78" fmla="*/ 2147483647 w 135"/>
              <a:gd name="T79" fmla="*/ 2147483647 h 119"/>
              <a:gd name="T80" fmla="*/ 2147483647 w 135"/>
              <a:gd name="T81" fmla="*/ 2147483647 h 119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35" h="119">
                <a:moveTo>
                  <a:pt x="122" y="59"/>
                </a:moveTo>
                <a:lnTo>
                  <a:pt x="124" y="60"/>
                </a:lnTo>
                <a:lnTo>
                  <a:pt x="130" y="62"/>
                </a:lnTo>
                <a:lnTo>
                  <a:pt x="135" y="67"/>
                </a:lnTo>
                <a:lnTo>
                  <a:pt x="133" y="71"/>
                </a:lnTo>
                <a:lnTo>
                  <a:pt x="129" y="76"/>
                </a:lnTo>
                <a:lnTo>
                  <a:pt x="126" y="78"/>
                </a:lnTo>
                <a:lnTo>
                  <a:pt x="124" y="81"/>
                </a:lnTo>
                <a:lnTo>
                  <a:pt x="121" y="83"/>
                </a:lnTo>
                <a:lnTo>
                  <a:pt x="118" y="83"/>
                </a:lnTo>
                <a:lnTo>
                  <a:pt x="116" y="83"/>
                </a:lnTo>
                <a:lnTo>
                  <a:pt x="114" y="82"/>
                </a:lnTo>
                <a:lnTo>
                  <a:pt x="108" y="79"/>
                </a:lnTo>
                <a:lnTo>
                  <a:pt x="101" y="77"/>
                </a:lnTo>
                <a:lnTo>
                  <a:pt x="95" y="75"/>
                </a:lnTo>
                <a:lnTo>
                  <a:pt x="91" y="74"/>
                </a:lnTo>
                <a:lnTo>
                  <a:pt x="86" y="71"/>
                </a:lnTo>
                <a:lnTo>
                  <a:pt x="82" y="68"/>
                </a:lnTo>
                <a:lnTo>
                  <a:pt x="77" y="66"/>
                </a:lnTo>
                <a:lnTo>
                  <a:pt x="72" y="66"/>
                </a:lnTo>
                <a:lnTo>
                  <a:pt x="70" y="70"/>
                </a:lnTo>
                <a:lnTo>
                  <a:pt x="71" y="78"/>
                </a:lnTo>
                <a:lnTo>
                  <a:pt x="72" y="85"/>
                </a:lnTo>
                <a:lnTo>
                  <a:pt x="72" y="92"/>
                </a:lnTo>
                <a:lnTo>
                  <a:pt x="68" y="96"/>
                </a:lnTo>
                <a:lnTo>
                  <a:pt x="61" y="99"/>
                </a:lnTo>
                <a:lnTo>
                  <a:pt x="58" y="102"/>
                </a:lnTo>
                <a:lnTo>
                  <a:pt x="57" y="107"/>
                </a:lnTo>
                <a:lnTo>
                  <a:pt x="56" y="111"/>
                </a:lnTo>
                <a:lnTo>
                  <a:pt x="53" y="114"/>
                </a:lnTo>
                <a:lnTo>
                  <a:pt x="48" y="117"/>
                </a:lnTo>
                <a:lnTo>
                  <a:pt x="44" y="119"/>
                </a:lnTo>
                <a:lnTo>
                  <a:pt x="40" y="116"/>
                </a:lnTo>
                <a:lnTo>
                  <a:pt x="39" y="111"/>
                </a:lnTo>
                <a:lnTo>
                  <a:pt x="38" y="105"/>
                </a:lnTo>
                <a:lnTo>
                  <a:pt x="34" y="100"/>
                </a:lnTo>
                <a:lnTo>
                  <a:pt x="29" y="99"/>
                </a:lnTo>
                <a:lnTo>
                  <a:pt x="23" y="99"/>
                </a:lnTo>
                <a:lnTo>
                  <a:pt x="20" y="100"/>
                </a:lnTo>
                <a:lnTo>
                  <a:pt x="17" y="101"/>
                </a:lnTo>
                <a:lnTo>
                  <a:pt x="10" y="104"/>
                </a:lnTo>
                <a:lnTo>
                  <a:pt x="3" y="105"/>
                </a:lnTo>
                <a:lnTo>
                  <a:pt x="0" y="101"/>
                </a:lnTo>
                <a:lnTo>
                  <a:pt x="1" y="97"/>
                </a:lnTo>
                <a:lnTo>
                  <a:pt x="4" y="90"/>
                </a:lnTo>
                <a:lnTo>
                  <a:pt x="9" y="84"/>
                </a:lnTo>
                <a:lnTo>
                  <a:pt x="12" y="82"/>
                </a:lnTo>
                <a:lnTo>
                  <a:pt x="16" y="79"/>
                </a:lnTo>
                <a:lnTo>
                  <a:pt x="16" y="75"/>
                </a:lnTo>
                <a:lnTo>
                  <a:pt x="14" y="68"/>
                </a:lnTo>
                <a:lnTo>
                  <a:pt x="12" y="61"/>
                </a:lnTo>
                <a:lnTo>
                  <a:pt x="11" y="55"/>
                </a:lnTo>
                <a:lnTo>
                  <a:pt x="12" y="48"/>
                </a:lnTo>
                <a:lnTo>
                  <a:pt x="12" y="44"/>
                </a:lnTo>
                <a:lnTo>
                  <a:pt x="10" y="39"/>
                </a:lnTo>
                <a:lnTo>
                  <a:pt x="8" y="35"/>
                </a:lnTo>
                <a:lnTo>
                  <a:pt x="8" y="26"/>
                </a:lnTo>
                <a:lnTo>
                  <a:pt x="8" y="16"/>
                </a:lnTo>
                <a:lnTo>
                  <a:pt x="8" y="8"/>
                </a:lnTo>
                <a:lnTo>
                  <a:pt x="9" y="2"/>
                </a:lnTo>
                <a:lnTo>
                  <a:pt x="12" y="0"/>
                </a:lnTo>
                <a:lnTo>
                  <a:pt x="18" y="1"/>
                </a:lnTo>
                <a:lnTo>
                  <a:pt x="24" y="3"/>
                </a:lnTo>
                <a:lnTo>
                  <a:pt x="27" y="9"/>
                </a:lnTo>
                <a:lnTo>
                  <a:pt x="30" y="18"/>
                </a:lnTo>
                <a:lnTo>
                  <a:pt x="32" y="26"/>
                </a:lnTo>
                <a:lnTo>
                  <a:pt x="33" y="30"/>
                </a:lnTo>
                <a:lnTo>
                  <a:pt x="37" y="30"/>
                </a:lnTo>
                <a:lnTo>
                  <a:pt x="40" y="28"/>
                </a:lnTo>
                <a:lnTo>
                  <a:pt x="44" y="25"/>
                </a:lnTo>
                <a:lnTo>
                  <a:pt x="48" y="23"/>
                </a:lnTo>
                <a:lnTo>
                  <a:pt x="54" y="23"/>
                </a:lnTo>
                <a:lnTo>
                  <a:pt x="61" y="24"/>
                </a:lnTo>
                <a:lnTo>
                  <a:pt x="70" y="26"/>
                </a:lnTo>
                <a:lnTo>
                  <a:pt x="78" y="30"/>
                </a:lnTo>
                <a:lnTo>
                  <a:pt x="85" y="33"/>
                </a:lnTo>
                <a:lnTo>
                  <a:pt x="90" y="40"/>
                </a:lnTo>
                <a:lnTo>
                  <a:pt x="93" y="48"/>
                </a:lnTo>
                <a:lnTo>
                  <a:pt x="98" y="54"/>
                </a:lnTo>
                <a:lnTo>
                  <a:pt x="100" y="58"/>
                </a:lnTo>
                <a:lnTo>
                  <a:pt x="101" y="59"/>
                </a:lnTo>
                <a:lnTo>
                  <a:pt x="122" y="5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4" name="Freeform 431"/>
          <p:cNvSpPr>
            <a:spLocks/>
          </p:cNvSpPr>
          <p:nvPr/>
        </p:nvSpPr>
        <p:spPr bwMode="auto">
          <a:xfrm>
            <a:off x="3340929" y="2090738"/>
            <a:ext cx="598488" cy="400050"/>
          </a:xfrm>
          <a:custGeom>
            <a:avLst/>
            <a:gdLst>
              <a:gd name="T0" fmla="*/ 2147483647 w 556"/>
              <a:gd name="T1" fmla="*/ 2147483647 h 395"/>
              <a:gd name="T2" fmla="*/ 2147483647 w 556"/>
              <a:gd name="T3" fmla="*/ 2147483647 h 395"/>
              <a:gd name="T4" fmla="*/ 2147483647 w 556"/>
              <a:gd name="T5" fmla="*/ 2147483647 h 395"/>
              <a:gd name="T6" fmla="*/ 2147483647 w 556"/>
              <a:gd name="T7" fmla="*/ 2147483647 h 395"/>
              <a:gd name="T8" fmla="*/ 2147483647 w 556"/>
              <a:gd name="T9" fmla="*/ 2147483647 h 395"/>
              <a:gd name="T10" fmla="*/ 2147483647 w 556"/>
              <a:gd name="T11" fmla="*/ 2147483647 h 395"/>
              <a:gd name="T12" fmla="*/ 2147483647 w 556"/>
              <a:gd name="T13" fmla="*/ 2147483647 h 395"/>
              <a:gd name="T14" fmla="*/ 2147483647 w 556"/>
              <a:gd name="T15" fmla="*/ 2147483647 h 395"/>
              <a:gd name="T16" fmla="*/ 2147483647 w 556"/>
              <a:gd name="T17" fmla="*/ 2147483647 h 395"/>
              <a:gd name="T18" fmla="*/ 2147483647 w 556"/>
              <a:gd name="T19" fmla="*/ 2147483647 h 395"/>
              <a:gd name="T20" fmla="*/ 2147483647 w 556"/>
              <a:gd name="T21" fmla="*/ 2147483647 h 395"/>
              <a:gd name="T22" fmla="*/ 2147483647 w 556"/>
              <a:gd name="T23" fmla="*/ 2147483647 h 395"/>
              <a:gd name="T24" fmla="*/ 2147483647 w 556"/>
              <a:gd name="T25" fmla="*/ 2147483647 h 395"/>
              <a:gd name="T26" fmla="*/ 2147483647 w 556"/>
              <a:gd name="T27" fmla="*/ 2147483647 h 395"/>
              <a:gd name="T28" fmla="*/ 2147483647 w 556"/>
              <a:gd name="T29" fmla="*/ 2147483647 h 395"/>
              <a:gd name="T30" fmla="*/ 2147483647 w 556"/>
              <a:gd name="T31" fmla="*/ 2147483647 h 395"/>
              <a:gd name="T32" fmla="*/ 2147483647 w 556"/>
              <a:gd name="T33" fmla="*/ 2147483647 h 395"/>
              <a:gd name="T34" fmla="*/ 2147483647 w 556"/>
              <a:gd name="T35" fmla="*/ 2147483647 h 395"/>
              <a:gd name="T36" fmla="*/ 2147483647 w 556"/>
              <a:gd name="T37" fmla="*/ 2147483647 h 395"/>
              <a:gd name="T38" fmla="*/ 2147483647 w 556"/>
              <a:gd name="T39" fmla="*/ 2147483647 h 395"/>
              <a:gd name="T40" fmla="*/ 2147483647 w 556"/>
              <a:gd name="T41" fmla="*/ 2147483647 h 395"/>
              <a:gd name="T42" fmla="*/ 2147483647 w 556"/>
              <a:gd name="T43" fmla="*/ 2147483647 h 395"/>
              <a:gd name="T44" fmla="*/ 2147483647 w 556"/>
              <a:gd name="T45" fmla="*/ 2147483647 h 395"/>
              <a:gd name="T46" fmla="*/ 2147483647 w 556"/>
              <a:gd name="T47" fmla="*/ 2147483647 h 395"/>
              <a:gd name="T48" fmla="*/ 2147483647 w 556"/>
              <a:gd name="T49" fmla="*/ 2147483647 h 395"/>
              <a:gd name="T50" fmla="*/ 0 w 556"/>
              <a:gd name="T51" fmla="*/ 2147483647 h 395"/>
              <a:gd name="T52" fmla="*/ 2147483647 w 556"/>
              <a:gd name="T53" fmla="*/ 2147483647 h 395"/>
              <a:gd name="T54" fmla="*/ 2147483647 w 556"/>
              <a:gd name="T55" fmla="*/ 2147483647 h 395"/>
              <a:gd name="T56" fmla="*/ 2147483647 w 556"/>
              <a:gd name="T57" fmla="*/ 2147483647 h 395"/>
              <a:gd name="T58" fmla="*/ 2147483647 w 556"/>
              <a:gd name="T59" fmla="*/ 2147483647 h 395"/>
              <a:gd name="T60" fmla="*/ 2147483647 w 556"/>
              <a:gd name="T61" fmla="*/ 2147483647 h 395"/>
              <a:gd name="T62" fmla="*/ 2147483647 w 556"/>
              <a:gd name="T63" fmla="*/ 2147483647 h 395"/>
              <a:gd name="T64" fmla="*/ 2147483647 w 556"/>
              <a:gd name="T65" fmla="*/ 2147483647 h 395"/>
              <a:gd name="T66" fmla="*/ 2147483647 w 556"/>
              <a:gd name="T67" fmla="*/ 2147483647 h 395"/>
              <a:gd name="T68" fmla="*/ 2147483647 w 556"/>
              <a:gd name="T69" fmla="*/ 2147483647 h 395"/>
              <a:gd name="T70" fmla="*/ 2147483647 w 556"/>
              <a:gd name="T71" fmla="*/ 2147483647 h 395"/>
              <a:gd name="T72" fmla="*/ 2147483647 w 556"/>
              <a:gd name="T73" fmla="*/ 2147483647 h 395"/>
              <a:gd name="T74" fmla="*/ 2147483647 w 556"/>
              <a:gd name="T75" fmla="*/ 2147483647 h 395"/>
              <a:gd name="T76" fmla="*/ 2147483647 w 556"/>
              <a:gd name="T77" fmla="*/ 2147483647 h 395"/>
              <a:gd name="T78" fmla="*/ 2147483647 w 556"/>
              <a:gd name="T79" fmla="*/ 2147483647 h 395"/>
              <a:gd name="T80" fmla="*/ 2147483647 w 556"/>
              <a:gd name="T81" fmla="*/ 2147483647 h 395"/>
              <a:gd name="T82" fmla="*/ 2147483647 w 556"/>
              <a:gd name="T83" fmla="*/ 2147483647 h 395"/>
              <a:gd name="T84" fmla="*/ 2147483647 w 556"/>
              <a:gd name="T85" fmla="*/ 2147483647 h 395"/>
              <a:gd name="T86" fmla="*/ 2147483647 w 556"/>
              <a:gd name="T87" fmla="*/ 2147483647 h 395"/>
              <a:gd name="T88" fmla="*/ 2147483647 w 556"/>
              <a:gd name="T89" fmla="*/ 2147483647 h 395"/>
              <a:gd name="T90" fmla="*/ 2147483647 w 556"/>
              <a:gd name="T91" fmla="*/ 2147483647 h 395"/>
              <a:gd name="T92" fmla="*/ 2147483647 w 556"/>
              <a:gd name="T93" fmla="*/ 2147483647 h 395"/>
              <a:gd name="T94" fmla="*/ 2147483647 w 556"/>
              <a:gd name="T95" fmla="*/ 2147483647 h 395"/>
              <a:gd name="T96" fmla="*/ 2147483647 w 556"/>
              <a:gd name="T97" fmla="*/ 2147483647 h 395"/>
              <a:gd name="T98" fmla="*/ 2147483647 w 556"/>
              <a:gd name="T99" fmla="*/ 2147483647 h 395"/>
              <a:gd name="T100" fmla="*/ 2147483647 w 556"/>
              <a:gd name="T101" fmla="*/ 2147483647 h 395"/>
              <a:gd name="T102" fmla="*/ 2147483647 w 556"/>
              <a:gd name="T103" fmla="*/ 2147483647 h 395"/>
              <a:gd name="T104" fmla="*/ 2147483647 w 556"/>
              <a:gd name="T105" fmla="*/ 2147483647 h 395"/>
              <a:gd name="T106" fmla="*/ 2147483647 w 556"/>
              <a:gd name="T107" fmla="*/ 2147483647 h 395"/>
              <a:gd name="T108" fmla="*/ 2147483647 w 556"/>
              <a:gd name="T109" fmla="*/ 2147483647 h 395"/>
              <a:gd name="T110" fmla="*/ 2147483647 w 556"/>
              <a:gd name="T111" fmla="*/ 2147483647 h 395"/>
              <a:gd name="T112" fmla="*/ 2147483647 w 556"/>
              <a:gd name="T113" fmla="*/ 2147483647 h 395"/>
              <a:gd name="T114" fmla="*/ 2147483647 w 556"/>
              <a:gd name="T115" fmla="*/ 2147483647 h 395"/>
              <a:gd name="T116" fmla="*/ 2147483647 w 556"/>
              <a:gd name="T117" fmla="*/ 2147483647 h 395"/>
              <a:gd name="T118" fmla="*/ 2147483647 w 556"/>
              <a:gd name="T119" fmla="*/ 2147483647 h 395"/>
              <a:gd name="T120" fmla="*/ 2147483647 w 556"/>
              <a:gd name="T121" fmla="*/ 2147483647 h 395"/>
              <a:gd name="T122" fmla="*/ 2147483647 w 556"/>
              <a:gd name="T123" fmla="*/ 2147483647 h 395"/>
              <a:gd name="T124" fmla="*/ 2147483647 w 556"/>
              <a:gd name="T125" fmla="*/ 2147483647 h 39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56" h="395">
                <a:moveTo>
                  <a:pt x="539" y="379"/>
                </a:moveTo>
                <a:lnTo>
                  <a:pt x="540" y="380"/>
                </a:lnTo>
                <a:lnTo>
                  <a:pt x="542" y="383"/>
                </a:lnTo>
                <a:lnTo>
                  <a:pt x="541" y="387"/>
                </a:lnTo>
                <a:lnTo>
                  <a:pt x="533" y="388"/>
                </a:lnTo>
                <a:lnTo>
                  <a:pt x="527" y="388"/>
                </a:lnTo>
                <a:lnTo>
                  <a:pt x="523" y="387"/>
                </a:lnTo>
                <a:lnTo>
                  <a:pt x="518" y="387"/>
                </a:lnTo>
                <a:lnTo>
                  <a:pt x="514" y="388"/>
                </a:lnTo>
                <a:lnTo>
                  <a:pt x="510" y="388"/>
                </a:lnTo>
                <a:lnTo>
                  <a:pt x="506" y="389"/>
                </a:lnTo>
                <a:lnTo>
                  <a:pt x="501" y="390"/>
                </a:lnTo>
                <a:lnTo>
                  <a:pt x="495" y="392"/>
                </a:lnTo>
                <a:lnTo>
                  <a:pt x="488" y="393"/>
                </a:lnTo>
                <a:lnTo>
                  <a:pt x="482" y="394"/>
                </a:lnTo>
                <a:lnTo>
                  <a:pt x="478" y="395"/>
                </a:lnTo>
                <a:lnTo>
                  <a:pt x="473" y="395"/>
                </a:lnTo>
                <a:lnTo>
                  <a:pt x="468" y="395"/>
                </a:lnTo>
                <a:lnTo>
                  <a:pt x="464" y="394"/>
                </a:lnTo>
                <a:lnTo>
                  <a:pt x="459" y="394"/>
                </a:lnTo>
                <a:lnTo>
                  <a:pt x="453" y="393"/>
                </a:lnTo>
                <a:lnTo>
                  <a:pt x="449" y="393"/>
                </a:lnTo>
                <a:lnTo>
                  <a:pt x="444" y="393"/>
                </a:lnTo>
                <a:lnTo>
                  <a:pt x="440" y="394"/>
                </a:lnTo>
                <a:lnTo>
                  <a:pt x="435" y="395"/>
                </a:lnTo>
                <a:lnTo>
                  <a:pt x="430" y="395"/>
                </a:lnTo>
                <a:lnTo>
                  <a:pt x="427" y="395"/>
                </a:lnTo>
                <a:lnTo>
                  <a:pt x="422" y="394"/>
                </a:lnTo>
                <a:lnTo>
                  <a:pt x="419" y="392"/>
                </a:lnTo>
                <a:lnTo>
                  <a:pt x="414" y="386"/>
                </a:lnTo>
                <a:lnTo>
                  <a:pt x="413" y="380"/>
                </a:lnTo>
                <a:lnTo>
                  <a:pt x="409" y="375"/>
                </a:lnTo>
                <a:lnTo>
                  <a:pt x="397" y="372"/>
                </a:lnTo>
                <a:lnTo>
                  <a:pt x="389" y="371"/>
                </a:lnTo>
                <a:lnTo>
                  <a:pt x="382" y="368"/>
                </a:lnTo>
                <a:lnTo>
                  <a:pt x="376" y="366"/>
                </a:lnTo>
                <a:lnTo>
                  <a:pt x="372" y="364"/>
                </a:lnTo>
                <a:lnTo>
                  <a:pt x="368" y="362"/>
                </a:lnTo>
                <a:lnTo>
                  <a:pt x="365" y="359"/>
                </a:lnTo>
                <a:lnTo>
                  <a:pt x="362" y="358"/>
                </a:lnTo>
                <a:lnTo>
                  <a:pt x="359" y="356"/>
                </a:lnTo>
                <a:lnTo>
                  <a:pt x="354" y="352"/>
                </a:lnTo>
                <a:lnTo>
                  <a:pt x="350" y="351"/>
                </a:lnTo>
                <a:lnTo>
                  <a:pt x="344" y="352"/>
                </a:lnTo>
                <a:lnTo>
                  <a:pt x="335" y="357"/>
                </a:lnTo>
                <a:lnTo>
                  <a:pt x="324" y="362"/>
                </a:lnTo>
                <a:lnTo>
                  <a:pt x="316" y="363"/>
                </a:lnTo>
                <a:lnTo>
                  <a:pt x="309" y="365"/>
                </a:lnTo>
                <a:lnTo>
                  <a:pt x="304" y="370"/>
                </a:lnTo>
                <a:lnTo>
                  <a:pt x="297" y="377"/>
                </a:lnTo>
                <a:lnTo>
                  <a:pt x="290" y="381"/>
                </a:lnTo>
                <a:lnTo>
                  <a:pt x="283" y="381"/>
                </a:lnTo>
                <a:lnTo>
                  <a:pt x="276" y="377"/>
                </a:lnTo>
                <a:lnTo>
                  <a:pt x="271" y="373"/>
                </a:lnTo>
                <a:lnTo>
                  <a:pt x="267" y="370"/>
                </a:lnTo>
                <a:lnTo>
                  <a:pt x="262" y="366"/>
                </a:lnTo>
                <a:lnTo>
                  <a:pt x="259" y="363"/>
                </a:lnTo>
                <a:lnTo>
                  <a:pt x="256" y="358"/>
                </a:lnTo>
                <a:lnTo>
                  <a:pt x="256" y="355"/>
                </a:lnTo>
                <a:lnTo>
                  <a:pt x="260" y="350"/>
                </a:lnTo>
                <a:lnTo>
                  <a:pt x="268" y="344"/>
                </a:lnTo>
                <a:lnTo>
                  <a:pt x="277" y="340"/>
                </a:lnTo>
                <a:lnTo>
                  <a:pt x="283" y="337"/>
                </a:lnTo>
                <a:lnTo>
                  <a:pt x="288" y="337"/>
                </a:lnTo>
                <a:lnTo>
                  <a:pt x="291" y="337"/>
                </a:lnTo>
                <a:lnTo>
                  <a:pt x="293" y="337"/>
                </a:lnTo>
                <a:lnTo>
                  <a:pt x="296" y="336"/>
                </a:lnTo>
                <a:lnTo>
                  <a:pt x="300" y="334"/>
                </a:lnTo>
                <a:lnTo>
                  <a:pt x="305" y="329"/>
                </a:lnTo>
                <a:lnTo>
                  <a:pt x="316" y="320"/>
                </a:lnTo>
                <a:lnTo>
                  <a:pt x="326" y="313"/>
                </a:lnTo>
                <a:lnTo>
                  <a:pt x="330" y="307"/>
                </a:lnTo>
                <a:lnTo>
                  <a:pt x="327" y="301"/>
                </a:lnTo>
                <a:lnTo>
                  <a:pt x="318" y="295"/>
                </a:lnTo>
                <a:lnTo>
                  <a:pt x="308" y="292"/>
                </a:lnTo>
                <a:lnTo>
                  <a:pt x="305" y="287"/>
                </a:lnTo>
                <a:lnTo>
                  <a:pt x="309" y="273"/>
                </a:lnTo>
                <a:lnTo>
                  <a:pt x="320" y="258"/>
                </a:lnTo>
                <a:lnTo>
                  <a:pt x="328" y="246"/>
                </a:lnTo>
                <a:lnTo>
                  <a:pt x="327" y="235"/>
                </a:lnTo>
                <a:lnTo>
                  <a:pt x="315" y="218"/>
                </a:lnTo>
                <a:lnTo>
                  <a:pt x="306" y="208"/>
                </a:lnTo>
                <a:lnTo>
                  <a:pt x="297" y="200"/>
                </a:lnTo>
                <a:lnTo>
                  <a:pt x="289" y="193"/>
                </a:lnTo>
                <a:lnTo>
                  <a:pt x="282" y="188"/>
                </a:lnTo>
                <a:lnTo>
                  <a:pt x="274" y="183"/>
                </a:lnTo>
                <a:lnTo>
                  <a:pt x="267" y="180"/>
                </a:lnTo>
                <a:lnTo>
                  <a:pt x="260" y="176"/>
                </a:lnTo>
                <a:lnTo>
                  <a:pt x="252" y="173"/>
                </a:lnTo>
                <a:lnTo>
                  <a:pt x="244" y="169"/>
                </a:lnTo>
                <a:lnTo>
                  <a:pt x="236" y="166"/>
                </a:lnTo>
                <a:lnTo>
                  <a:pt x="228" y="161"/>
                </a:lnTo>
                <a:lnTo>
                  <a:pt x="221" y="156"/>
                </a:lnTo>
                <a:lnTo>
                  <a:pt x="214" y="152"/>
                </a:lnTo>
                <a:lnTo>
                  <a:pt x="208" y="148"/>
                </a:lnTo>
                <a:lnTo>
                  <a:pt x="202" y="145"/>
                </a:lnTo>
                <a:lnTo>
                  <a:pt x="199" y="142"/>
                </a:lnTo>
                <a:lnTo>
                  <a:pt x="191" y="137"/>
                </a:lnTo>
                <a:lnTo>
                  <a:pt x="183" y="132"/>
                </a:lnTo>
                <a:lnTo>
                  <a:pt x="178" y="131"/>
                </a:lnTo>
                <a:lnTo>
                  <a:pt x="179" y="137"/>
                </a:lnTo>
                <a:lnTo>
                  <a:pt x="185" y="146"/>
                </a:lnTo>
                <a:lnTo>
                  <a:pt x="186" y="152"/>
                </a:lnTo>
                <a:lnTo>
                  <a:pt x="183" y="155"/>
                </a:lnTo>
                <a:lnTo>
                  <a:pt x="171" y="155"/>
                </a:lnTo>
                <a:lnTo>
                  <a:pt x="163" y="155"/>
                </a:lnTo>
                <a:lnTo>
                  <a:pt x="159" y="155"/>
                </a:lnTo>
                <a:lnTo>
                  <a:pt x="154" y="156"/>
                </a:lnTo>
                <a:lnTo>
                  <a:pt x="151" y="159"/>
                </a:lnTo>
                <a:lnTo>
                  <a:pt x="147" y="161"/>
                </a:lnTo>
                <a:lnTo>
                  <a:pt x="142" y="162"/>
                </a:lnTo>
                <a:lnTo>
                  <a:pt x="138" y="163"/>
                </a:lnTo>
                <a:lnTo>
                  <a:pt x="131" y="165"/>
                </a:lnTo>
                <a:lnTo>
                  <a:pt x="124" y="166"/>
                </a:lnTo>
                <a:lnTo>
                  <a:pt x="118" y="167"/>
                </a:lnTo>
                <a:lnTo>
                  <a:pt x="114" y="168"/>
                </a:lnTo>
                <a:lnTo>
                  <a:pt x="110" y="169"/>
                </a:lnTo>
                <a:lnTo>
                  <a:pt x="106" y="170"/>
                </a:lnTo>
                <a:lnTo>
                  <a:pt x="101" y="170"/>
                </a:lnTo>
                <a:lnTo>
                  <a:pt x="95" y="170"/>
                </a:lnTo>
                <a:lnTo>
                  <a:pt x="87" y="169"/>
                </a:lnTo>
                <a:lnTo>
                  <a:pt x="74" y="166"/>
                </a:lnTo>
                <a:lnTo>
                  <a:pt x="70" y="162"/>
                </a:lnTo>
                <a:lnTo>
                  <a:pt x="66" y="160"/>
                </a:lnTo>
                <a:lnTo>
                  <a:pt x="60" y="161"/>
                </a:lnTo>
                <a:lnTo>
                  <a:pt x="51" y="166"/>
                </a:lnTo>
                <a:lnTo>
                  <a:pt x="47" y="168"/>
                </a:lnTo>
                <a:lnTo>
                  <a:pt x="43" y="168"/>
                </a:lnTo>
                <a:lnTo>
                  <a:pt x="35" y="163"/>
                </a:lnTo>
                <a:lnTo>
                  <a:pt x="30" y="160"/>
                </a:lnTo>
                <a:lnTo>
                  <a:pt x="24" y="156"/>
                </a:lnTo>
                <a:lnTo>
                  <a:pt x="18" y="153"/>
                </a:lnTo>
                <a:lnTo>
                  <a:pt x="13" y="151"/>
                </a:lnTo>
                <a:lnTo>
                  <a:pt x="10" y="148"/>
                </a:lnTo>
                <a:lnTo>
                  <a:pt x="9" y="145"/>
                </a:lnTo>
                <a:lnTo>
                  <a:pt x="11" y="143"/>
                </a:lnTo>
                <a:lnTo>
                  <a:pt x="16" y="140"/>
                </a:lnTo>
                <a:lnTo>
                  <a:pt x="23" y="138"/>
                </a:lnTo>
                <a:lnTo>
                  <a:pt x="30" y="137"/>
                </a:lnTo>
                <a:lnTo>
                  <a:pt x="36" y="136"/>
                </a:lnTo>
                <a:lnTo>
                  <a:pt x="41" y="135"/>
                </a:lnTo>
                <a:lnTo>
                  <a:pt x="45" y="133"/>
                </a:lnTo>
                <a:lnTo>
                  <a:pt x="45" y="132"/>
                </a:lnTo>
                <a:lnTo>
                  <a:pt x="42" y="130"/>
                </a:lnTo>
                <a:lnTo>
                  <a:pt x="35" y="128"/>
                </a:lnTo>
                <a:lnTo>
                  <a:pt x="27" y="125"/>
                </a:lnTo>
                <a:lnTo>
                  <a:pt x="19" y="123"/>
                </a:lnTo>
                <a:lnTo>
                  <a:pt x="13" y="122"/>
                </a:lnTo>
                <a:lnTo>
                  <a:pt x="9" y="121"/>
                </a:lnTo>
                <a:lnTo>
                  <a:pt x="4" y="118"/>
                </a:lnTo>
                <a:lnTo>
                  <a:pt x="2" y="116"/>
                </a:lnTo>
                <a:lnTo>
                  <a:pt x="0" y="112"/>
                </a:lnTo>
                <a:lnTo>
                  <a:pt x="0" y="105"/>
                </a:lnTo>
                <a:lnTo>
                  <a:pt x="0" y="93"/>
                </a:lnTo>
                <a:lnTo>
                  <a:pt x="0" y="85"/>
                </a:lnTo>
                <a:lnTo>
                  <a:pt x="0" y="76"/>
                </a:lnTo>
                <a:lnTo>
                  <a:pt x="1" y="60"/>
                </a:lnTo>
                <a:lnTo>
                  <a:pt x="5" y="39"/>
                </a:lnTo>
                <a:lnTo>
                  <a:pt x="12" y="21"/>
                </a:lnTo>
                <a:lnTo>
                  <a:pt x="22" y="9"/>
                </a:lnTo>
                <a:lnTo>
                  <a:pt x="31" y="3"/>
                </a:lnTo>
                <a:lnTo>
                  <a:pt x="39" y="3"/>
                </a:lnTo>
                <a:lnTo>
                  <a:pt x="46" y="6"/>
                </a:lnTo>
                <a:lnTo>
                  <a:pt x="50" y="10"/>
                </a:lnTo>
                <a:lnTo>
                  <a:pt x="49" y="19"/>
                </a:lnTo>
                <a:lnTo>
                  <a:pt x="43" y="40"/>
                </a:lnTo>
                <a:lnTo>
                  <a:pt x="42" y="56"/>
                </a:lnTo>
                <a:lnTo>
                  <a:pt x="45" y="70"/>
                </a:lnTo>
                <a:lnTo>
                  <a:pt x="50" y="80"/>
                </a:lnTo>
                <a:lnTo>
                  <a:pt x="56" y="90"/>
                </a:lnTo>
                <a:lnTo>
                  <a:pt x="62" y="97"/>
                </a:lnTo>
                <a:lnTo>
                  <a:pt x="68" y="102"/>
                </a:lnTo>
                <a:lnTo>
                  <a:pt x="71" y="108"/>
                </a:lnTo>
                <a:lnTo>
                  <a:pt x="70" y="107"/>
                </a:lnTo>
                <a:lnTo>
                  <a:pt x="63" y="87"/>
                </a:lnTo>
                <a:lnTo>
                  <a:pt x="56" y="62"/>
                </a:lnTo>
                <a:lnTo>
                  <a:pt x="55" y="41"/>
                </a:lnTo>
                <a:lnTo>
                  <a:pt x="58" y="26"/>
                </a:lnTo>
                <a:lnTo>
                  <a:pt x="62" y="12"/>
                </a:lnTo>
                <a:lnTo>
                  <a:pt x="69" y="3"/>
                </a:lnTo>
                <a:lnTo>
                  <a:pt x="79" y="0"/>
                </a:lnTo>
                <a:lnTo>
                  <a:pt x="91" y="2"/>
                </a:lnTo>
                <a:lnTo>
                  <a:pt x="100" y="7"/>
                </a:lnTo>
                <a:lnTo>
                  <a:pt x="106" y="14"/>
                </a:lnTo>
                <a:lnTo>
                  <a:pt x="109" y="21"/>
                </a:lnTo>
                <a:lnTo>
                  <a:pt x="111" y="26"/>
                </a:lnTo>
                <a:lnTo>
                  <a:pt x="114" y="32"/>
                </a:lnTo>
                <a:lnTo>
                  <a:pt x="115" y="39"/>
                </a:lnTo>
                <a:lnTo>
                  <a:pt x="116" y="47"/>
                </a:lnTo>
                <a:lnTo>
                  <a:pt x="118" y="53"/>
                </a:lnTo>
                <a:lnTo>
                  <a:pt x="124" y="54"/>
                </a:lnTo>
                <a:lnTo>
                  <a:pt x="132" y="52"/>
                </a:lnTo>
                <a:lnTo>
                  <a:pt x="140" y="47"/>
                </a:lnTo>
                <a:lnTo>
                  <a:pt x="146" y="41"/>
                </a:lnTo>
                <a:lnTo>
                  <a:pt x="147" y="36"/>
                </a:lnTo>
                <a:lnTo>
                  <a:pt x="149" y="31"/>
                </a:lnTo>
                <a:lnTo>
                  <a:pt x="156" y="27"/>
                </a:lnTo>
                <a:lnTo>
                  <a:pt x="164" y="23"/>
                </a:lnTo>
                <a:lnTo>
                  <a:pt x="169" y="19"/>
                </a:lnTo>
                <a:lnTo>
                  <a:pt x="175" y="19"/>
                </a:lnTo>
                <a:lnTo>
                  <a:pt x="185" y="24"/>
                </a:lnTo>
                <a:lnTo>
                  <a:pt x="197" y="32"/>
                </a:lnTo>
                <a:lnTo>
                  <a:pt x="202" y="38"/>
                </a:lnTo>
                <a:lnTo>
                  <a:pt x="206" y="44"/>
                </a:lnTo>
                <a:lnTo>
                  <a:pt x="209" y="49"/>
                </a:lnTo>
                <a:lnTo>
                  <a:pt x="214" y="55"/>
                </a:lnTo>
                <a:lnTo>
                  <a:pt x="221" y="60"/>
                </a:lnTo>
                <a:lnTo>
                  <a:pt x="227" y="61"/>
                </a:lnTo>
                <a:lnTo>
                  <a:pt x="231" y="56"/>
                </a:lnTo>
                <a:lnTo>
                  <a:pt x="237" y="49"/>
                </a:lnTo>
                <a:lnTo>
                  <a:pt x="246" y="46"/>
                </a:lnTo>
                <a:lnTo>
                  <a:pt x="256" y="46"/>
                </a:lnTo>
                <a:lnTo>
                  <a:pt x="263" y="49"/>
                </a:lnTo>
                <a:lnTo>
                  <a:pt x="266" y="54"/>
                </a:lnTo>
                <a:lnTo>
                  <a:pt x="268" y="56"/>
                </a:lnTo>
                <a:lnTo>
                  <a:pt x="271" y="59"/>
                </a:lnTo>
                <a:lnTo>
                  <a:pt x="281" y="61"/>
                </a:lnTo>
                <a:lnTo>
                  <a:pt x="288" y="62"/>
                </a:lnTo>
                <a:lnTo>
                  <a:pt x="296" y="62"/>
                </a:lnTo>
                <a:lnTo>
                  <a:pt x="304" y="63"/>
                </a:lnTo>
                <a:lnTo>
                  <a:pt x="311" y="63"/>
                </a:lnTo>
                <a:lnTo>
                  <a:pt x="318" y="63"/>
                </a:lnTo>
                <a:lnTo>
                  <a:pt x="321" y="64"/>
                </a:lnTo>
                <a:lnTo>
                  <a:pt x="323" y="67"/>
                </a:lnTo>
                <a:lnTo>
                  <a:pt x="321" y="69"/>
                </a:lnTo>
                <a:lnTo>
                  <a:pt x="319" y="72"/>
                </a:lnTo>
                <a:lnTo>
                  <a:pt x="322" y="72"/>
                </a:lnTo>
                <a:lnTo>
                  <a:pt x="329" y="72"/>
                </a:lnTo>
                <a:lnTo>
                  <a:pt x="335" y="74"/>
                </a:lnTo>
                <a:lnTo>
                  <a:pt x="339" y="78"/>
                </a:lnTo>
                <a:lnTo>
                  <a:pt x="345" y="83"/>
                </a:lnTo>
                <a:lnTo>
                  <a:pt x="349" y="86"/>
                </a:lnTo>
                <a:lnTo>
                  <a:pt x="351" y="87"/>
                </a:lnTo>
                <a:lnTo>
                  <a:pt x="350" y="87"/>
                </a:lnTo>
                <a:lnTo>
                  <a:pt x="345" y="89"/>
                </a:lnTo>
                <a:lnTo>
                  <a:pt x="342" y="91"/>
                </a:lnTo>
                <a:lnTo>
                  <a:pt x="339" y="93"/>
                </a:lnTo>
                <a:lnTo>
                  <a:pt x="343" y="97"/>
                </a:lnTo>
                <a:lnTo>
                  <a:pt x="352" y="100"/>
                </a:lnTo>
                <a:lnTo>
                  <a:pt x="361" y="102"/>
                </a:lnTo>
                <a:lnTo>
                  <a:pt x="361" y="105"/>
                </a:lnTo>
                <a:lnTo>
                  <a:pt x="357" y="107"/>
                </a:lnTo>
                <a:lnTo>
                  <a:pt x="353" y="108"/>
                </a:lnTo>
                <a:lnTo>
                  <a:pt x="351" y="110"/>
                </a:lnTo>
                <a:lnTo>
                  <a:pt x="351" y="115"/>
                </a:lnTo>
                <a:lnTo>
                  <a:pt x="350" y="118"/>
                </a:lnTo>
                <a:lnTo>
                  <a:pt x="349" y="123"/>
                </a:lnTo>
                <a:lnTo>
                  <a:pt x="349" y="127"/>
                </a:lnTo>
                <a:lnTo>
                  <a:pt x="353" y="132"/>
                </a:lnTo>
                <a:lnTo>
                  <a:pt x="361" y="135"/>
                </a:lnTo>
                <a:lnTo>
                  <a:pt x="371" y="133"/>
                </a:lnTo>
                <a:lnTo>
                  <a:pt x="377" y="133"/>
                </a:lnTo>
                <a:lnTo>
                  <a:pt x="384" y="136"/>
                </a:lnTo>
                <a:lnTo>
                  <a:pt x="392" y="143"/>
                </a:lnTo>
                <a:lnTo>
                  <a:pt x="400" y="150"/>
                </a:lnTo>
                <a:lnTo>
                  <a:pt x="407" y="152"/>
                </a:lnTo>
                <a:lnTo>
                  <a:pt x="409" y="150"/>
                </a:lnTo>
                <a:lnTo>
                  <a:pt x="406" y="144"/>
                </a:lnTo>
                <a:lnTo>
                  <a:pt x="403" y="139"/>
                </a:lnTo>
                <a:lnTo>
                  <a:pt x="403" y="137"/>
                </a:lnTo>
                <a:lnTo>
                  <a:pt x="409" y="139"/>
                </a:lnTo>
                <a:lnTo>
                  <a:pt x="414" y="140"/>
                </a:lnTo>
                <a:lnTo>
                  <a:pt x="421" y="142"/>
                </a:lnTo>
                <a:lnTo>
                  <a:pt x="429" y="143"/>
                </a:lnTo>
                <a:lnTo>
                  <a:pt x="436" y="143"/>
                </a:lnTo>
                <a:lnTo>
                  <a:pt x="442" y="144"/>
                </a:lnTo>
                <a:lnTo>
                  <a:pt x="447" y="145"/>
                </a:lnTo>
                <a:lnTo>
                  <a:pt x="450" y="146"/>
                </a:lnTo>
                <a:lnTo>
                  <a:pt x="451" y="148"/>
                </a:lnTo>
                <a:lnTo>
                  <a:pt x="450" y="152"/>
                </a:lnTo>
                <a:lnTo>
                  <a:pt x="451" y="154"/>
                </a:lnTo>
                <a:lnTo>
                  <a:pt x="453" y="155"/>
                </a:lnTo>
                <a:lnTo>
                  <a:pt x="457" y="155"/>
                </a:lnTo>
                <a:lnTo>
                  <a:pt x="461" y="155"/>
                </a:lnTo>
                <a:lnTo>
                  <a:pt x="466" y="153"/>
                </a:lnTo>
                <a:lnTo>
                  <a:pt x="472" y="152"/>
                </a:lnTo>
                <a:lnTo>
                  <a:pt x="480" y="152"/>
                </a:lnTo>
                <a:lnTo>
                  <a:pt x="490" y="153"/>
                </a:lnTo>
                <a:lnTo>
                  <a:pt x="501" y="154"/>
                </a:lnTo>
                <a:lnTo>
                  <a:pt x="509" y="158"/>
                </a:lnTo>
                <a:lnTo>
                  <a:pt x="511" y="163"/>
                </a:lnTo>
                <a:lnTo>
                  <a:pt x="508" y="169"/>
                </a:lnTo>
                <a:lnTo>
                  <a:pt x="501" y="173"/>
                </a:lnTo>
                <a:lnTo>
                  <a:pt x="496" y="176"/>
                </a:lnTo>
                <a:lnTo>
                  <a:pt x="496" y="180"/>
                </a:lnTo>
                <a:lnTo>
                  <a:pt x="501" y="183"/>
                </a:lnTo>
                <a:lnTo>
                  <a:pt x="505" y="186"/>
                </a:lnTo>
                <a:lnTo>
                  <a:pt x="510" y="191"/>
                </a:lnTo>
                <a:lnTo>
                  <a:pt x="511" y="196"/>
                </a:lnTo>
                <a:lnTo>
                  <a:pt x="511" y="200"/>
                </a:lnTo>
                <a:lnTo>
                  <a:pt x="509" y="204"/>
                </a:lnTo>
                <a:lnTo>
                  <a:pt x="505" y="207"/>
                </a:lnTo>
                <a:lnTo>
                  <a:pt x="501" y="209"/>
                </a:lnTo>
                <a:lnTo>
                  <a:pt x="497" y="212"/>
                </a:lnTo>
                <a:lnTo>
                  <a:pt x="497" y="214"/>
                </a:lnTo>
                <a:lnTo>
                  <a:pt x="499" y="219"/>
                </a:lnTo>
                <a:lnTo>
                  <a:pt x="505" y="223"/>
                </a:lnTo>
                <a:lnTo>
                  <a:pt x="511" y="228"/>
                </a:lnTo>
                <a:lnTo>
                  <a:pt x="514" y="234"/>
                </a:lnTo>
                <a:lnTo>
                  <a:pt x="514" y="239"/>
                </a:lnTo>
                <a:lnTo>
                  <a:pt x="511" y="244"/>
                </a:lnTo>
                <a:lnTo>
                  <a:pt x="506" y="248"/>
                </a:lnTo>
                <a:lnTo>
                  <a:pt x="503" y="249"/>
                </a:lnTo>
                <a:lnTo>
                  <a:pt x="501" y="249"/>
                </a:lnTo>
                <a:lnTo>
                  <a:pt x="495" y="245"/>
                </a:lnTo>
                <a:lnTo>
                  <a:pt x="487" y="242"/>
                </a:lnTo>
                <a:lnTo>
                  <a:pt x="480" y="238"/>
                </a:lnTo>
                <a:lnTo>
                  <a:pt x="474" y="235"/>
                </a:lnTo>
                <a:lnTo>
                  <a:pt x="468" y="231"/>
                </a:lnTo>
                <a:lnTo>
                  <a:pt x="465" y="229"/>
                </a:lnTo>
                <a:lnTo>
                  <a:pt x="460" y="228"/>
                </a:lnTo>
                <a:lnTo>
                  <a:pt x="456" y="226"/>
                </a:lnTo>
                <a:lnTo>
                  <a:pt x="449" y="223"/>
                </a:lnTo>
                <a:lnTo>
                  <a:pt x="440" y="220"/>
                </a:lnTo>
                <a:lnTo>
                  <a:pt x="432" y="219"/>
                </a:lnTo>
                <a:lnTo>
                  <a:pt x="425" y="220"/>
                </a:lnTo>
                <a:lnTo>
                  <a:pt x="421" y="224"/>
                </a:lnTo>
                <a:lnTo>
                  <a:pt x="421" y="230"/>
                </a:lnTo>
                <a:lnTo>
                  <a:pt x="423" y="236"/>
                </a:lnTo>
                <a:lnTo>
                  <a:pt x="428" y="243"/>
                </a:lnTo>
                <a:lnTo>
                  <a:pt x="435" y="251"/>
                </a:lnTo>
                <a:lnTo>
                  <a:pt x="440" y="254"/>
                </a:lnTo>
                <a:lnTo>
                  <a:pt x="443" y="259"/>
                </a:lnTo>
                <a:lnTo>
                  <a:pt x="449" y="262"/>
                </a:lnTo>
                <a:lnTo>
                  <a:pt x="453" y="265"/>
                </a:lnTo>
                <a:lnTo>
                  <a:pt x="459" y="268"/>
                </a:lnTo>
                <a:lnTo>
                  <a:pt x="465" y="271"/>
                </a:lnTo>
                <a:lnTo>
                  <a:pt x="471" y="272"/>
                </a:lnTo>
                <a:lnTo>
                  <a:pt x="476" y="273"/>
                </a:lnTo>
                <a:lnTo>
                  <a:pt x="487" y="275"/>
                </a:lnTo>
                <a:lnTo>
                  <a:pt x="495" y="277"/>
                </a:lnTo>
                <a:lnTo>
                  <a:pt x="501" y="281"/>
                </a:lnTo>
                <a:lnTo>
                  <a:pt x="505" y="286"/>
                </a:lnTo>
                <a:lnTo>
                  <a:pt x="512" y="289"/>
                </a:lnTo>
                <a:lnTo>
                  <a:pt x="520" y="291"/>
                </a:lnTo>
                <a:lnTo>
                  <a:pt x="528" y="294"/>
                </a:lnTo>
                <a:lnTo>
                  <a:pt x="533" y="301"/>
                </a:lnTo>
                <a:lnTo>
                  <a:pt x="534" y="307"/>
                </a:lnTo>
                <a:lnTo>
                  <a:pt x="533" y="311"/>
                </a:lnTo>
                <a:lnTo>
                  <a:pt x="533" y="315"/>
                </a:lnTo>
                <a:lnTo>
                  <a:pt x="536" y="324"/>
                </a:lnTo>
                <a:lnTo>
                  <a:pt x="541" y="332"/>
                </a:lnTo>
                <a:lnTo>
                  <a:pt x="543" y="337"/>
                </a:lnTo>
                <a:lnTo>
                  <a:pt x="544" y="342"/>
                </a:lnTo>
                <a:lnTo>
                  <a:pt x="548" y="345"/>
                </a:lnTo>
                <a:lnTo>
                  <a:pt x="552" y="350"/>
                </a:lnTo>
                <a:lnTo>
                  <a:pt x="556" y="354"/>
                </a:lnTo>
                <a:lnTo>
                  <a:pt x="555" y="357"/>
                </a:lnTo>
                <a:lnTo>
                  <a:pt x="549" y="356"/>
                </a:lnTo>
                <a:lnTo>
                  <a:pt x="544" y="352"/>
                </a:lnTo>
                <a:lnTo>
                  <a:pt x="541" y="349"/>
                </a:lnTo>
                <a:lnTo>
                  <a:pt x="535" y="345"/>
                </a:lnTo>
                <a:lnTo>
                  <a:pt x="525" y="345"/>
                </a:lnTo>
                <a:lnTo>
                  <a:pt x="513" y="348"/>
                </a:lnTo>
                <a:lnTo>
                  <a:pt x="505" y="349"/>
                </a:lnTo>
                <a:lnTo>
                  <a:pt x="499" y="349"/>
                </a:lnTo>
                <a:lnTo>
                  <a:pt x="493" y="345"/>
                </a:lnTo>
                <a:lnTo>
                  <a:pt x="488" y="343"/>
                </a:lnTo>
                <a:lnTo>
                  <a:pt x="483" y="342"/>
                </a:lnTo>
                <a:lnTo>
                  <a:pt x="478" y="340"/>
                </a:lnTo>
                <a:lnTo>
                  <a:pt x="472" y="339"/>
                </a:lnTo>
                <a:lnTo>
                  <a:pt x="466" y="337"/>
                </a:lnTo>
                <a:lnTo>
                  <a:pt x="461" y="337"/>
                </a:lnTo>
                <a:lnTo>
                  <a:pt x="457" y="337"/>
                </a:lnTo>
                <a:lnTo>
                  <a:pt x="453" y="337"/>
                </a:lnTo>
                <a:lnTo>
                  <a:pt x="451" y="340"/>
                </a:lnTo>
                <a:lnTo>
                  <a:pt x="455" y="343"/>
                </a:lnTo>
                <a:lnTo>
                  <a:pt x="463" y="347"/>
                </a:lnTo>
                <a:lnTo>
                  <a:pt x="476" y="352"/>
                </a:lnTo>
                <a:lnTo>
                  <a:pt x="485" y="355"/>
                </a:lnTo>
                <a:lnTo>
                  <a:pt x="490" y="357"/>
                </a:lnTo>
                <a:lnTo>
                  <a:pt x="496" y="358"/>
                </a:lnTo>
                <a:lnTo>
                  <a:pt x="499" y="358"/>
                </a:lnTo>
                <a:lnTo>
                  <a:pt x="503" y="359"/>
                </a:lnTo>
                <a:lnTo>
                  <a:pt x="506" y="360"/>
                </a:lnTo>
                <a:lnTo>
                  <a:pt x="509" y="362"/>
                </a:lnTo>
                <a:lnTo>
                  <a:pt x="511" y="364"/>
                </a:lnTo>
                <a:lnTo>
                  <a:pt x="517" y="367"/>
                </a:lnTo>
                <a:lnTo>
                  <a:pt x="525" y="371"/>
                </a:lnTo>
                <a:lnTo>
                  <a:pt x="533" y="374"/>
                </a:lnTo>
                <a:lnTo>
                  <a:pt x="539" y="37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5" name="Freeform 432"/>
          <p:cNvSpPr>
            <a:spLocks/>
          </p:cNvSpPr>
          <p:nvPr/>
        </p:nvSpPr>
        <p:spPr bwMode="auto">
          <a:xfrm>
            <a:off x="2823404" y="2024063"/>
            <a:ext cx="158750" cy="146050"/>
          </a:xfrm>
          <a:custGeom>
            <a:avLst/>
            <a:gdLst>
              <a:gd name="T0" fmla="*/ 2147483647 w 148"/>
              <a:gd name="T1" fmla="*/ 2147483647 h 146"/>
              <a:gd name="T2" fmla="*/ 2147483647 w 148"/>
              <a:gd name="T3" fmla="*/ 2147483647 h 146"/>
              <a:gd name="T4" fmla="*/ 2147483647 w 148"/>
              <a:gd name="T5" fmla="*/ 2147483647 h 146"/>
              <a:gd name="T6" fmla="*/ 2147483647 w 148"/>
              <a:gd name="T7" fmla="*/ 2147483647 h 146"/>
              <a:gd name="T8" fmla="*/ 2147483647 w 148"/>
              <a:gd name="T9" fmla="*/ 2147483647 h 146"/>
              <a:gd name="T10" fmla="*/ 2147483647 w 148"/>
              <a:gd name="T11" fmla="*/ 2147483647 h 146"/>
              <a:gd name="T12" fmla="*/ 2147483647 w 148"/>
              <a:gd name="T13" fmla="*/ 2147483647 h 146"/>
              <a:gd name="T14" fmla="*/ 2147483647 w 148"/>
              <a:gd name="T15" fmla="*/ 2147483647 h 146"/>
              <a:gd name="T16" fmla="*/ 2147483647 w 148"/>
              <a:gd name="T17" fmla="*/ 2147483647 h 146"/>
              <a:gd name="T18" fmla="*/ 2147483647 w 148"/>
              <a:gd name="T19" fmla="*/ 0 h 146"/>
              <a:gd name="T20" fmla="*/ 2147483647 w 148"/>
              <a:gd name="T21" fmla="*/ 2147483647 h 146"/>
              <a:gd name="T22" fmla="*/ 2147483647 w 148"/>
              <a:gd name="T23" fmla="*/ 2147483647 h 146"/>
              <a:gd name="T24" fmla="*/ 2147483647 w 148"/>
              <a:gd name="T25" fmla="*/ 2147483647 h 146"/>
              <a:gd name="T26" fmla="*/ 2147483647 w 148"/>
              <a:gd name="T27" fmla="*/ 2147483647 h 146"/>
              <a:gd name="T28" fmla="*/ 2147483647 w 148"/>
              <a:gd name="T29" fmla="*/ 2147483647 h 146"/>
              <a:gd name="T30" fmla="*/ 2147483647 w 148"/>
              <a:gd name="T31" fmla="*/ 2147483647 h 146"/>
              <a:gd name="T32" fmla="*/ 2147483647 w 148"/>
              <a:gd name="T33" fmla="*/ 2147483647 h 146"/>
              <a:gd name="T34" fmla="*/ 2147483647 w 148"/>
              <a:gd name="T35" fmla="*/ 2147483647 h 146"/>
              <a:gd name="T36" fmla="*/ 2147483647 w 148"/>
              <a:gd name="T37" fmla="*/ 2147483647 h 146"/>
              <a:gd name="T38" fmla="*/ 2147483647 w 148"/>
              <a:gd name="T39" fmla="*/ 2147483647 h 146"/>
              <a:gd name="T40" fmla="*/ 2147483647 w 148"/>
              <a:gd name="T41" fmla="*/ 2147483647 h 146"/>
              <a:gd name="T42" fmla="*/ 2147483647 w 148"/>
              <a:gd name="T43" fmla="*/ 2147483647 h 146"/>
              <a:gd name="T44" fmla="*/ 2147483647 w 148"/>
              <a:gd name="T45" fmla="*/ 2147483647 h 146"/>
              <a:gd name="T46" fmla="*/ 2147483647 w 148"/>
              <a:gd name="T47" fmla="*/ 2147483647 h 146"/>
              <a:gd name="T48" fmla="*/ 2147483647 w 148"/>
              <a:gd name="T49" fmla="*/ 2147483647 h 146"/>
              <a:gd name="T50" fmla="*/ 2147483647 w 148"/>
              <a:gd name="T51" fmla="*/ 2147483647 h 146"/>
              <a:gd name="T52" fmla="*/ 2147483647 w 148"/>
              <a:gd name="T53" fmla="*/ 2147483647 h 146"/>
              <a:gd name="T54" fmla="*/ 2147483647 w 148"/>
              <a:gd name="T55" fmla="*/ 2147483647 h 146"/>
              <a:gd name="T56" fmla="*/ 2147483647 w 148"/>
              <a:gd name="T57" fmla="*/ 2147483647 h 146"/>
              <a:gd name="T58" fmla="*/ 2147483647 w 148"/>
              <a:gd name="T59" fmla="*/ 2147483647 h 146"/>
              <a:gd name="T60" fmla="*/ 2147483647 w 148"/>
              <a:gd name="T61" fmla="*/ 2147483647 h 146"/>
              <a:gd name="T62" fmla="*/ 2147483647 w 148"/>
              <a:gd name="T63" fmla="*/ 2147483647 h 14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48" h="146">
                <a:moveTo>
                  <a:pt x="148" y="71"/>
                </a:moveTo>
                <a:lnTo>
                  <a:pt x="146" y="67"/>
                </a:lnTo>
                <a:lnTo>
                  <a:pt x="145" y="56"/>
                </a:lnTo>
                <a:lnTo>
                  <a:pt x="141" y="44"/>
                </a:lnTo>
                <a:lnTo>
                  <a:pt x="135" y="36"/>
                </a:lnTo>
                <a:lnTo>
                  <a:pt x="129" y="33"/>
                </a:lnTo>
                <a:lnTo>
                  <a:pt x="125" y="33"/>
                </a:lnTo>
                <a:lnTo>
                  <a:pt x="120" y="35"/>
                </a:lnTo>
                <a:lnTo>
                  <a:pt x="115" y="32"/>
                </a:lnTo>
                <a:lnTo>
                  <a:pt x="111" y="26"/>
                </a:lnTo>
                <a:lnTo>
                  <a:pt x="108" y="20"/>
                </a:lnTo>
                <a:lnTo>
                  <a:pt x="104" y="14"/>
                </a:lnTo>
                <a:lnTo>
                  <a:pt x="95" y="12"/>
                </a:lnTo>
                <a:lnTo>
                  <a:pt x="88" y="10"/>
                </a:lnTo>
                <a:lnTo>
                  <a:pt x="82" y="9"/>
                </a:lnTo>
                <a:lnTo>
                  <a:pt x="77" y="7"/>
                </a:lnTo>
                <a:lnTo>
                  <a:pt x="73" y="3"/>
                </a:lnTo>
                <a:lnTo>
                  <a:pt x="68" y="1"/>
                </a:lnTo>
                <a:lnTo>
                  <a:pt x="65" y="0"/>
                </a:lnTo>
                <a:lnTo>
                  <a:pt x="62" y="0"/>
                </a:lnTo>
                <a:lnTo>
                  <a:pt x="60" y="2"/>
                </a:lnTo>
                <a:lnTo>
                  <a:pt x="58" y="8"/>
                </a:lnTo>
                <a:lnTo>
                  <a:pt x="58" y="15"/>
                </a:lnTo>
                <a:lnTo>
                  <a:pt x="57" y="20"/>
                </a:lnTo>
                <a:lnTo>
                  <a:pt x="55" y="24"/>
                </a:lnTo>
                <a:lnTo>
                  <a:pt x="50" y="31"/>
                </a:lnTo>
                <a:lnTo>
                  <a:pt x="42" y="40"/>
                </a:lnTo>
                <a:lnTo>
                  <a:pt x="32" y="50"/>
                </a:lnTo>
                <a:lnTo>
                  <a:pt x="27" y="55"/>
                </a:lnTo>
                <a:lnTo>
                  <a:pt x="20" y="62"/>
                </a:lnTo>
                <a:lnTo>
                  <a:pt x="11" y="71"/>
                </a:lnTo>
                <a:lnTo>
                  <a:pt x="3" y="82"/>
                </a:lnTo>
                <a:lnTo>
                  <a:pt x="0" y="90"/>
                </a:lnTo>
                <a:lnTo>
                  <a:pt x="3" y="91"/>
                </a:lnTo>
                <a:lnTo>
                  <a:pt x="4" y="91"/>
                </a:lnTo>
                <a:lnTo>
                  <a:pt x="6" y="94"/>
                </a:lnTo>
                <a:lnTo>
                  <a:pt x="11" y="107"/>
                </a:lnTo>
                <a:lnTo>
                  <a:pt x="14" y="123"/>
                </a:lnTo>
                <a:lnTo>
                  <a:pt x="14" y="136"/>
                </a:lnTo>
                <a:lnTo>
                  <a:pt x="15" y="144"/>
                </a:lnTo>
                <a:lnTo>
                  <a:pt x="20" y="146"/>
                </a:lnTo>
                <a:lnTo>
                  <a:pt x="27" y="143"/>
                </a:lnTo>
                <a:lnTo>
                  <a:pt x="32" y="139"/>
                </a:lnTo>
                <a:lnTo>
                  <a:pt x="36" y="137"/>
                </a:lnTo>
                <a:lnTo>
                  <a:pt x="39" y="138"/>
                </a:lnTo>
                <a:lnTo>
                  <a:pt x="44" y="143"/>
                </a:lnTo>
                <a:lnTo>
                  <a:pt x="50" y="146"/>
                </a:lnTo>
                <a:lnTo>
                  <a:pt x="55" y="145"/>
                </a:lnTo>
                <a:lnTo>
                  <a:pt x="60" y="135"/>
                </a:lnTo>
                <a:lnTo>
                  <a:pt x="66" y="124"/>
                </a:lnTo>
                <a:lnTo>
                  <a:pt x="75" y="119"/>
                </a:lnTo>
                <a:lnTo>
                  <a:pt x="83" y="116"/>
                </a:lnTo>
                <a:lnTo>
                  <a:pt x="87" y="111"/>
                </a:lnTo>
                <a:lnTo>
                  <a:pt x="87" y="104"/>
                </a:lnTo>
                <a:lnTo>
                  <a:pt x="87" y="99"/>
                </a:lnTo>
                <a:lnTo>
                  <a:pt x="91" y="96"/>
                </a:lnTo>
                <a:lnTo>
                  <a:pt x="104" y="92"/>
                </a:lnTo>
                <a:lnTo>
                  <a:pt x="112" y="90"/>
                </a:lnTo>
                <a:lnTo>
                  <a:pt x="120" y="89"/>
                </a:lnTo>
                <a:lnTo>
                  <a:pt x="128" y="86"/>
                </a:lnTo>
                <a:lnTo>
                  <a:pt x="135" y="84"/>
                </a:lnTo>
                <a:lnTo>
                  <a:pt x="140" y="82"/>
                </a:lnTo>
                <a:lnTo>
                  <a:pt x="144" y="78"/>
                </a:lnTo>
                <a:lnTo>
                  <a:pt x="146" y="75"/>
                </a:lnTo>
                <a:lnTo>
                  <a:pt x="148" y="71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6" name="Freeform 433"/>
          <p:cNvSpPr>
            <a:spLocks/>
          </p:cNvSpPr>
          <p:nvPr/>
        </p:nvSpPr>
        <p:spPr bwMode="auto">
          <a:xfrm>
            <a:off x="2991679" y="1970088"/>
            <a:ext cx="144463" cy="93662"/>
          </a:xfrm>
          <a:custGeom>
            <a:avLst/>
            <a:gdLst>
              <a:gd name="T0" fmla="*/ 2147483647 w 133"/>
              <a:gd name="T1" fmla="*/ 2147483647 h 91"/>
              <a:gd name="T2" fmla="*/ 2147483647 w 133"/>
              <a:gd name="T3" fmla="*/ 2147483647 h 91"/>
              <a:gd name="T4" fmla="*/ 2147483647 w 133"/>
              <a:gd name="T5" fmla="*/ 2147483647 h 91"/>
              <a:gd name="T6" fmla="*/ 2147483647 w 133"/>
              <a:gd name="T7" fmla="*/ 2147483647 h 91"/>
              <a:gd name="T8" fmla="*/ 2147483647 w 133"/>
              <a:gd name="T9" fmla="*/ 2147483647 h 91"/>
              <a:gd name="T10" fmla="*/ 2147483647 w 133"/>
              <a:gd name="T11" fmla="*/ 2147483647 h 91"/>
              <a:gd name="T12" fmla="*/ 2147483647 w 133"/>
              <a:gd name="T13" fmla="*/ 2147483647 h 91"/>
              <a:gd name="T14" fmla="*/ 2147483647 w 133"/>
              <a:gd name="T15" fmla="*/ 2147483647 h 91"/>
              <a:gd name="T16" fmla="*/ 2147483647 w 133"/>
              <a:gd name="T17" fmla="*/ 2147483647 h 91"/>
              <a:gd name="T18" fmla="*/ 2147483647 w 133"/>
              <a:gd name="T19" fmla="*/ 2147483647 h 91"/>
              <a:gd name="T20" fmla="*/ 2147483647 w 133"/>
              <a:gd name="T21" fmla="*/ 2147483647 h 91"/>
              <a:gd name="T22" fmla="*/ 2147483647 w 133"/>
              <a:gd name="T23" fmla="*/ 2147483647 h 91"/>
              <a:gd name="T24" fmla="*/ 2147483647 w 133"/>
              <a:gd name="T25" fmla="*/ 2147483647 h 91"/>
              <a:gd name="T26" fmla="*/ 2147483647 w 133"/>
              <a:gd name="T27" fmla="*/ 2147483647 h 91"/>
              <a:gd name="T28" fmla="*/ 2147483647 w 133"/>
              <a:gd name="T29" fmla="*/ 2147483647 h 91"/>
              <a:gd name="T30" fmla="*/ 2147483647 w 133"/>
              <a:gd name="T31" fmla="*/ 2147483647 h 91"/>
              <a:gd name="T32" fmla="*/ 2147483647 w 133"/>
              <a:gd name="T33" fmla="*/ 2147483647 h 91"/>
              <a:gd name="T34" fmla="*/ 2147483647 w 133"/>
              <a:gd name="T35" fmla="*/ 2147483647 h 91"/>
              <a:gd name="T36" fmla="*/ 2147483647 w 133"/>
              <a:gd name="T37" fmla="*/ 2147483647 h 91"/>
              <a:gd name="T38" fmla="*/ 2147483647 w 133"/>
              <a:gd name="T39" fmla="*/ 2147483647 h 91"/>
              <a:gd name="T40" fmla="*/ 2147483647 w 133"/>
              <a:gd name="T41" fmla="*/ 2147483647 h 91"/>
              <a:gd name="T42" fmla="*/ 2147483647 w 133"/>
              <a:gd name="T43" fmla="*/ 2147483647 h 91"/>
              <a:gd name="T44" fmla="*/ 2147483647 w 133"/>
              <a:gd name="T45" fmla="*/ 2147483647 h 91"/>
              <a:gd name="T46" fmla="*/ 2147483647 w 133"/>
              <a:gd name="T47" fmla="*/ 2147483647 h 91"/>
              <a:gd name="T48" fmla="*/ 2147483647 w 133"/>
              <a:gd name="T49" fmla="*/ 2147483647 h 91"/>
              <a:gd name="T50" fmla="*/ 2147483647 w 133"/>
              <a:gd name="T51" fmla="*/ 2147483647 h 91"/>
              <a:gd name="T52" fmla="*/ 2147483647 w 133"/>
              <a:gd name="T53" fmla="*/ 2147483647 h 91"/>
              <a:gd name="T54" fmla="*/ 2147483647 w 133"/>
              <a:gd name="T55" fmla="*/ 2147483647 h 91"/>
              <a:gd name="T56" fmla="*/ 0 w 133"/>
              <a:gd name="T57" fmla="*/ 2147483647 h 91"/>
              <a:gd name="T58" fmla="*/ 2147483647 w 133"/>
              <a:gd name="T59" fmla="*/ 2147483647 h 91"/>
              <a:gd name="T60" fmla="*/ 2147483647 w 133"/>
              <a:gd name="T61" fmla="*/ 2147483647 h 91"/>
              <a:gd name="T62" fmla="*/ 2147483647 w 133"/>
              <a:gd name="T63" fmla="*/ 2147483647 h 91"/>
              <a:gd name="T64" fmla="*/ 2147483647 w 133"/>
              <a:gd name="T65" fmla="*/ 2147483647 h 91"/>
              <a:gd name="T66" fmla="*/ 2147483647 w 133"/>
              <a:gd name="T67" fmla="*/ 2147483647 h 91"/>
              <a:gd name="T68" fmla="*/ 2147483647 w 133"/>
              <a:gd name="T69" fmla="*/ 0 h 91"/>
              <a:gd name="T70" fmla="*/ 2147483647 w 133"/>
              <a:gd name="T71" fmla="*/ 2147483647 h 91"/>
              <a:gd name="T72" fmla="*/ 2147483647 w 133"/>
              <a:gd name="T73" fmla="*/ 2147483647 h 91"/>
              <a:gd name="T74" fmla="*/ 2147483647 w 133"/>
              <a:gd name="T75" fmla="*/ 2147483647 h 91"/>
              <a:gd name="T76" fmla="*/ 2147483647 w 133"/>
              <a:gd name="T77" fmla="*/ 2147483647 h 91"/>
              <a:gd name="T78" fmla="*/ 2147483647 w 133"/>
              <a:gd name="T79" fmla="*/ 2147483647 h 91"/>
              <a:gd name="T80" fmla="*/ 2147483647 w 133"/>
              <a:gd name="T81" fmla="*/ 2147483647 h 91"/>
              <a:gd name="T82" fmla="*/ 2147483647 w 133"/>
              <a:gd name="T83" fmla="*/ 2147483647 h 91"/>
              <a:gd name="T84" fmla="*/ 2147483647 w 133"/>
              <a:gd name="T85" fmla="*/ 2147483647 h 91"/>
              <a:gd name="T86" fmla="*/ 2147483647 w 133"/>
              <a:gd name="T87" fmla="*/ 2147483647 h 91"/>
              <a:gd name="T88" fmla="*/ 2147483647 w 133"/>
              <a:gd name="T89" fmla="*/ 2147483647 h 91"/>
              <a:gd name="T90" fmla="*/ 2147483647 w 133"/>
              <a:gd name="T91" fmla="*/ 2147483647 h 91"/>
              <a:gd name="T92" fmla="*/ 2147483647 w 133"/>
              <a:gd name="T93" fmla="*/ 2147483647 h 91"/>
              <a:gd name="T94" fmla="*/ 2147483647 w 133"/>
              <a:gd name="T95" fmla="*/ 2147483647 h 91"/>
              <a:gd name="T96" fmla="*/ 2147483647 w 133"/>
              <a:gd name="T97" fmla="*/ 2147483647 h 91"/>
              <a:gd name="T98" fmla="*/ 2147483647 w 133"/>
              <a:gd name="T99" fmla="*/ 2147483647 h 91"/>
              <a:gd name="T100" fmla="*/ 2147483647 w 133"/>
              <a:gd name="T101" fmla="*/ 2147483647 h 91"/>
              <a:gd name="T102" fmla="*/ 2147483647 w 133"/>
              <a:gd name="T103" fmla="*/ 2147483647 h 91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33" h="91">
                <a:moveTo>
                  <a:pt x="104" y="0"/>
                </a:moveTo>
                <a:lnTo>
                  <a:pt x="104" y="4"/>
                </a:lnTo>
                <a:lnTo>
                  <a:pt x="103" y="13"/>
                </a:lnTo>
                <a:lnTo>
                  <a:pt x="103" y="23"/>
                </a:lnTo>
                <a:lnTo>
                  <a:pt x="102" y="30"/>
                </a:lnTo>
                <a:lnTo>
                  <a:pt x="101" y="35"/>
                </a:lnTo>
                <a:lnTo>
                  <a:pt x="101" y="39"/>
                </a:lnTo>
                <a:lnTo>
                  <a:pt x="102" y="44"/>
                </a:lnTo>
                <a:lnTo>
                  <a:pt x="107" y="46"/>
                </a:lnTo>
                <a:lnTo>
                  <a:pt x="111" y="43"/>
                </a:lnTo>
                <a:lnTo>
                  <a:pt x="113" y="37"/>
                </a:lnTo>
                <a:lnTo>
                  <a:pt x="115" y="34"/>
                </a:lnTo>
                <a:lnTo>
                  <a:pt x="121" y="36"/>
                </a:lnTo>
                <a:lnTo>
                  <a:pt x="128" y="42"/>
                </a:lnTo>
                <a:lnTo>
                  <a:pt x="132" y="45"/>
                </a:lnTo>
                <a:lnTo>
                  <a:pt x="133" y="49"/>
                </a:lnTo>
                <a:lnTo>
                  <a:pt x="132" y="54"/>
                </a:lnTo>
                <a:lnTo>
                  <a:pt x="132" y="60"/>
                </a:lnTo>
                <a:lnTo>
                  <a:pt x="132" y="62"/>
                </a:lnTo>
                <a:lnTo>
                  <a:pt x="131" y="66"/>
                </a:lnTo>
                <a:lnTo>
                  <a:pt x="128" y="72"/>
                </a:lnTo>
                <a:lnTo>
                  <a:pt x="123" y="78"/>
                </a:lnTo>
                <a:lnTo>
                  <a:pt x="121" y="82"/>
                </a:lnTo>
                <a:lnTo>
                  <a:pt x="116" y="84"/>
                </a:lnTo>
                <a:lnTo>
                  <a:pt x="107" y="83"/>
                </a:lnTo>
                <a:lnTo>
                  <a:pt x="96" y="81"/>
                </a:lnTo>
                <a:lnTo>
                  <a:pt x="88" y="78"/>
                </a:lnTo>
                <a:lnTo>
                  <a:pt x="83" y="77"/>
                </a:lnTo>
                <a:lnTo>
                  <a:pt x="79" y="80"/>
                </a:lnTo>
                <a:lnTo>
                  <a:pt x="76" y="83"/>
                </a:lnTo>
                <a:lnTo>
                  <a:pt x="72" y="85"/>
                </a:lnTo>
                <a:lnTo>
                  <a:pt x="68" y="88"/>
                </a:lnTo>
                <a:lnTo>
                  <a:pt x="61" y="90"/>
                </a:lnTo>
                <a:lnTo>
                  <a:pt x="54" y="91"/>
                </a:lnTo>
                <a:lnTo>
                  <a:pt x="49" y="91"/>
                </a:lnTo>
                <a:lnTo>
                  <a:pt x="45" y="91"/>
                </a:lnTo>
                <a:lnTo>
                  <a:pt x="39" y="91"/>
                </a:lnTo>
                <a:lnTo>
                  <a:pt x="32" y="89"/>
                </a:lnTo>
                <a:lnTo>
                  <a:pt x="24" y="85"/>
                </a:lnTo>
                <a:lnTo>
                  <a:pt x="18" y="82"/>
                </a:lnTo>
                <a:lnTo>
                  <a:pt x="19" y="78"/>
                </a:lnTo>
                <a:lnTo>
                  <a:pt x="25" y="77"/>
                </a:lnTo>
                <a:lnTo>
                  <a:pt x="32" y="77"/>
                </a:lnTo>
                <a:lnTo>
                  <a:pt x="38" y="77"/>
                </a:lnTo>
                <a:lnTo>
                  <a:pt x="43" y="75"/>
                </a:lnTo>
                <a:lnTo>
                  <a:pt x="48" y="70"/>
                </a:lnTo>
                <a:lnTo>
                  <a:pt x="49" y="64"/>
                </a:lnTo>
                <a:lnTo>
                  <a:pt x="48" y="60"/>
                </a:lnTo>
                <a:lnTo>
                  <a:pt x="42" y="60"/>
                </a:lnTo>
                <a:lnTo>
                  <a:pt x="35" y="65"/>
                </a:lnTo>
                <a:lnTo>
                  <a:pt x="32" y="67"/>
                </a:lnTo>
                <a:lnTo>
                  <a:pt x="27" y="67"/>
                </a:lnTo>
                <a:lnTo>
                  <a:pt x="20" y="62"/>
                </a:lnTo>
                <a:lnTo>
                  <a:pt x="14" y="57"/>
                </a:lnTo>
                <a:lnTo>
                  <a:pt x="8" y="53"/>
                </a:lnTo>
                <a:lnTo>
                  <a:pt x="4" y="51"/>
                </a:lnTo>
                <a:lnTo>
                  <a:pt x="2" y="46"/>
                </a:lnTo>
                <a:lnTo>
                  <a:pt x="0" y="42"/>
                </a:lnTo>
                <a:lnTo>
                  <a:pt x="0" y="38"/>
                </a:lnTo>
                <a:lnTo>
                  <a:pt x="2" y="35"/>
                </a:lnTo>
                <a:lnTo>
                  <a:pt x="8" y="30"/>
                </a:lnTo>
                <a:lnTo>
                  <a:pt x="12" y="25"/>
                </a:lnTo>
                <a:lnTo>
                  <a:pt x="14" y="22"/>
                </a:lnTo>
                <a:lnTo>
                  <a:pt x="15" y="20"/>
                </a:lnTo>
                <a:lnTo>
                  <a:pt x="18" y="14"/>
                </a:lnTo>
                <a:lnTo>
                  <a:pt x="23" y="7"/>
                </a:lnTo>
                <a:lnTo>
                  <a:pt x="25" y="4"/>
                </a:lnTo>
                <a:lnTo>
                  <a:pt x="28" y="1"/>
                </a:lnTo>
                <a:lnTo>
                  <a:pt x="34" y="0"/>
                </a:lnTo>
                <a:lnTo>
                  <a:pt x="41" y="0"/>
                </a:lnTo>
                <a:lnTo>
                  <a:pt x="45" y="2"/>
                </a:lnTo>
                <a:lnTo>
                  <a:pt x="46" y="5"/>
                </a:lnTo>
                <a:lnTo>
                  <a:pt x="45" y="8"/>
                </a:lnTo>
                <a:lnTo>
                  <a:pt x="46" y="13"/>
                </a:lnTo>
                <a:lnTo>
                  <a:pt x="50" y="15"/>
                </a:lnTo>
                <a:lnTo>
                  <a:pt x="55" y="19"/>
                </a:lnTo>
                <a:lnTo>
                  <a:pt x="56" y="23"/>
                </a:lnTo>
                <a:lnTo>
                  <a:pt x="56" y="28"/>
                </a:lnTo>
                <a:lnTo>
                  <a:pt x="61" y="31"/>
                </a:lnTo>
                <a:lnTo>
                  <a:pt x="65" y="35"/>
                </a:lnTo>
                <a:lnTo>
                  <a:pt x="68" y="39"/>
                </a:lnTo>
                <a:lnTo>
                  <a:pt x="68" y="44"/>
                </a:lnTo>
                <a:lnTo>
                  <a:pt x="68" y="47"/>
                </a:lnTo>
                <a:lnTo>
                  <a:pt x="70" y="50"/>
                </a:lnTo>
                <a:lnTo>
                  <a:pt x="75" y="52"/>
                </a:lnTo>
                <a:lnTo>
                  <a:pt x="80" y="55"/>
                </a:lnTo>
                <a:lnTo>
                  <a:pt x="86" y="59"/>
                </a:lnTo>
                <a:lnTo>
                  <a:pt x="90" y="59"/>
                </a:lnTo>
                <a:lnTo>
                  <a:pt x="91" y="54"/>
                </a:lnTo>
                <a:lnTo>
                  <a:pt x="91" y="47"/>
                </a:lnTo>
                <a:lnTo>
                  <a:pt x="91" y="42"/>
                </a:lnTo>
                <a:lnTo>
                  <a:pt x="91" y="37"/>
                </a:lnTo>
                <a:lnTo>
                  <a:pt x="91" y="32"/>
                </a:lnTo>
                <a:lnTo>
                  <a:pt x="88" y="30"/>
                </a:lnTo>
                <a:lnTo>
                  <a:pt x="86" y="30"/>
                </a:lnTo>
                <a:lnTo>
                  <a:pt x="85" y="29"/>
                </a:lnTo>
                <a:lnTo>
                  <a:pt x="84" y="24"/>
                </a:lnTo>
                <a:lnTo>
                  <a:pt x="84" y="19"/>
                </a:lnTo>
                <a:lnTo>
                  <a:pt x="84" y="14"/>
                </a:lnTo>
                <a:lnTo>
                  <a:pt x="85" y="11"/>
                </a:lnTo>
                <a:lnTo>
                  <a:pt x="88" y="8"/>
                </a:lnTo>
                <a:lnTo>
                  <a:pt x="94" y="6"/>
                </a:lnTo>
                <a:lnTo>
                  <a:pt x="99" y="4"/>
                </a:lnTo>
                <a:lnTo>
                  <a:pt x="103" y="1"/>
                </a:lnTo>
                <a:lnTo>
                  <a:pt x="10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7" name="Freeform 434"/>
          <p:cNvSpPr>
            <a:spLocks/>
          </p:cNvSpPr>
          <p:nvPr/>
        </p:nvSpPr>
        <p:spPr bwMode="auto">
          <a:xfrm>
            <a:off x="2931354" y="1920875"/>
            <a:ext cx="109538" cy="61913"/>
          </a:xfrm>
          <a:custGeom>
            <a:avLst/>
            <a:gdLst>
              <a:gd name="T0" fmla="*/ 2147483647 w 102"/>
              <a:gd name="T1" fmla="*/ 2147483647 h 60"/>
              <a:gd name="T2" fmla="*/ 2147483647 w 102"/>
              <a:gd name="T3" fmla="*/ 2147483647 h 60"/>
              <a:gd name="T4" fmla="*/ 2147483647 w 102"/>
              <a:gd name="T5" fmla="*/ 2147483647 h 60"/>
              <a:gd name="T6" fmla="*/ 2147483647 w 102"/>
              <a:gd name="T7" fmla="*/ 2147483647 h 60"/>
              <a:gd name="T8" fmla="*/ 2147483647 w 102"/>
              <a:gd name="T9" fmla="*/ 2147483647 h 60"/>
              <a:gd name="T10" fmla="*/ 2147483647 w 102"/>
              <a:gd name="T11" fmla="*/ 2147483647 h 60"/>
              <a:gd name="T12" fmla="*/ 2147483647 w 102"/>
              <a:gd name="T13" fmla="*/ 2147483647 h 60"/>
              <a:gd name="T14" fmla="*/ 2147483647 w 102"/>
              <a:gd name="T15" fmla="*/ 2147483647 h 60"/>
              <a:gd name="T16" fmla="*/ 2147483647 w 102"/>
              <a:gd name="T17" fmla="*/ 2147483647 h 60"/>
              <a:gd name="T18" fmla="*/ 2147483647 w 102"/>
              <a:gd name="T19" fmla="*/ 2147483647 h 60"/>
              <a:gd name="T20" fmla="*/ 2147483647 w 102"/>
              <a:gd name="T21" fmla="*/ 2147483647 h 60"/>
              <a:gd name="T22" fmla="*/ 2147483647 w 102"/>
              <a:gd name="T23" fmla="*/ 2147483647 h 60"/>
              <a:gd name="T24" fmla="*/ 2147483647 w 102"/>
              <a:gd name="T25" fmla="*/ 2147483647 h 60"/>
              <a:gd name="T26" fmla="*/ 2147483647 w 102"/>
              <a:gd name="T27" fmla="*/ 2147483647 h 60"/>
              <a:gd name="T28" fmla="*/ 2147483647 w 102"/>
              <a:gd name="T29" fmla="*/ 2147483647 h 60"/>
              <a:gd name="T30" fmla="*/ 2147483647 w 102"/>
              <a:gd name="T31" fmla="*/ 2147483647 h 60"/>
              <a:gd name="T32" fmla="*/ 2147483647 w 102"/>
              <a:gd name="T33" fmla="*/ 2147483647 h 60"/>
              <a:gd name="T34" fmla="*/ 2147483647 w 102"/>
              <a:gd name="T35" fmla="*/ 2147483647 h 60"/>
              <a:gd name="T36" fmla="*/ 2147483647 w 102"/>
              <a:gd name="T37" fmla="*/ 2147483647 h 60"/>
              <a:gd name="T38" fmla="*/ 2147483647 w 102"/>
              <a:gd name="T39" fmla="*/ 2147483647 h 60"/>
              <a:gd name="T40" fmla="*/ 2147483647 w 102"/>
              <a:gd name="T41" fmla="*/ 2147483647 h 60"/>
              <a:gd name="T42" fmla="*/ 2147483647 w 102"/>
              <a:gd name="T43" fmla="*/ 2147483647 h 60"/>
              <a:gd name="T44" fmla="*/ 2147483647 w 102"/>
              <a:gd name="T45" fmla="*/ 2147483647 h 60"/>
              <a:gd name="T46" fmla="*/ 0 w 102"/>
              <a:gd name="T47" fmla="*/ 2147483647 h 60"/>
              <a:gd name="T48" fmla="*/ 2147483647 w 102"/>
              <a:gd name="T49" fmla="*/ 2147483647 h 60"/>
              <a:gd name="T50" fmla="*/ 2147483647 w 102"/>
              <a:gd name="T51" fmla="*/ 2147483647 h 60"/>
              <a:gd name="T52" fmla="*/ 2147483647 w 102"/>
              <a:gd name="T53" fmla="*/ 2147483647 h 60"/>
              <a:gd name="T54" fmla="*/ 2147483647 w 102"/>
              <a:gd name="T55" fmla="*/ 2147483647 h 60"/>
              <a:gd name="T56" fmla="*/ 2147483647 w 102"/>
              <a:gd name="T57" fmla="*/ 2147483647 h 60"/>
              <a:gd name="T58" fmla="*/ 2147483647 w 102"/>
              <a:gd name="T59" fmla="*/ 2147483647 h 60"/>
              <a:gd name="T60" fmla="*/ 2147483647 w 102"/>
              <a:gd name="T61" fmla="*/ 2147483647 h 60"/>
              <a:gd name="T62" fmla="*/ 2147483647 w 102"/>
              <a:gd name="T63" fmla="*/ 2147483647 h 60"/>
              <a:gd name="T64" fmla="*/ 2147483647 w 102"/>
              <a:gd name="T65" fmla="*/ 0 h 60"/>
              <a:gd name="T66" fmla="*/ 2147483647 w 102"/>
              <a:gd name="T67" fmla="*/ 0 h 60"/>
              <a:gd name="T68" fmla="*/ 2147483647 w 102"/>
              <a:gd name="T69" fmla="*/ 0 h 60"/>
              <a:gd name="T70" fmla="*/ 2147483647 w 102"/>
              <a:gd name="T71" fmla="*/ 0 h 60"/>
              <a:gd name="T72" fmla="*/ 2147483647 w 102"/>
              <a:gd name="T73" fmla="*/ 0 h 60"/>
              <a:gd name="T74" fmla="*/ 2147483647 w 102"/>
              <a:gd name="T75" fmla="*/ 0 h 60"/>
              <a:gd name="T76" fmla="*/ 2147483647 w 102"/>
              <a:gd name="T77" fmla="*/ 2147483647 h 60"/>
              <a:gd name="T78" fmla="*/ 2147483647 w 102"/>
              <a:gd name="T79" fmla="*/ 2147483647 h 60"/>
              <a:gd name="T80" fmla="*/ 2147483647 w 102"/>
              <a:gd name="T81" fmla="*/ 2147483647 h 60"/>
              <a:gd name="T82" fmla="*/ 2147483647 w 102"/>
              <a:gd name="T83" fmla="*/ 2147483647 h 60"/>
              <a:gd name="T84" fmla="*/ 2147483647 w 102"/>
              <a:gd name="T85" fmla="*/ 2147483647 h 60"/>
              <a:gd name="T86" fmla="*/ 2147483647 w 102"/>
              <a:gd name="T87" fmla="*/ 2147483647 h 60"/>
              <a:gd name="T88" fmla="*/ 2147483647 w 102"/>
              <a:gd name="T89" fmla="*/ 2147483647 h 60"/>
              <a:gd name="T90" fmla="*/ 2147483647 w 102"/>
              <a:gd name="T91" fmla="*/ 2147483647 h 60"/>
              <a:gd name="T92" fmla="*/ 2147483647 w 102"/>
              <a:gd name="T93" fmla="*/ 2147483647 h 60"/>
              <a:gd name="T94" fmla="*/ 2147483647 w 102"/>
              <a:gd name="T95" fmla="*/ 2147483647 h 60"/>
              <a:gd name="T96" fmla="*/ 2147483647 w 102"/>
              <a:gd name="T97" fmla="*/ 2147483647 h 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02" h="60">
                <a:moveTo>
                  <a:pt x="76" y="40"/>
                </a:moveTo>
                <a:lnTo>
                  <a:pt x="75" y="41"/>
                </a:lnTo>
                <a:lnTo>
                  <a:pt x="72" y="45"/>
                </a:lnTo>
                <a:lnTo>
                  <a:pt x="68" y="46"/>
                </a:lnTo>
                <a:lnTo>
                  <a:pt x="66" y="42"/>
                </a:lnTo>
                <a:lnTo>
                  <a:pt x="64" y="35"/>
                </a:lnTo>
                <a:lnTo>
                  <a:pt x="61" y="30"/>
                </a:lnTo>
                <a:lnTo>
                  <a:pt x="58" y="27"/>
                </a:lnTo>
                <a:lnTo>
                  <a:pt x="56" y="31"/>
                </a:lnTo>
                <a:lnTo>
                  <a:pt x="55" y="38"/>
                </a:lnTo>
                <a:lnTo>
                  <a:pt x="55" y="44"/>
                </a:lnTo>
                <a:lnTo>
                  <a:pt x="53" y="47"/>
                </a:lnTo>
                <a:lnTo>
                  <a:pt x="48" y="47"/>
                </a:lnTo>
                <a:lnTo>
                  <a:pt x="42" y="47"/>
                </a:lnTo>
                <a:lnTo>
                  <a:pt x="38" y="52"/>
                </a:lnTo>
                <a:lnTo>
                  <a:pt x="38" y="57"/>
                </a:lnTo>
                <a:lnTo>
                  <a:pt x="38" y="60"/>
                </a:lnTo>
                <a:lnTo>
                  <a:pt x="37" y="57"/>
                </a:lnTo>
                <a:lnTo>
                  <a:pt x="33" y="54"/>
                </a:lnTo>
                <a:lnTo>
                  <a:pt x="27" y="50"/>
                </a:lnTo>
                <a:lnTo>
                  <a:pt x="22" y="48"/>
                </a:lnTo>
                <a:lnTo>
                  <a:pt x="15" y="48"/>
                </a:lnTo>
                <a:lnTo>
                  <a:pt x="6" y="48"/>
                </a:lnTo>
                <a:lnTo>
                  <a:pt x="0" y="46"/>
                </a:lnTo>
                <a:lnTo>
                  <a:pt x="4" y="40"/>
                </a:lnTo>
                <a:lnTo>
                  <a:pt x="11" y="34"/>
                </a:lnTo>
                <a:lnTo>
                  <a:pt x="17" y="30"/>
                </a:lnTo>
                <a:lnTo>
                  <a:pt x="23" y="25"/>
                </a:lnTo>
                <a:lnTo>
                  <a:pt x="35" y="19"/>
                </a:lnTo>
                <a:lnTo>
                  <a:pt x="46" y="12"/>
                </a:lnTo>
                <a:lnTo>
                  <a:pt x="55" y="7"/>
                </a:lnTo>
                <a:lnTo>
                  <a:pt x="60" y="2"/>
                </a:lnTo>
                <a:lnTo>
                  <a:pt x="68" y="0"/>
                </a:lnTo>
                <a:lnTo>
                  <a:pt x="76" y="0"/>
                </a:lnTo>
                <a:lnTo>
                  <a:pt x="80" y="0"/>
                </a:lnTo>
                <a:lnTo>
                  <a:pt x="83" y="0"/>
                </a:lnTo>
                <a:lnTo>
                  <a:pt x="87" y="0"/>
                </a:lnTo>
                <a:lnTo>
                  <a:pt x="93" y="0"/>
                </a:lnTo>
                <a:lnTo>
                  <a:pt x="98" y="2"/>
                </a:lnTo>
                <a:lnTo>
                  <a:pt x="102" y="6"/>
                </a:lnTo>
                <a:lnTo>
                  <a:pt x="99" y="10"/>
                </a:lnTo>
                <a:lnTo>
                  <a:pt x="95" y="15"/>
                </a:lnTo>
                <a:lnTo>
                  <a:pt x="93" y="17"/>
                </a:lnTo>
                <a:lnTo>
                  <a:pt x="93" y="19"/>
                </a:lnTo>
                <a:lnTo>
                  <a:pt x="91" y="24"/>
                </a:lnTo>
                <a:lnTo>
                  <a:pt x="89" y="31"/>
                </a:lnTo>
                <a:lnTo>
                  <a:pt x="86" y="35"/>
                </a:lnTo>
                <a:lnTo>
                  <a:pt x="81" y="39"/>
                </a:lnTo>
                <a:lnTo>
                  <a:pt x="76" y="4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8" name="Freeform 435"/>
          <p:cNvSpPr>
            <a:spLocks/>
          </p:cNvSpPr>
          <p:nvPr/>
        </p:nvSpPr>
        <p:spPr bwMode="auto">
          <a:xfrm>
            <a:off x="3147254" y="1982788"/>
            <a:ext cx="92075" cy="80962"/>
          </a:xfrm>
          <a:custGeom>
            <a:avLst/>
            <a:gdLst>
              <a:gd name="T0" fmla="*/ 2147483647 w 86"/>
              <a:gd name="T1" fmla="*/ 2147483647 h 80"/>
              <a:gd name="T2" fmla="*/ 2147483647 w 86"/>
              <a:gd name="T3" fmla="*/ 0 h 80"/>
              <a:gd name="T4" fmla="*/ 2147483647 w 86"/>
              <a:gd name="T5" fmla="*/ 2147483647 h 80"/>
              <a:gd name="T6" fmla="*/ 2147483647 w 86"/>
              <a:gd name="T7" fmla="*/ 2147483647 h 80"/>
              <a:gd name="T8" fmla="*/ 2147483647 w 86"/>
              <a:gd name="T9" fmla="*/ 2147483647 h 80"/>
              <a:gd name="T10" fmla="*/ 2147483647 w 86"/>
              <a:gd name="T11" fmla="*/ 2147483647 h 80"/>
              <a:gd name="T12" fmla="*/ 2147483647 w 86"/>
              <a:gd name="T13" fmla="*/ 2147483647 h 80"/>
              <a:gd name="T14" fmla="*/ 2147483647 w 86"/>
              <a:gd name="T15" fmla="*/ 2147483647 h 80"/>
              <a:gd name="T16" fmla="*/ 2147483647 w 86"/>
              <a:gd name="T17" fmla="*/ 2147483647 h 80"/>
              <a:gd name="T18" fmla="*/ 2147483647 w 86"/>
              <a:gd name="T19" fmla="*/ 2147483647 h 80"/>
              <a:gd name="T20" fmla="*/ 2147483647 w 86"/>
              <a:gd name="T21" fmla="*/ 2147483647 h 80"/>
              <a:gd name="T22" fmla="*/ 2147483647 w 86"/>
              <a:gd name="T23" fmla="*/ 2147483647 h 80"/>
              <a:gd name="T24" fmla="*/ 2147483647 w 86"/>
              <a:gd name="T25" fmla="*/ 2147483647 h 80"/>
              <a:gd name="T26" fmla="*/ 2147483647 w 86"/>
              <a:gd name="T27" fmla="*/ 2147483647 h 80"/>
              <a:gd name="T28" fmla="*/ 2147483647 w 86"/>
              <a:gd name="T29" fmla="*/ 2147483647 h 80"/>
              <a:gd name="T30" fmla="*/ 2147483647 w 86"/>
              <a:gd name="T31" fmla="*/ 2147483647 h 80"/>
              <a:gd name="T32" fmla="*/ 2147483647 w 86"/>
              <a:gd name="T33" fmla="*/ 2147483647 h 80"/>
              <a:gd name="T34" fmla="*/ 2147483647 w 86"/>
              <a:gd name="T35" fmla="*/ 2147483647 h 80"/>
              <a:gd name="T36" fmla="*/ 2147483647 w 86"/>
              <a:gd name="T37" fmla="*/ 2147483647 h 80"/>
              <a:gd name="T38" fmla="*/ 2147483647 w 86"/>
              <a:gd name="T39" fmla="*/ 2147483647 h 80"/>
              <a:gd name="T40" fmla="*/ 2147483647 w 86"/>
              <a:gd name="T41" fmla="*/ 2147483647 h 80"/>
              <a:gd name="T42" fmla="*/ 2147483647 w 86"/>
              <a:gd name="T43" fmla="*/ 2147483647 h 80"/>
              <a:gd name="T44" fmla="*/ 2147483647 w 86"/>
              <a:gd name="T45" fmla="*/ 2147483647 h 80"/>
              <a:gd name="T46" fmla="*/ 2147483647 w 86"/>
              <a:gd name="T47" fmla="*/ 2147483647 h 80"/>
              <a:gd name="T48" fmla="*/ 2147483647 w 86"/>
              <a:gd name="T49" fmla="*/ 2147483647 h 80"/>
              <a:gd name="T50" fmla="*/ 2147483647 w 86"/>
              <a:gd name="T51" fmla="*/ 2147483647 h 80"/>
              <a:gd name="T52" fmla="*/ 2147483647 w 86"/>
              <a:gd name="T53" fmla="*/ 2147483647 h 80"/>
              <a:gd name="T54" fmla="*/ 2147483647 w 86"/>
              <a:gd name="T55" fmla="*/ 2147483647 h 80"/>
              <a:gd name="T56" fmla="*/ 2147483647 w 86"/>
              <a:gd name="T57" fmla="*/ 2147483647 h 80"/>
              <a:gd name="T58" fmla="*/ 2147483647 w 86"/>
              <a:gd name="T59" fmla="*/ 2147483647 h 80"/>
              <a:gd name="T60" fmla="*/ 2147483647 w 86"/>
              <a:gd name="T61" fmla="*/ 2147483647 h 80"/>
              <a:gd name="T62" fmla="*/ 2147483647 w 86"/>
              <a:gd name="T63" fmla="*/ 2147483647 h 80"/>
              <a:gd name="T64" fmla="*/ 2147483647 w 86"/>
              <a:gd name="T65" fmla="*/ 2147483647 h 80"/>
              <a:gd name="T66" fmla="*/ 2147483647 w 86"/>
              <a:gd name="T67" fmla="*/ 2147483647 h 80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86" h="80">
                <a:moveTo>
                  <a:pt x="20" y="16"/>
                </a:moveTo>
                <a:lnTo>
                  <a:pt x="17" y="12"/>
                </a:lnTo>
                <a:lnTo>
                  <a:pt x="10" y="5"/>
                </a:lnTo>
                <a:lnTo>
                  <a:pt x="3" y="0"/>
                </a:lnTo>
                <a:lnTo>
                  <a:pt x="0" y="2"/>
                </a:lnTo>
                <a:lnTo>
                  <a:pt x="1" y="9"/>
                </a:lnTo>
                <a:lnTo>
                  <a:pt x="2" y="15"/>
                </a:lnTo>
                <a:lnTo>
                  <a:pt x="3" y="22"/>
                </a:lnTo>
                <a:lnTo>
                  <a:pt x="4" y="27"/>
                </a:lnTo>
                <a:lnTo>
                  <a:pt x="5" y="33"/>
                </a:lnTo>
                <a:lnTo>
                  <a:pt x="8" y="38"/>
                </a:lnTo>
                <a:lnTo>
                  <a:pt x="11" y="41"/>
                </a:lnTo>
                <a:lnTo>
                  <a:pt x="15" y="42"/>
                </a:lnTo>
                <a:lnTo>
                  <a:pt x="18" y="42"/>
                </a:lnTo>
                <a:lnTo>
                  <a:pt x="22" y="42"/>
                </a:lnTo>
                <a:lnTo>
                  <a:pt x="24" y="43"/>
                </a:lnTo>
                <a:lnTo>
                  <a:pt x="23" y="47"/>
                </a:lnTo>
                <a:lnTo>
                  <a:pt x="20" y="52"/>
                </a:lnTo>
                <a:lnTo>
                  <a:pt x="22" y="54"/>
                </a:lnTo>
                <a:lnTo>
                  <a:pt x="24" y="54"/>
                </a:lnTo>
                <a:lnTo>
                  <a:pt x="31" y="54"/>
                </a:lnTo>
                <a:lnTo>
                  <a:pt x="38" y="53"/>
                </a:lnTo>
                <a:lnTo>
                  <a:pt x="41" y="53"/>
                </a:lnTo>
                <a:lnTo>
                  <a:pt x="42" y="54"/>
                </a:lnTo>
                <a:lnTo>
                  <a:pt x="42" y="58"/>
                </a:lnTo>
                <a:lnTo>
                  <a:pt x="40" y="65"/>
                </a:lnTo>
                <a:lnTo>
                  <a:pt x="38" y="73"/>
                </a:lnTo>
                <a:lnTo>
                  <a:pt x="38" y="79"/>
                </a:lnTo>
                <a:lnTo>
                  <a:pt x="43" y="80"/>
                </a:lnTo>
                <a:lnTo>
                  <a:pt x="54" y="77"/>
                </a:lnTo>
                <a:lnTo>
                  <a:pt x="64" y="72"/>
                </a:lnTo>
                <a:lnTo>
                  <a:pt x="72" y="66"/>
                </a:lnTo>
                <a:lnTo>
                  <a:pt x="76" y="64"/>
                </a:lnTo>
                <a:lnTo>
                  <a:pt x="75" y="62"/>
                </a:lnTo>
                <a:lnTo>
                  <a:pt x="72" y="57"/>
                </a:lnTo>
                <a:lnTo>
                  <a:pt x="72" y="54"/>
                </a:lnTo>
                <a:lnTo>
                  <a:pt x="75" y="54"/>
                </a:lnTo>
                <a:lnTo>
                  <a:pt x="79" y="56"/>
                </a:lnTo>
                <a:lnTo>
                  <a:pt x="84" y="58"/>
                </a:lnTo>
                <a:lnTo>
                  <a:pt x="86" y="57"/>
                </a:lnTo>
                <a:lnTo>
                  <a:pt x="83" y="50"/>
                </a:lnTo>
                <a:lnTo>
                  <a:pt x="77" y="42"/>
                </a:lnTo>
                <a:lnTo>
                  <a:pt x="72" y="39"/>
                </a:lnTo>
                <a:lnTo>
                  <a:pt x="71" y="37"/>
                </a:lnTo>
                <a:lnTo>
                  <a:pt x="72" y="31"/>
                </a:lnTo>
                <a:lnTo>
                  <a:pt x="76" y="22"/>
                </a:lnTo>
                <a:lnTo>
                  <a:pt x="77" y="15"/>
                </a:lnTo>
                <a:lnTo>
                  <a:pt x="76" y="9"/>
                </a:lnTo>
                <a:lnTo>
                  <a:pt x="71" y="7"/>
                </a:lnTo>
                <a:lnTo>
                  <a:pt x="65" y="8"/>
                </a:lnTo>
                <a:lnTo>
                  <a:pt x="64" y="10"/>
                </a:lnTo>
                <a:lnTo>
                  <a:pt x="63" y="12"/>
                </a:lnTo>
                <a:lnTo>
                  <a:pt x="60" y="11"/>
                </a:lnTo>
                <a:lnTo>
                  <a:pt x="55" y="8"/>
                </a:lnTo>
                <a:lnTo>
                  <a:pt x="50" y="3"/>
                </a:lnTo>
                <a:lnTo>
                  <a:pt x="47" y="2"/>
                </a:lnTo>
                <a:lnTo>
                  <a:pt x="45" y="3"/>
                </a:lnTo>
                <a:lnTo>
                  <a:pt x="45" y="7"/>
                </a:lnTo>
                <a:lnTo>
                  <a:pt x="47" y="11"/>
                </a:lnTo>
                <a:lnTo>
                  <a:pt x="48" y="13"/>
                </a:lnTo>
                <a:lnTo>
                  <a:pt x="47" y="16"/>
                </a:lnTo>
                <a:lnTo>
                  <a:pt x="43" y="15"/>
                </a:lnTo>
                <a:lnTo>
                  <a:pt x="39" y="11"/>
                </a:lnTo>
                <a:lnTo>
                  <a:pt x="35" y="9"/>
                </a:lnTo>
                <a:lnTo>
                  <a:pt x="32" y="11"/>
                </a:lnTo>
                <a:lnTo>
                  <a:pt x="28" y="15"/>
                </a:lnTo>
                <a:lnTo>
                  <a:pt x="25" y="16"/>
                </a:lnTo>
                <a:lnTo>
                  <a:pt x="22" y="16"/>
                </a:lnTo>
                <a:lnTo>
                  <a:pt x="20" y="1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9" name="Freeform 436"/>
          <p:cNvSpPr>
            <a:spLocks/>
          </p:cNvSpPr>
          <p:nvPr/>
        </p:nvSpPr>
        <p:spPr bwMode="auto">
          <a:xfrm>
            <a:off x="3240917" y="2032000"/>
            <a:ext cx="36512" cy="46038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2147483647 h 46"/>
              <a:gd name="T8" fmla="*/ 2147483647 w 34"/>
              <a:gd name="T9" fmla="*/ 2147483647 h 46"/>
              <a:gd name="T10" fmla="*/ 2147483647 w 34"/>
              <a:gd name="T11" fmla="*/ 2147483647 h 46"/>
              <a:gd name="T12" fmla="*/ 2147483647 w 34"/>
              <a:gd name="T13" fmla="*/ 2147483647 h 46"/>
              <a:gd name="T14" fmla="*/ 0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0 h 46"/>
              <a:gd name="T50" fmla="*/ 2147483647 w 34"/>
              <a:gd name="T51" fmla="*/ 0 h 46"/>
              <a:gd name="T52" fmla="*/ 2147483647 w 34"/>
              <a:gd name="T53" fmla="*/ 0 h 46"/>
              <a:gd name="T54" fmla="*/ 2147483647 w 34"/>
              <a:gd name="T55" fmla="*/ 2147483647 h 46"/>
              <a:gd name="T56" fmla="*/ 2147483647 w 34"/>
              <a:gd name="T57" fmla="*/ 2147483647 h 4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34" h="46">
                <a:moveTo>
                  <a:pt x="14" y="4"/>
                </a:moveTo>
                <a:lnTo>
                  <a:pt x="14" y="5"/>
                </a:lnTo>
                <a:lnTo>
                  <a:pt x="13" y="7"/>
                </a:lnTo>
                <a:lnTo>
                  <a:pt x="11" y="12"/>
                </a:lnTo>
                <a:lnTo>
                  <a:pt x="7" y="15"/>
                </a:lnTo>
                <a:lnTo>
                  <a:pt x="4" y="18"/>
                </a:lnTo>
                <a:lnTo>
                  <a:pt x="1" y="23"/>
                </a:lnTo>
                <a:lnTo>
                  <a:pt x="0" y="28"/>
                </a:lnTo>
                <a:lnTo>
                  <a:pt x="3" y="31"/>
                </a:lnTo>
                <a:lnTo>
                  <a:pt x="7" y="35"/>
                </a:lnTo>
                <a:lnTo>
                  <a:pt x="12" y="37"/>
                </a:lnTo>
                <a:lnTo>
                  <a:pt x="16" y="40"/>
                </a:lnTo>
                <a:lnTo>
                  <a:pt x="19" y="44"/>
                </a:lnTo>
                <a:lnTo>
                  <a:pt x="22" y="46"/>
                </a:lnTo>
                <a:lnTo>
                  <a:pt x="27" y="44"/>
                </a:lnTo>
                <a:lnTo>
                  <a:pt x="31" y="40"/>
                </a:lnTo>
                <a:lnTo>
                  <a:pt x="34" y="35"/>
                </a:lnTo>
                <a:lnTo>
                  <a:pt x="34" y="29"/>
                </a:lnTo>
                <a:lnTo>
                  <a:pt x="33" y="24"/>
                </a:lnTo>
                <a:lnTo>
                  <a:pt x="30" y="20"/>
                </a:lnTo>
                <a:lnTo>
                  <a:pt x="30" y="15"/>
                </a:lnTo>
                <a:lnTo>
                  <a:pt x="29" y="9"/>
                </a:lnTo>
                <a:lnTo>
                  <a:pt x="27" y="5"/>
                </a:lnTo>
                <a:lnTo>
                  <a:pt x="23" y="1"/>
                </a:lnTo>
                <a:lnTo>
                  <a:pt x="22" y="0"/>
                </a:lnTo>
                <a:lnTo>
                  <a:pt x="21" y="0"/>
                </a:lnTo>
                <a:lnTo>
                  <a:pt x="19" y="0"/>
                </a:lnTo>
                <a:lnTo>
                  <a:pt x="16" y="1"/>
                </a:lnTo>
                <a:lnTo>
                  <a:pt x="14" y="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0" name="Freeform 437"/>
          <p:cNvSpPr>
            <a:spLocks/>
          </p:cNvSpPr>
          <p:nvPr/>
        </p:nvSpPr>
        <p:spPr bwMode="auto">
          <a:xfrm>
            <a:off x="3231392" y="1968500"/>
            <a:ext cx="215900" cy="103188"/>
          </a:xfrm>
          <a:custGeom>
            <a:avLst/>
            <a:gdLst>
              <a:gd name="T0" fmla="*/ 2147483647 w 202"/>
              <a:gd name="T1" fmla="*/ 2147483647 h 100"/>
              <a:gd name="T2" fmla="*/ 2147483647 w 202"/>
              <a:gd name="T3" fmla="*/ 2147483647 h 100"/>
              <a:gd name="T4" fmla="*/ 2147483647 w 202"/>
              <a:gd name="T5" fmla="*/ 2147483647 h 100"/>
              <a:gd name="T6" fmla="*/ 2147483647 w 202"/>
              <a:gd name="T7" fmla="*/ 2147483647 h 100"/>
              <a:gd name="T8" fmla="*/ 2147483647 w 202"/>
              <a:gd name="T9" fmla="*/ 2147483647 h 100"/>
              <a:gd name="T10" fmla="*/ 2147483647 w 202"/>
              <a:gd name="T11" fmla="*/ 2147483647 h 100"/>
              <a:gd name="T12" fmla="*/ 2147483647 w 202"/>
              <a:gd name="T13" fmla="*/ 2147483647 h 100"/>
              <a:gd name="T14" fmla="*/ 2147483647 w 202"/>
              <a:gd name="T15" fmla="*/ 2147483647 h 100"/>
              <a:gd name="T16" fmla="*/ 2147483647 w 202"/>
              <a:gd name="T17" fmla="*/ 2147483647 h 100"/>
              <a:gd name="T18" fmla="*/ 2147483647 w 202"/>
              <a:gd name="T19" fmla="*/ 2147483647 h 100"/>
              <a:gd name="T20" fmla="*/ 2147483647 w 202"/>
              <a:gd name="T21" fmla="*/ 2147483647 h 100"/>
              <a:gd name="T22" fmla="*/ 2147483647 w 202"/>
              <a:gd name="T23" fmla="*/ 2147483647 h 100"/>
              <a:gd name="T24" fmla="*/ 2147483647 w 202"/>
              <a:gd name="T25" fmla="*/ 2147483647 h 100"/>
              <a:gd name="T26" fmla="*/ 2147483647 w 202"/>
              <a:gd name="T27" fmla="*/ 2147483647 h 100"/>
              <a:gd name="T28" fmla="*/ 2147483647 w 202"/>
              <a:gd name="T29" fmla="*/ 2147483647 h 100"/>
              <a:gd name="T30" fmla="*/ 2147483647 w 202"/>
              <a:gd name="T31" fmla="*/ 2147483647 h 100"/>
              <a:gd name="T32" fmla="*/ 2147483647 w 202"/>
              <a:gd name="T33" fmla="*/ 2147483647 h 100"/>
              <a:gd name="T34" fmla="*/ 2147483647 w 202"/>
              <a:gd name="T35" fmla="*/ 2147483647 h 100"/>
              <a:gd name="T36" fmla="*/ 2147483647 w 202"/>
              <a:gd name="T37" fmla="*/ 2147483647 h 100"/>
              <a:gd name="T38" fmla="*/ 2147483647 w 202"/>
              <a:gd name="T39" fmla="*/ 2147483647 h 100"/>
              <a:gd name="T40" fmla="*/ 2147483647 w 202"/>
              <a:gd name="T41" fmla="*/ 2147483647 h 100"/>
              <a:gd name="T42" fmla="*/ 2147483647 w 202"/>
              <a:gd name="T43" fmla="*/ 2147483647 h 100"/>
              <a:gd name="T44" fmla="*/ 2147483647 w 202"/>
              <a:gd name="T45" fmla="*/ 2147483647 h 100"/>
              <a:gd name="T46" fmla="*/ 2147483647 w 202"/>
              <a:gd name="T47" fmla="*/ 2147483647 h 100"/>
              <a:gd name="T48" fmla="*/ 2147483647 w 202"/>
              <a:gd name="T49" fmla="*/ 2147483647 h 100"/>
              <a:gd name="T50" fmla="*/ 2147483647 w 202"/>
              <a:gd name="T51" fmla="*/ 2147483647 h 100"/>
              <a:gd name="T52" fmla="*/ 2147483647 w 202"/>
              <a:gd name="T53" fmla="*/ 2147483647 h 100"/>
              <a:gd name="T54" fmla="*/ 0 w 202"/>
              <a:gd name="T55" fmla="*/ 2147483647 h 100"/>
              <a:gd name="T56" fmla="*/ 2147483647 w 202"/>
              <a:gd name="T57" fmla="*/ 2147483647 h 100"/>
              <a:gd name="T58" fmla="*/ 2147483647 w 202"/>
              <a:gd name="T59" fmla="*/ 0 h 100"/>
              <a:gd name="T60" fmla="*/ 2147483647 w 202"/>
              <a:gd name="T61" fmla="*/ 2147483647 h 100"/>
              <a:gd name="T62" fmla="*/ 2147483647 w 202"/>
              <a:gd name="T63" fmla="*/ 2147483647 h 100"/>
              <a:gd name="T64" fmla="*/ 2147483647 w 202"/>
              <a:gd name="T65" fmla="*/ 2147483647 h 100"/>
              <a:gd name="T66" fmla="*/ 2147483647 w 202"/>
              <a:gd name="T67" fmla="*/ 2147483647 h 100"/>
              <a:gd name="T68" fmla="*/ 2147483647 w 202"/>
              <a:gd name="T69" fmla="*/ 2147483647 h 100"/>
              <a:gd name="T70" fmla="*/ 2147483647 w 202"/>
              <a:gd name="T71" fmla="*/ 2147483647 h 100"/>
              <a:gd name="T72" fmla="*/ 2147483647 w 202"/>
              <a:gd name="T73" fmla="*/ 2147483647 h 100"/>
              <a:gd name="T74" fmla="*/ 2147483647 w 202"/>
              <a:gd name="T75" fmla="*/ 2147483647 h 100"/>
              <a:gd name="T76" fmla="*/ 2147483647 w 202"/>
              <a:gd name="T77" fmla="*/ 2147483647 h 100"/>
              <a:gd name="T78" fmla="*/ 2147483647 w 202"/>
              <a:gd name="T79" fmla="*/ 2147483647 h 100"/>
              <a:gd name="T80" fmla="*/ 2147483647 w 202"/>
              <a:gd name="T81" fmla="*/ 2147483647 h 100"/>
              <a:gd name="T82" fmla="*/ 2147483647 w 202"/>
              <a:gd name="T83" fmla="*/ 2147483647 h 100"/>
              <a:gd name="T84" fmla="*/ 2147483647 w 202"/>
              <a:gd name="T85" fmla="*/ 2147483647 h 100"/>
              <a:gd name="T86" fmla="*/ 2147483647 w 202"/>
              <a:gd name="T87" fmla="*/ 2147483647 h 10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02" h="100">
                <a:moveTo>
                  <a:pt x="166" y="28"/>
                </a:moveTo>
                <a:lnTo>
                  <a:pt x="169" y="29"/>
                </a:lnTo>
                <a:lnTo>
                  <a:pt x="176" y="30"/>
                </a:lnTo>
                <a:lnTo>
                  <a:pt x="184" y="33"/>
                </a:lnTo>
                <a:lnTo>
                  <a:pt x="191" y="37"/>
                </a:lnTo>
                <a:lnTo>
                  <a:pt x="196" y="41"/>
                </a:lnTo>
                <a:lnTo>
                  <a:pt x="198" y="46"/>
                </a:lnTo>
                <a:lnTo>
                  <a:pt x="201" y="52"/>
                </a:lnTo>
                <a:lnTo>
                  <a:pt x="201" y="60"/>
                </a:lnTo>
                <a:lnTo>
                  <a:pt x="201" y="67"/>
                </a:lnTo>
                <a:lnTo>
                  <a:pt x="202" y="69"/>
                </a:lnTo>
                <a:lnTo>
                  <a:pt x="201" y="73"/>
                </a:lnTo>
                <a:lnTo>
                  <a:pt x="196" y="76"/>
                </a:lnTo>
                <a:lnTo>
                  <a:pt x="190" y="81"/>
                </a:lnTo>
                <a:lnTo>
                  <a:pt x="186" y="84"/>
                </a:lnTo>
                <a:lnTo>
                  <a:pt x="180" y="85"/>
                </a:lnTo>
                <a:lnTo>
                  <a:pt x="172" y="85"/>
                </a:lnTo>
                <a:lnTo>
                  <a:pt x="166" y="84"/>
                </a:lnTo>
                <a:lnTo>
                  <a:pt x="163" y="83"/>
                </a:lnTo>
                <a:lnTo>
                  <a:pt x="160" y="84"/>
                </a:lnTo>
                <a:lnTo>
                  <a:pt x="156" y="88"/>
                </a:lnTo>
                <a:lnTo>
                  <a:pt x="152" y="90"/>
                </a:lnTo>
                <a:lnTo>
                  <a:pt x="148" y="91"/>
                </a:lnTo>
                <a:lnTo>
                  <a:pt x="142" y="92"/>
                </a:lnTo>
                <a:lnTo>
                  <a:pt x="136" y="92"/>
                </a:lnTo>
                <a:lnTo>
                  <a:pt x="130" y="93"/>
                </a:lnTo>
                <a:lnTo>
                  <a:pt x="125" y="93"/>
                </a:lnTo>
                <a:lnTo>
                  <a:pt x="120" y="94"/>
                </a:lnTo>
                <a:lnTo>
                  <a:pt x="116" y="96"/>
                </a:lnTo>
                <a:lnTo>
                  <a:pt x="111" y="98"/>
                </a:lnTo>
                <a:lnTo>
                  <a:pt x="106" y="99"/>
                </a:lnTo>
                <a:lnTo>
                  <a:pt x="100" y="100"/>
                </a:lnTo>
                <a:lnTo>
                  <a:pt x="92" y="100"/>
                </a:lnTo>
                <a:lnTo>
                  <a:pt x="84" y="99"/>
                </a:lnTo>
                <a:lnTo>
                  <a:pt x="77" y="99"/>
                </a:lnTo>
                <a:lnTo>
                  <a:pt x="73" y="97"/>
                </a:lnTo>
                <a:lnTo>
                  <a:pt x="68" y="93"/>
                </a:lnTo>
                <a:lnTo>
                  <a:pt x="63" y="90"/>
                </a:lnTo>
                <a:lnTo>
                  <a:pt x="58" y="85"/>
                </a:lnTo>
                <a:lnTo>
                  <a:pt x="53" y="79"/>
                </a:lnTo>
                <a:lnTo>
                  <a:pt x="52" y="71"/>
                </a:lnTo>
                <a:lnTo>
                  <a:pt x="53" y="61"/>
                </a:lnTo>
                <a:lnTo>
                  <a:pt x="53" y="54"/>
                </a:lnTo>
                <a:lnTo>
                  <a:pt x="53" y="48"/>
                </a:lnTo>
                <a:lnTo>
                  <a:pt x="51" y="44"/>
                </a:lnTo>
                <a:lnTo>
                  <a:pt x="49" y="39"/>
                </a:lnTo>
                <a:lnTo>
                  <a:pt x="46" y="35"/>
                </a:lnTo>
                <a:lnTo>
                  <a:pt x="42" y="32"/>
                </a:lnTo>
                <a:lnTo>
                  <a:pt x="36" y="32"/>
                </a:lnTo>
                <a:lnTo>
                  <a:pt x="30" y="33"/>
                </a:lnTo>
                <a:lnTo>
                  <a:pt x="28" y="35"/>
                </a:lnTo>
                <a:lnTo>
                  <a:pt x="24" y="35"/>
                </a:lnTo>
                <a:lnTo>
                  <a:pt x="20" y="31"/>
                </a:lnTo>
                <a:lnTo>
                  <a:pt x="12" y="25"/>
                </a:lnTo>
                <a:lnTo>
                  <a:pt x="5" y="22"/>
                </a:lnTo>
                <a:lnTo>
                  <a:pt x="0" y="16"/>
                </a:lnTo>
                <a:lnTo>
                  <a:pt x="1" y="9"/>
                </a:lnTo>
                <a:lnTo>
                  <a:pt x="7" y="3"/>
                </a:lnTo>
                <a:lnTo>
                  <a:pt x="13" y="0"/>
                </a:lnTo>
                <a:lnTo>
                  <a:pt x="19" y="0"/>
                </a:lnTo>
                <a:lnTo>
                  <a:pt x="24" y="1"/>
                </a:lnTo>
                <a:lnTo>
                  <a:pt x="30" y="6"/>
                </a:lnTo>
                <a:lnTo>
                  <a:pt x="34" y="12"/>
                </a:lnTo>
                <a:lnTo>
                  <a:pt x="37" y="17"/>
                </a:lnTo>
                <a:lnTo>
                  <a:pt x="43" y="21"/>
                </a:lnTo>
                <a:lnTo>
                  <a:pt x="49" y="20"/>
                </a:lnTo>
                <a:lnTo>
                  <a:pt x="52" y="16"/>
                </a:lnTo>
                <a:lnTo>
                  <a:pt x="54" y="13"/>
                </a:lnTo>
                <a:lnTo>
                  <a:pt x="59" y="12"/>
                </a:lnTo>
                <a:lnTo>
                  <a:pt x="63" y="13"/>
                </a:lnTo>
                <a:lnTo>
                  <a:pt x="67" y="13"/>
                </a:lnTo>
                <a:lnTo>
                  <a:pt x="69" y="16"/>
                </a:lnTo>
                <a:lnTo>
                  <a:pt x="70" y="21"/>
                </a:lnTo>
                <a:lnTo>
                  <a:pt x="73" y="29"/>
                </a:lnTo>
                <a:lnTo>
                  <a:pt x="80" y="36"/>
                </a:lnTo>
                <a:lnTo>
                  <a:pt x="85" y="43"/>
                </a:lnTo>
                <a:lnTo>
                  <a:pt x="88" y="50"/>
                </a:lnTo>
                <a:lnTo>
                  <a:pt x="91" y="53"/>
                </a:lnTo>
                <a:lnTo>
                  <a:pt x="100" y="52"/>
                </a:lnTo>
                <a:lnTo>
                  <a:pt x="111" y="51"/>
                </a:lnTo>
                <a:lnTo>
                  <a:pt x="119" y="52"/>
                </a:lnTo>
                <a:lnTo>
                  <a:pt x="123" y="53"/>
                </a:lnTo>
                <a:lnTo>
                  <a:pt x="128" y="51"/>
                </a:lnTo>
                <a:lnTo>
                  <a:pt x="133" y="46"/>
                </a:lnTo>
                <a:lnTo>
                  <a:pt x="138" y="41"/>
                </a:lnTo>
                <a:lnTo>
                  <a:pt x="143" y="37"/>
                </a:lnTo>
                <a:lnTo>
                  <a:pt x="149" y="32"/>
                </a:lnTo>
                <a:lnTo>
                  <a:pt x="154" y="29"/>
                </a:lnTo>
                <a:lnTo>
                  <a:pt x="166" y="2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1" name="Freeform 438"/>
          <p:cNvSpPr>
            <a:spLocks/>
          </p:cNvSpPr>
          <p:nvPr/>
        </p:nvSpPr>
        <p:spPr bwMode="auto">
          <a:xfrm>
            <a:off x="3061529" y="1903413"/>
            <a:ext cx="44450" cy="38100"/>
          </a:xfrm>
          <a:custGeom>
            <a:avLst/>
            <a:gdLst>
              <a:gd name="T0" fmla="*/ 2147483647 w 40"/>
              <a:gd name="T1" fmla="*/ 2147483647 h 37"/>
              <a:gd name="T2" fmla="*/ 2147483647 w 40"/>
              <a:gd name="T3" fmla="*/ 2147483647 h 37"/>
              <a:gd name="T4" fmla="*/ 2147483647 w 40"/>
              <a:gd name="T5" fmla="*/ 2147483647 h 37"/>
              <a:gd name="T6" fmla="*/ 2147483647 w 40"/>
              <a:gd name="T7" fmla="*/ 2147483647 h 37"/>
              <a:gd name="T8" fmla="*/ 2147483647 w 40"/>
              <a:gd name="T9" fmla="*/ 2147483647 h 37"/>
              <a:gd name="T10" fmla="*/ 2147483647 w 40"/>
              <a:gd name="T11" fmla="*/ 2147483647 h 37"/>
              <a:gd name="T12" fmla="*/ 2147483647 w 40"/>
              <a:gd name="T13" fmla="*/ 2147483647 h 37"/>
              <a:gd name="T14" fmla="*/ 2147483647 w 40"/>
              <a:gd name="T15" fmla="*/ 2147483647 h 37"/>
              <a:gd name="T16" fmla="*/ 2147483647 w 40"/>
              <a:gd name="T17" fmla="*/ 2147483647 h 37"/>
              <a:gd name="T18" fmla="*/ 2147483647 w 40"/>
              <a:gd name="T19" fmla="*/ 2147483647 h 37"/>
              <a:gd name="T20" fmla="*/ 2147483647 w 40"/>
              <a:gd name="T21" fmla="*/ 2147483647 h 37"/>
              <a:gd name="T22" fmla="*/ 2147483647 w 40"/>
              <a:gd name="T23" fmla="*/ 2147483647 h 37"/>
              <a:gd name="T24" fmla="*/ 2147483647 w 40"/>
              <a:gd name="T25" fmla="*/ 2147483647 h 37"/>
              <a:gd name="T26" fmla="*/ 2147483647 w 40"/>
              <a:gd name="T27" fmla="*/ 2147483647 h 37"/>
              <a:gd name="T28" fmla="*/ 0 w 40"/>
              <a:gd name="T29" fmla="*/ 2147483647 h 37"/>
              <a:gd name="T30" fmla="*/ 2147483647 w 40"/>
              <a:gd name="T31" fmla="*/ 2147483647 h 37"/>
              <a:gd name="T32" fmla="*/ 2147483647 w 40"/>
              <a:gd name="T33" fmla="*/ 2147483647 h 37"/>
              <a:gd name="T34" fmla="*/ 2147483647 w 40"/>
              <a:gd name="T35" fmla="*/ 2147483647 h 37"/>
              <a:gd name="T36" fmla="*/ 2147483647 w 40"/>
              <a:gd name="T37" fmla="*/ 2147483647 h 37"/>
              <a:gd name="T38" fmla="*/ 2147483647 w 40"/>
              <a:gd name="T39" fmla="*/ 0 h 37"/>
              <a:gd name="T40" fmla="*/ 2147483647 w 40"/>
              <a:gd name="T41" fmla="*/ 2147483647 h 37"/>
              <a:gd name="T42" fmla="*/ 2147483647 w 40"/>
              <a:gd name="T43" fmla="*/ 2147483647 h 37"/>
              <a:gd name="T44" fmla="*/ 2147483647 w 40"/>
              <a:gd name="T45" fmla="*/ 2147483647 h 37"/>
              <a:gd name="T46" fmla="*/ 2147483647 w 40"/>
              <a:gd name="T47" fmla="*/ 2147483647 h 37"/>
              <a:gd name="T48" fmla="*/ 2147483647 w 40"/>
              <a:gd name="T49" fmla="*/ 2147483647 h 3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40" h="37">
                <a:moveTo>
                  <a:pt x="38" y="20"/>
                </a:moveTo>
                <a:lnTo>
                  <a:pt x="37" y="21"/>
                </a:lnTo>
                <a:lnTo>
                  <a:pt x="35" y="26"/>
                </a:lnTo>
                <a:lnTo>
                  <a:pt x="32" y="30"/>
                </a:lnTo>
                <a:lnTo>
                  <a:pt x="28" y="34"/>
                </a:lnTo>
                <a:lnTo>
                  <a:pt x="24" y="36"/>
                </a:lnTo>
                <a:lnTo>
                  <a:pt x="19" y="37"/>
                </a:lnTo>
                <a:lnTo>
                  <a:pt x="14" y="37"/>
                </a:lnTo>
                <a:lnTo>
                  <a:pt x="13" y="37"/>
                </a:lnTo>
                <a:lnTo>
                  <a:pt x="12" y="36"/>
                </a:lnTo>
                <a:lnTo>
                  <a:pt x="11" y="34"/>
                </a:lnTo>
                <a:lnTo>
                  <a:pt x="9" y="32"/>
                </a:lnTo>
                <a:lnTo>
                  <a:pt x="5" y="28"/>
                </a:lnTo>
                <a:lnTo>
                  <a:pt x="2" y="24"/>
                </a:lnTo>
                <a:lnTo>
                  <a:pt x="0" y="20"/>
                </a:lnTo>
                <a:lnTo>
                  <a:pt x="2" y="17"/>
                </a:lnTo>
                <a:lnTo>
                  <a:pt x="6" y="12"/>
                </a:lnTo>
                <a:lnTo>
                  <a:pt x="12" y="7"/>
                </a:lnTo>
                <a:lnTo>
                  <a:pt x="17" y="3"/>
                </a:lnTo>
                <a:lnTo>
                  <a:pt x="20" y="0"/>
                </a:lnTo>
                <a:lnTo>
                  <a:pt x="25" y="2"/>
                </a:lnTo>
                <a:lnTo>
                  <a:pt x="32" y="4"/>
                </a:lnTo>
                <a:lnTo>
                  <a:pt x="37" y="7"/>
                </a:lnTo>
                <a:lnTo>
                  <a:pt x="40" y="12"/>
                </a:lnTo>
                <a:lnTo>
                  <a:pt x="38" y="2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2" name="Freeform 439"/>
          <p:cNvSpPr>
            <a:spLocks/>
          </p:cNvSpPr>
          <p:nvPr/>
        </p:nvSpPr>
        <p:spPr bwMode="auto">
          <a:xfrm flipV="1">
            <a:off x="3231392" y="1662113"/>
            <a:ext cx="215900" cy="323850"/>
          </a:xfrm>
          <a:custGeom>
            <a:avLst/>
            <a:gdLst>
              <a:gd name="T0" fmla="*/ 2147483647 w 201"/>
              <a:gd name="T1" fmla="*/ 2147483647 h 319"/>
              <a:gd name="T2" fmla="*/ 2147483647 w 201"/>
              <a:gd name="T3" fmla="*/ 2147483647 h 319"/>
              <a:gd name="T4" fmla="*/ 2147483647 w 201"/>
              <a:gd name="T5" fmla="*/ 2147483647 h 319"/>
              <a:gd name="T6" fmla="*/ 2147483647 w 201"/>
              <a:gd name="T7" fmla="*/ 2147483647 h 319"/>
              <a:gd name="T8" fmla="*/ 2147483647 w 201"/>
              <a:gd name="T9" fmla="*/ 2147483647 h 319"/>
              <a:gd name="T10" fmla="*/ 2147483647 w 201"/>
              <a:gd name="T11" fmla="*/ 2147483647 h 319"/>
              <a:gd name="T12" fmla="*/ 2147483647 w 201"/>
              <a:gd name="T13" fmla="*/ 2147483647 h 319"/>
              <a:gd name="T14" fmla="*/ 2147483647 w 201"/>
              <a:gd name="T15" fmla="*/ 2147483647 h 319"/>
              <a:gd name="T16" fmla="*/ 2147483647 w 201"/>
              <a:gd name="T17" fmla="*/ 2147483647 h 319"/>
              <a:gd name="T18" fmla="*/ 2147483647 w 201"/>
              <a:gd name="T19" fmla="*/ 2147483647 h 319"/>
              <a:gd name="T20" fmla="*/ 2147483647 w 201"/>
              <a:gd name="T21" fmla="*/ 2147483647 h 319"/>
              <a:gd name="T22" fmla="*/ 2147483647 w 201"/>
              <a:gd name="T23" fmla="*/ 2147483647 h 319"/>
              <a:gd name="T24" fmla="*/ 2147483647 w 201"/>
              <a:gd name="T25" fmla="*/ 2147483647 h 319"/>
              <a:gd name="T26" fmla="*/ 2147483647 w 201"/>
              <a:gd name="T27" fmla="*/ 2147483647 h 319"/>
              <a:gd name="T28" fmla="*/ 2147483647 w 201"/>
              <a:gd name="T29" fmla="*/ 2147483647 h 319"/>
              <a:gd name="T30" fmla="*/ 2147483647 w 201"/>
              <a:gd name="T31" fmla="*/ 2147483647 h 319"/>
              <a:gd name="T32" fmla="*/ 2147483647 w 201"/>
              <a:gd name="T33" fmla="*/ 2147483647 h 319"/>
              <a:gd name="T34" fmla="*/ 2147483647 w 201"/>
              <a:gd name="T35" fmla="*/ 2147483647 h 319"/>
              <a:gd name="T36" fmla="*/ 2147483647 w 201"/>
              <a:gd name="T37" fmla="*/ 2147483647 h 319"/>
              <a:gd name="T38" fmla="*/ 2147483647 w 201"/>
              <a:gd name="T39" fmla="*/ 2147483647 h 319"/>
              <a:gd name="T40" fmla="*/ 2147483647 w 201"/>
              <a:gd name="T41" fmla="*/ 2147483647 h 319"/>
              <a:gd name="T42" fmla="*/ 2147483647 w 201"/>
              <a:gd name="T43" fmla="*/ 2147483647 h 319"/>
              <a:gd name="T44" fmla="*/ 2147483647 w 201"/>
              <a:gd name="T45" fmla="*/ 2147483647 h 319"/>
              <a:gd name="T46" fmla="*/ 2147483647 w 201"/>
              <a:gd name="T47" fmla="*/ 2147483647 h 319"/>
              <a:gd name="T48" fmla="*/ 2147483647 w 201"/>
              <a:gd name="T49" fmla="*/ 2147483647 h 319"/>
              <a:gd name="T50" fmla="*/ 2147483647 w 201"/>
              <a:gd name="T51" fmla="*/ 0 h 319"/>
              <a:gd name="T52" fmla="*/ 2147483647 w 201"/>
              <a:gd name="T53" fmla="*/ 2147483647 h 319"/>
              <a:gd name="T54" fmla="*/ 2147483647 w 201"/>
              <a:gd name="T55" fmla="*/ 2147483647 h 319"/>
              <a:gd name="T56" fmla="*/ 2147483647 w 201"/>
              <a:gd name="T57" fmla="*/ 2147483647 h 319"/>
              <a:gd name="T58" fmla="*/ 2147483647 w 201"/>
              <a:gd name="T59" fmla="*/ 2147483647 h 319"/>
              <a:gd name="T60" fmla="*/ 2147483647 w 201"/>
              <a:gd name="T61" fmla="*/ 2147483647 h 319"/>
              <a:gd name="T62" fmla="*/ 2147483647 w 201"/>
              <a:gd name="T63" fmla="*/ 2147483647 h 319"/>
              <a:gd name="T64" fmla="*/ 2147483647 w 201"/>
              <a:gd name="T65" fmla="*/ 2147483647 h 319"/>
              <a:gd name="T66" fmla="*/ 2147483647 w 201"/>
              <a:gd name="T67" fmla="*/ 2147483647 h 319"/>
              <a:gd name="T68" fmla="*/ 2147483647 w 201"/>
              <a:gd name="T69" fmla="*/ 2147483647 h 319"/>
              <a:gd name="T70" fmla="*/ 2147483647 w 201"/>
              <a:gd name="T71" fmla="*/ 2147483647 h 319"/>
              <a:gd name="T72" fmla="*/ 2147483647 w 201"/>
              <a:gd name="T73" fmla="*/ 2147483647 h 319"/>
              <a:gd name="T74" fmla="*/ 2147483647 w 201"/>
              <a:gd name="T75" fmla="*/ 2147483647 h 319"/>
              <a:gd name="T76" fmla="*/ 2147483647 w 201"/>
              <a:gd name="T77" fmla="*/ 2147483647 h 319"/>
              <a:gd name="T78" fmla="*/ 2147483647 w 201"/>
              <a:gd name="T79" fmla="*/ 2147483647 h 319"/>
              <a:gd name="T80" fmla="*/ 2147483647 w 201"/>
              <a:gd name="T81" fmla="*/ 2147483647 h 319"/>
              <a:gd name="T82" fmla="*/ 2147483647 w 201"/>
              <a:gd name="T83" fmla="*/ 2147483647 h 319"/>
              <a:gd name="T84" fmla="*/ 2147483647 w 201"/>
              <a:gd name="T85" fmla="*/ 2147483647 h 319"/>
              <a:gd name="T86" fmla="*/ 0 w 201"/>
              <a:gd name="T87" fmla="*/ 2147483647 h 319"/>
              <a:gd name="T88" fmla="*/ 2147483647 w 201"/>
              <a:gd name="T89" fmla="*/ 2147483647 h 319"/>
              <a:gd name="T90" fmla="*/ 2147483647 w 201"/>
              <a:gd name="T91" fmla="*/ 2147483647 h 319"/>
              <a:gd name="T92" fmla="*/ 2147483647 w 201"/>
              <a:gd name="T93" fmla="*/ 2147483647 h 319"/>
              <a:gd name="T94" fmla="*/ 2147483647 w 201"/>
              <a:gd name="T95" fmla="*/ 2147483647 h 319"/>
              <a:gd name="T96" fmla="*/ 2147483647 w 201"/>
              <a:gd name="T97" fmla="*/ 2147483647 h 319"/>
              <a:gd name="T98" fmla="*/ 2147483647 w 201"/>
              <a:gd name="T99" fmla="*/ 2147483647 h 319"/>
              <a:gd name="T100" fmla="*/ 2147483647 w 201"/>
              <a:gd name="T101" fmla="*/ 2147483647 h 319"/>
              <a:gd name="T102" fmla="*/ 2147483647 w 201"/>
              <a:gd name="T103" fmla="*/ 2147483647 h 319"/>
              <a:gd name="T104" fmla="*/ 2147483647 w 201"/>
              <a:gd name="T105" fmla="*/ 2147483647 h 319"/>
              <a:gd name="T106" fmla="*/ 2147483647 w 201"/>
              <a:gd name="T107" fmla="*/ 2147483647 h 319"/>
              <a:gd name="T108" fmla="*/ 2147483647 w 201"/>
              <a:gd name="T109" fmla="*/ 2147483647 h 319"/>
              <a:gd name="T110" fmla="*/ 2147483647 w 201"/>
              <a:gd name="T111" fmla="*/ 2147483647 h 31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01" h="319">
                <a:moveTo>
                  <a:pt x="84" y="267"/>
                </a:moveTo>
                <a:lnTo>
                  <a:pt x="88" y="270"/>
                </a:lnTo>
                <a:lnTo>
                  <a:pt x="93" y="277"/>
                </a:lnTo>
                <a:lnTo>
                  <a:pt x="97" y="283"/>
                </a:lnTo>
                <a:lnTo>
                  <a:pt x="95" y="290"/>
                </a:lnTo>
                <a:lnTo>
                  <a:pt x="88" y="294"/>
                </a:lnTo>
                <a:lnTo>
                  <a:pt x="82" y="296"/>
                </a:lnTo>
                <a:lnTo>
                  <a:pt x="78" y="301"/>
                </a:lnTo>
                <a:lnTo>
                  <a:pt x="80" y="308"/>
                </a:lnTo>
                <a:lnTo>
                  <a:pt x="82" y="315"/>
                </a:lnTo>
                <a:lnTo>
                  <a:pt x="85" y="318"/>
                </a:lnTo>
                <a:lnTo>
                  <a:pt x="92" y="319"/>
                </a:lnTo>
                <a:lnTo>
                  <a:pt x="104" y="319"/>
                </a:lnTo>
                <a:lnTo>
                  <a:pt x="116" y="319"/>
                </a:lnTo>
                <a:lnTo>
                  <a:pt x="123" y="318"/>
                </a:lnTo>
                <a:lnTo>
                  <a:pt x="129" y="316"/>
                </a:lnTo>
                <a:lnTo>
                  <a:pt x="136" y="312"/>
                </a:lnTo>
                <a:lnTo>
                  <a:pt x="144" y="309"/>
                </a:lnTo>
                <a:lnTo>
                  <a:pt x="151" y="305"/>
                </a:lnTo>
                <a:lnTo>
                  <a:pt x="158" y="304"/>
                </a:lnTo>
                <a:lnTo>
                  <a:pt x="164" y="304"/>
                </a:lnTo>
                <a:lnTo>
                  <a:pt x="171" y="306"/>
                </a:lnTo>
                <a:lnTo>
                  <a:pt x="176" y="306"/>
                </a:lnTo>
                <a:lnTo>
                  <a:pt x="182" y="305"/>
                </a:lnTo>
                <a:lnTo>
                  <a:pt x="187" y="300"/>
                </a:lnTo>
                <a:lnTo>
                  <a:pt x="191" y="294"/>
                </a:lnTo>
                <a:lnTo>
                  <a:pt x="197" y="289"/>
                </a:lnTo>
                <a:lnTo>
                  <a:pt x="198" y="285"/>
                </a:lnTo>
                <a:lnTo>
                  <a:pt x="191" y="279"/>
                </a:lnTo>
                <a:lnTo>
                  <a:pt x="180" y="273"/>
                </a:lnTo>
                <a:lnTo>
                  <a:pt x="173" y="270"/>
                </a:lnTo>
                <a:lnTo>
                  <a:pt x="169" y="266"/>
                </a:lnTo>
                <a:lnTo>
                  <a:pt x="172" y="263"/>
                </a:lnTo>
                <a:lnTo>
                  <a:pt x="177" y="259"/>
                </a:lnTo>
                <a:lnTo>
                  <a:pt x="181" y="256"/>
                </a:lnTo>
                <a:lnTo>
                  <a:pt x="182" y="251"/>
                </a:lnTo>
                <a:lnTo>
                  <a:pt x="182" y="244"/>
                </a:lnTo>
                <a:lnTo>
                  <a:pt x="180" y="238"/>
                </a:lnTo>
                <a:lnTo>
                  <a:pt x="179" y="235"/>
                </a:lnTo>
                <a:lnTo>
                  <a:pt x="179" y="232"/>
                </a:lnTo>
                <a:lnTo>
                  <a:pt x="182" y="227"/>
                </a:lnTo>
                <a:lnTo>
                  <a:pt x="188" y="219"/>
                </a:lnTo>
                <a:lnTo>
                  <a:pt x="195" y="209"/>
                </a:lnTo>
                <a:lnTo>
                  <a:pt x="197" y="197"/>
                </a:lnTo>
                <a:lnTo>
                  <a:pt x="190" y="187"/>
                </a:lnTo>
                <a:lnTo>
                  <a:pt x="177" y="179"/>
                </a:lnTo>
                <a:lnTo>
                  <a:pt x="168" y="173"/>
                </a:lnTo>
                <a:lnTo>
                  <a:pt x="165" y="168"/>
                </a:lnTo>
                <a:lnTo>
                  <a:pt x="168" y="162"/>
                </a:lnTo>
                <a:lnTo>
                  <a:pt x="177" y="156"/>
                </a:lnTo>
                <a:lnTo>
                  <a:pt x="188" y="149"/>
                </a:lnTo>
                <a:lnTo>
                  <a:pt x="195" y="139"/>
                </a:lnTo>
                <a:lnTo>
                  <a:pt x="195" y="130"/>
                </a:lnTo>
                <a:lnTo>
                  <a:pt x="192" y="120"/>
                </a:lnTo>
                <a:lnTo>
                  <a:pt x="194" y="109"/>
                </a:lnTo>
                <a:lnTo>
                  <a:pt x="195" y="100"/>
                </a:lnTo>
                <a:lnTo>
                  <a:pt x="196" y="90"/>
                </a:lnTo>
                <a:lnTo>
                  <a:pt x="197" y="77"/>
                </a:lnTo>
                <a:lnTo>
                  <a:pt x="199" y="65"/>
                </a:lnTo>
                <a:lnTo>
                  <a:pt x="201" y="55"/>
                </a:lnTo>
                <a:lnTo>
                  <a:pt x="196" y="52"/>
                </a:lnTo>
                <a:lnTo>
                  <a:pt x="189" y="54"/>
                </a:lnTo>
                <a:lnTo>
                  <a:pt x="183" y="54"/>
                </a:lnTo>
                <a:lnTo>
                  <a:pt x="183" y="51"/>
                </a:lnTo>
                <a:lnTo>
                  <a:pt x="190" y="40"/>
                </a:lnTo>
                <a:lnTo>
                  <a:pt x="197" y="29"/>
                </a:lnTo>
                <a:lnTo>
                  <a:pt x="199" y="18"/>
                </a:lnTo>
                <a:lnTo>
                  <a:pt x="198" y="10"/>
                </a:lnTo>
                <a:lnTo>
                  <a:pt x="194" y="6"/>
                </a:lnTo>
                <a:lnTo>
                  <a:pt x="192" y="5"/>
                </a:lnTo>
                <a:lnTo>
                  <a:pt x="190" y="5"/>
                </a:lnTo>
                <a:lnTo>
                  <a:pt x="189" y="5"/>
                </a:lnTo>
                <a:lnTo>
                  <a:pt x="187" y="5"/>
                </a:lnTo>
                <a:lnTo>
                  <a:pt x="179" y="6"/>
                </a:lnTo>
                <a:lnTo>
                  <a:pt x="173" y="3"/>
                </a:lnTo>
                <a:lnTo>
                  <a:pt x="168" y="1"/>
                </a:lnTo>
                <a:lnTo>
                  <a:pt x="164" y="0"/>
                </a:lnTo>
                <a:lnTo>
                  <a:pt x="163" y="0"/>
                </a:lnTo>
                <a:lnTo>
                  <a:pt x="161" y="0"/>
                </a:lnTo>
                <a:lnTo>
                  <a:pt x="160" y="1"/>
                </a:lnTo>
                <a:lnTo>
                  <a:pt x="159" y="2"/>
                </a:lnTo>
                <a:lnTo>
                  <a:pt x="156" y="5"/>
                </a:lnTo>
                <a:lnTo>
                  <a:pt x="151" y="6"/>
                </a:lnTo>
                <a:lnTo>
                  <a:pt x="145" y="6"/>
                </a:lnTo>
                <a:lnTo>
                  <a:pt x="139" y="7"/>
                </a:lnTo>
                <a:lnTo>
                  <a:pt x="135" y="8"/>
                </a:lnTo>
                <a:lnTo>
                  <a:pt x="129" y="9"/>
                </a:lnTo>
                <a:lnTo>
                  <a:pt x="126" y="10"/>
                </a:lnTo>
                <a:lnTo>
                  <a:pt x="123" y="14"/>
                </a:lnTo>
                <a:lnTo>
                  <a:pt x="121" y="17"/>
                </a:lnTo>
                <a:lnTo>
                  <a:pt x="119" y="18"/>
                </a:lnTo>
                <a:lnTo>
                  <a:pt x="115" y="18"/>
                </a:lnTo>
                <a:lnTo>
                  <a:pt x="108" y="20"/>
                </a:lnTo>
                <a:lnTo>
                  <a:pt x="100" y="23"/>
                </a:lnTo>
                <a:lnTo>
                  <a:pt x="93" y="26"/>
                </a:lnTo>
                <a:lnTo>
                  <a:pt x="87" y="31"/>
                </a:lnTo>
                <a:lnTo>
                  <a:pt x="82" y="39"/>
                </a:lnTo>
                <a:lnTo>
                  <a:pt x="80" y="47"/>
                </a:lnTo>
                <a:lnTo>
                  <a:pt x="81" y="54"/>
                </a:lnTo>
                <a:lnTo>
                  <a:pt x="81" y="59"/>
                </a:lnTo>
                <a:lnTo>
                  <a:pt x="80" y="60"/>
                </a:lnTo>
                <a:lnTo>
                  <a:pt x="74" y="61"/>
                </a:lnTo>
                <a:lnTo>
                  <a:pt x="67" y="62"/>
                </a:lnTo>
                <a:lnTo>
                  <a:pt x="60" y="66"/>
                </a:lnTo>
                <a:lnTo>
                  <a:pt x="59" y="70"/>
                </a:lnTo>
                <a:lnTo>
                  <a:pt x="57" y="74"/>
                </a:lnTo>
                <a:lnTo>
                  <a:pt x="52" y="77"/>
                </a:lnTo>
                <a:lnTo>
                  <a:pt x="46" y="81"/>
                </a:lnTo>
                <a:lnTo>
                  <a:pt x="43" y="84"/>
                </a:lnTo>
                <a:lnTo>
                  <a:pt x="40" y="89"/>
                </a:lnTo>
                <a:lnTo>
                  <a:pt x="37" y="93"/>
                </a:lnTo>
                <a:lnTo>
                  <a:pt x="35" y="99"/>
                </a:lnTo>
                <a:lnTo>
                  <a:pt x="38" y="107"/>
                </a:lnTo>
                <a:lnTo>
                  <a:pt x="44" y="115"/>
                </a:lnTo>
                <a:lnTo>
                  <a:pt x="47" y="122"/>
                </a:lnTo>
                <a:lnTo>
                  <a:pt x="49" y="128"/>
                </a:lnTo>
                <a:lnTo>
                  <a:pt x="47" y="132"/>
                </a:lnTo>
                <a:lnTo>
                  <a:pt x="45" y="138"/>
                </a:lnTo>
                <a:lnTo>
                  <a:pt x="44" y="143"/>
                </a:lnTo>
                <a:lnTo>
                  <a:pt x="43" y="143"/>
                </a:lnTo>
                <a:lnTo>
                  <a:pt x="38" y="136"/>
                </a:lnTo>
                <a:lnTo>
                  <a:pt x="34" y="126"/>
                </a:lnTo>
                <a:lnTo>
                  <a:pt x="31" y="118"/>
                </a:lnTo>
                <a:lnTo>
                  <a:pt x="28" y="113"/>
                </a:lnTo>
                <a:lnTo>
                  <a:pt x="24" y="114"/>
                </a:lnTo>
                <a:lnTo>
                  <a:pt x="21" y="118"/>
                </a:lnTo>
                <a:lnTo>
                  <a:pt x="16" y="123"/>
                </a:lnTo>
                <a:lnTo>
                  <a:pt x="12" y="128"/>
                </a:lnTo>
                <a:lnTo>
                  <a:pt x="9" y="132"/>
                </a:lnTo>
                <a:lnTo>
                  <a:pt x="7" y="141"/>
                </a:lnTo>
                <a:lnTo>
                  <a:pt x="4" y="153"/>
                </a:lnTo>
                <a:lnTo>
                  <a:pt x="0" y="166"/>
                </a:lnTo>
                <a:lnTo>
                  <a:pt x="0" y="176"/>
                </a:lnTo>
                <a:lnTo>
                  <a:pt x="1" y="184"/>
                </a:lnTo>
                <a:lnTo>
                  <a:pt x="2" y="190"/>
                </a:lnTo>
                <a:lnTo>
                  <a:pt x="6" y="195"/>
                </a:lnTo>
                <a:lnTo>
                  <a:pt x="12" y="198"/>
                </a:lnTo>
                <a:lnTo>
                  <a:pt x="19" y="199"/>
                </a:lnTo>
                <a:lnTo>
                  <a:pt x="23" y="200"/>
                </a:lnTo>
                <a:lnTo>
                  <a:pt x="27" y="200"/>
                </a:lnTo>
                <a:lnTo>
                  <a:pt x="30" y="199"/>
                </a:lnTo>
                <a:lnTo>
                  <a:pt x="31" y="200"/>
                </a:lnTo>
                <a:lnTo>
                  <a:pt x="30" y="205"/>
                </a:lnTo>
                <a:lnTo>
                  <a:pt x="28" y="211"/>
                </a:lnTo>
                <a:lnTo>
                  <a:pt x="24" y="215"/>
                </a:lnTo>
                <a:lnTo>
                  <a:pt x="23" y="219"/>
                </a:lnTo>
                <a:lnTo>
                  <a:pt x="24" y="224"/>
                </a:lnTo>
                <a:lnTo>
                  <a:pt x="28" y="229"/>
                </a:lnTo>
                <a:lnTo>
                  <a:pt x="31" y="234"/>
                </a:lnTo>
                <a:lnTo>
                  <a:pt x="36" y="238"/>
                </a:lnTo>
                <a:lnTo>
                  <a:pt x="44" y="245"/>
                </a:lnTo>
                <a:lnTo>
                  <a:pt x="54" y="248"/>
                </a:lnTo>
                <a:lnTo>
                  <a:pt x="63" y="244"/>
                </a:lnTo>
                <a:lnTo>
                  <a:pt x="70" y="237"/>
                </a:lnTo>
                <a:lnTo>
                  <a:pt x="75" y="232"/>
                </a:lnTo>
                <a:lnTo>
                  <a:pt x="77" y="229"/>
                </a:lnTo>
                <a:lnTo>
                  <a:pt x="82" y="230"/>
                </a:lnTo>
                <a:lnTo>
                  <a:pt x="88" y="234"/>
                </a:lnTo>
                <a:lnTo>
                  <a:pt x="96" y="240"/>
                </a:lnTo>
                <a:lnTo>
                  <a:pt x="104" y="247"/>
                </a:lnTo>
                <a:lnTo>
                  <a:pt x="111" y="256"/>
                </a:lnTo>
                <a:lnTo>
                  <a:pt x="113" y="263"/>
                </a:lnTo>
                <a:lnTo>
                  <a:pt x="113" y="264"/>
                </a:lnTo>
                <a:lnTo>
                  <a:pt x="110" y="262"/>
                </a:lnTo>
                <a:lnTo>
                  <a:pt x="103" y="256"/>
                </a:lnTo>
                <a:lnTo>
                  <a:pt x="93" y="252"/>
                </a:lnTo>
                <a:lnTo>
                  <a:pt x="85" y="252"/>
                </a:lnTo>
                <a:lnTo>
                  <a:pt x="82" y="258"/>
                </a:lnTo>
                <a:lnTo>
                  <a:pt x="84" y="267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" name="Freeform 440"/>
          <p:cNvSpPr>
            <a:spLocks/>
          </p:cNvSpPr>
          <p:nvPr/>
        </p:nvSpPr>
        <p:spPr bwMode="auto">
          <a:xfrm>
            <a:off x="3236154" y="1930400"/>
            <a:ext cx="36513" cy="17463"/>
          </a:xfrm>
          <a:custGeom>
            <a:avLst/>
            <a:gdLst>
              <a:gd name="T0" fmla="*/ 2147483647 w 34"/>
              <a:gd name="T1" fmla="*/ 0 h 18"/>
              <a:gd name="T2" fmla="*/ 2147483647 w 34"/>
              <a:gd name="T3" fmla="*/ 2147483647 h 18"/>
              <a:gd name="T4" fmla="*/ 2147483647 w 34"/>
              <a:gd name="T5" fmla="*/ 2147483647 h 18"/>
              <a:gd name="T6" fmla="*/ 2147483647 w 34"/>
              <a:gd name="T7" fmla="*/ 2147483647 h 18"/>
              <a:gd name="T8" fmla="*/ 2147483647 w 34"/>
              <a:gd name="T9" fmla="*/ 2147483647 h 18"/>
              <a:gd name="T10" fmla="*/ 2147483647 w 34"/>
              <a:gd name="T11" fmla="*/ 2147483647 h 18"/>
              <a:gd name="T12" fmla="*/ 2147483647 w 34"/>
              <a:gd name="T13" fmla="*/ 2147483647 h 18"/>
              <a:gd name="T14" fmla="*/ 2147483647 w 34"/>
              <a:gd name="T15" fmla="*/ 2147483647 h 18"/>
              <a:gd name="T16" fmla="*/ 2147483647 w 34"/>
              <a:gd name="T17" fmla="*/ 2147483647 h 18"/>
              <a:gd name="T18" fmla="*/ 2147483647 w 34"/>
              <a:gd name="T19" fmla="*/ 2147483647 h 18"/>
              <a:gd name="T20" fmla="*/ 0 w 34"/>
              <a:gd name="T21" fmla="*/ 2147483647 h 18"/>
              <a:gd name="T22" fmla="*/ 0 w 34"/>
              <a:gd name="T23" fmla="*/ 2147483647 h 18"/>
              <a:gd name="T24" fmla="*/ 2147483647 w 34"/>
              <a:gd name="T25" fmla="*/ 2147483647 h 18"/>
              <a:gd name="T26" fmla="*/ 2147483647 w 34"/>
              <a:gd name="T27" fmla="*/ 2147483647 h 18"/>
              <a:gd name="T28" fmla="*/ 2147483647 w 34"/>
              <a:gd name="T29" fmla="*/ 2147483647 h 18"/>
              <a:gd name="T30" fmla="*/ 2147483647 w 34"/>
              <a:gd name="T31" fmla="*/ 2147483647 h 18"/>
              <a:gd name="T32" fmla="*/ 2147483647 w 34"/>
              <a:gd name="T33" fmla="*/ 0 h 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34" h="18">
                <a:moveTo>
                  <a:pt x="31" y="0"/>
                </a:moveTo>
                <a:lnTo>
                  <a:pt x="32" y="1"/>
                </a:lnTo>
                <a:lnTo>
                  <a:pt x="34" y="3"/>
                </a:lnTo>
                <a:lnTo>
                  <a:pt x="34" y="6"/>
                </a:lnTo>
                <a:lnTo>
                  <a:pt x="30" y="10"/>
                </a:lnTo>
                <a:lnTo>
                  <a:pt x="24" y="14"/>
                </a:lnTo>
                <a:lnTo>
                  <a:pt x="22" y="16"/>
                </a:lnTo>
                <a:lnTo>
                  <a:pt x="19" y="18"/>
                </a:lnTo>
                <a:lnTo>
                  <a:pt x="12" y="18"/>
                </a:lnTo>
                <a:lnTo>
                  <a:pt x="4" y="16"/>
                </a:lnTo>
                <a:lnTo>
                  <a:pt x="0" y="13"/>
                </a:lnTo>
                <a:lnTo>
                  <a:pt x="0" y="9"/>
                </a:lnTo>
                <a:lnTo>
                  <a:pt x="4" y="7"/>
                </a:lnTo>
                <a:lnTo>
                  <a:pt x="14" y="4"/>
                </a:lnTo>
                <a:lnTo>
                  <a:pt x="22" y="2"/>
                </a:lnTo>
                <a:lnTo>
                  <a:pt x="29" y="1"/>
                </a:lnTo>
                <a:lnTo>
                  <a:pt x="31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4" name="Freeform 441"/>
          <p:cNvSpPr>
            <a:spLocks/>
          </p:cNvSpPr>
          <p:nvPr/>
        </p:nvSpPr>
        <p:spPr bwMode="auto">
          <a:xfrm>
            <a:off x="3217104" y="1884363"/>
            <a:ext cx="33338" cy="47625"/>
          </a:xfrm>
          <a:custGeom>
            <a:avLst/>
            <a:gdLst>
              <a:gd name="T0" fmla="*/ 2147483647 w 34"/>
              <a:gd name="T1" fmla="*/ 2147483647 h 46"/>
              <a:gd name="T2" fmla="*/ 2147483647 w 34"/>
              <a:gd name="T3" fmla="*/ 2147483647 h 46"/>
              <a:gd name="T4" fmla="*/ 2147483647 w 34"/>
              <a:gd name="T5" fmla="*/ 2147483647 h 46"/>
              <a:gd name="T6" fmla="*/ 2147483647 w 34"/>
              <a:gd name="T7" fmla="*/ 0 h 46"/>
              <a:gd name="T8" fmla="*/ 2147483647 w 34"/>
              <a:gd name="T9" fmla="*/ 0 h 46"/>
              <a:gd name="T10" fmla="*/ 2147483647 w 34"/>
              <a:gd name="T11" fmla="*/ 2147483647 h 46"/>
              <a:gd name="T12" fmla="*/ 0 w 34"/>
              <a:gd name="T13" fmla="*/ 2147483647 h 46"/>
              <a:gd name="T14" fmla="*/ 2147483647 w 34"/>
              <a:gd name="T15" fmla="*/ 2147483647 h 46"/>
              <a:gd name="T16" fmla="*/ 2147483647 w 34"/>
              <a:gd name="T17" fmla="*/ 2147483647 h 46"/>
              <a:gd name="T18" fmla="*/ 2147483647 w 34"/>
              <a:gd name="T19" fmla="*/ 2147483647 h 46"/>
              <a:gd name="T20" fmla="*/ 2147483647 w 34"/>
              <a:gd name="T21" fmla="*/ 2147483647 h 46"/>
              <a:gd name="T22" fmla="*/ 2147483647 w 34"/>
              <a:gd name="T23" fmla="*/ 2147483647 h 46"/>
              <a:gd name="T24" fmla="*/ 2147483647 w 34"/>
              <a:gd name="T25" fmla="*/ 2147483647 h 46"/>
              <a:gd name="T26" fmla="*/ 2147483647 w 34"/>
              <a:gd name="T27" fmla="*/ 2147483647 h 46"/>
              <a:gd name="T28" fmla="*/ 2147483647 w 34"/>
              <a:gd name="T29" fmla="*/ 2147483647 h 46"/>
              <a:gd name="T30" fmla="*/ 2147483647 w 34"/>
              <a:gd name="T31" fmla="*/ 2147483647 h 46"/>
              <a:gd name="T32" fmla="*/ 2147483647 w 34"/>
              <a:gd name="T33" fmla="*/ 2147483647 h 46"/>
              <a:gd name="T34" fmla="*/ 2147483647 w 34"/>
              <a:gd name="T35" fmla="*/ 2147483647 h 46"/>
              <a:gd name="T36" fmla="*/ 2147483647 w 34"/>
              <a:gd name="T37" fmla="*/ 2147483647 h 46"/>
              <a:gd name="T38" fmla="*/ 2147483647 w 34"/>
              <a:gd name="T39" fmla="*/ 2147483647 h 46"/>
              <a:gd name="T40" fmla="*/ 2147483647 w 34"/>
              <a:gd name="T41" fmla="*/ 2147483647 h 46"/>
              <a:gd name="T42" fmla="*/ 2147483647 w 34"/>
              <a:gd name="T43" fmla="*/ 2147483647 h 46"/>
              <a:gd name="T44" fmla="*/ 2147483647 w 34"/>
              <a:gd name="T45" fmla="*/ 2147483647 h 46"/>
              <a:gd name="T46" fmla="*/ 2147483647 w 34"/>
              <a:gd name="T47" fmla="*/ 2147483647 h 46"/>
              <a:gd name="T48" fmla="*/ 2147483647 w 34"/>
              <a:gd name="T49" fmla="*/ 2147483647 h 4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34" h="46">
                <a:moveTo>
                  <a:pt x="22" y="14"/>
                </a:moveTo>
                <a:lnTo>
                  <a:pt x="20" y="10"/>
                </a:lnTo>
                <a:lnTo>
                  <a:pt x="14" y="5"/>
                </a:lnTo>
                <a:lnTo>
                  <a:pt x="7" y="0"/>
                </a:lnTo>
                <a:lnTo>
                  <a:pt x="3" y="0"/>
                </a:lnTo>
                <a:lnTo>
                  <a:pt x="1" y="5"/>
                </a:lnTo>
                <a:lnTo>
                  <a:pt x="0" y="10"/>
                </a:lnTo>
                <a:lnTo>
                  <a:pt x="1" y="15"/>
                </a:lnTo>
                <a:lnTo>
                  <a:pt x="1" y="20"/>
                </a:lnTo>
                <a:lnTo>
                  <a:pt x="3" y="27"/>
                </a:lnTo>
                <a:lnTo>
                  <a:pt x="4" y="36"/>
                </a:lnTo>
                <a:lnTo>
                  <a:pt x="7" y="43"/>
                </a:lnTo>
                <a:lnTo>
                  <a:pt x="11" y="46"/>
                </a:lnTo>
                <a:lnTo>
                  <a:pt x="16" y="46"/>
                </a:lnTo>
                <a:lnTo>
                  <a:pt x="21" y="44"/>
                </a:lnTo>
                <a:lnTo>
                  <a:pt x="26" y="42"/>
                </a:lnTo>
                <a:lnTo>
                  <a:pt x="29" y="38"/>
                </a:lnTo>
                <a:lnTo>
                  <a:pt x="31" y="33"/>
                </a:lnTo>
                <a:lnTo>
                  <a:pt x="34" y="30"/>
                </a:lnTo>
                <a:lnTo>
                  <a:pt x="34" y="27"/>
                </a:lnTo>
                <a:lnTo>
                  <a:pt x="30" y="22"/>
                </a:lnTo>
                <a:lnTo>
                  <a:pt x="26" y="17"/>
                </a:lnTo>
                <a:lnTo>
                  <a:pt x="23" y="15"/>
                </a:lnTo>
                <a:lnTo>
                  <a:pt x="22" y="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5" name="Freeform 442"/>
          <p:cNvSpPr>
            <a:spLocks/>
          </p:cNvSpPr>
          <p:nvPr/>
        </p:nvSpPr>
        <p:spPr bwMode="auto">
          <a:xfrm>
            <a:off x="3150429" y="1862138"/>
            <a:ext cx="60325" cy="68262"/>
          </a:xfrm>
          <a:custGeom>
            <a:avLst/>
            <a:gdLst>
              <a:gd name="T0" fmla="*/ 2147483647 w 58"/>
              <a:gd name="T1" fmla="*/ 2147483647 h 67"/>
              <a:gd name="T2" fmla="*/ 2147483647 w 58"/>
              <a:gd name="T3" fmla="*/ 2147483647 h 67"/>
              <a:gd name="T4" fmla="*/ 2147483647 w 58"/>
              <a:gd name="T5" fmla="*/ 2147483647 h 67"/>
              <a:gd name="T6" fmla="*/ 2147483647 w 58"/>
              <a:gd name="T7" fmla="*/ 2147483647 h 67"/>
              <a:gd name="T8" fmla="*/ 2147483647 w 58"/>
              <a:gd name="T9" fmla="*/ 2147483647 h 67"/>
              <a:gd name="T10" fmla="*/ 2147483647 w 58"/>
              <a:gd name="T11" fmla="*/ 2147483647 h 67"/>
              <a:gd name="T12" fmla="*/ 2147483647 w 58"/>
              <a:gd name="T13" fmla="*/ 2147483647 h 67"/>
              <a:gd name="T14" fmla="*/ 2147483647 w 58"/>
              <a:gd name="T15" fmla="*/ 2147483647 h 67"/>
              <a:gd name="T16" fmla="*/ 2147483647 w 58"/>
              <a:gd name="T17" fmla="*/ 2147483647 h 67"/>
              <a:gd name="T18" fmla="*/ 2147483647 w 58"/>
              <a:gd name="T19" fmla="*/ 2147483647 h 67"/>
              <a:gd name="T20" fmla="*/ 2147483647 w 58"/>
              <a:gd name="T21" fmla="*/ 2147483647 h 67"/>
              <a:gd name="T22" fmla="*/ 2147483647 w 58"/>
              <a:gd name="T23" fmla="*/ 2147483647 h 67"/>
              <a:gd name="T24" fmla="*/ 2147483647 w 58"/>
              <a:gd name="T25" fmla="*/ 2147483647 h 67"/>
              <a:gd name="T26" fmla="*/ 2147483647 w 58"/>
              <a:gd name="T27" fmla="*/ 2147483647 h 67"/>
              <a:gd name="T28" fmla="*/ 2147483647 w 58"/>
              <a:gd name="T29" fmla="*/ 2147483647 h 67"/>
              <a:gd name="T30" fmla="*/ 2147483647 w 58"/>
              <a:gd name="T31" fmla="*/ 2147483647 h 67"/>
              <a:gd name="T32" fmla="*/ 2147483647 w 58"/>
              <a:gd name="T33" fmla="*/ 2147483647 h 67"/>
              <a:gd name="T34" fmla="*/ 2147483647 w 58"/>
              <a:gd name="T35" fmla="*/ 2147483647 h 67"/>
              <a:gd name="T36" fmla="*/ 2147483647 w 58"/>
              <a:gd name="T37" fmla="*/ 2147483647 h 67"/>
              <a:gd name="T38" fmla="*/ 2147483647 w 58"/>
              <a:gd name="T39" fmla="*/ 2147483647 h 67"/>
              <a:gd name="T40" fmla="*/ 2147483647 w 58"/>
              <a:gd name="T41" fmla="*/ 2147483647 h 67"/>
              <a:gd name="T42" fmla="*/ 2147483647 w 58"/>
              <a:gd name="T43" fmla="*/ 2147483647 h 67"/>
              <a:gd name="T44" fmla="*/ 2147483647 w 58"/>
              <a:gd name="T45" fmla="*/ 2147483647 h 67"/>
              <a:gd name="T46" fmla="*/ 0 w 58"/>
              <a:gd name="T47" fmla="*/ 2147483647 h 67"/>
              <a:gd name="T48" fmla="*/ 2147483647 w 58"/>
              <a:gd name="T49" fmla="*/ 0 h 67"/>
              <a:gd name="T50" fmla="*/ 2147483647 w 58"/>
              <a:gd name="T51" fmla="*/ 0 h 67"/>
              <a:gd name="T52" fmla="*/ 2147483647 w 58"/>
              <a:gd name="T53" fmla="*/ 0 h 67"/>
              <a:gd name="T54" fmla="*/ 2147483647 w 58"/>
              <a:gd name="T55" fmla="*/ 2147483647 h 67"/>
              <a:gd name="T56" fmla="*/ 2147483647 w 58"/>
              <a:gd name="T57" fmla="*/ 2147483647 h 67"/>
              <a:gd name="T58" fmla="*/ 2147483647 w 58"/>
              <a:gd name="T59" fmla="*/ 2147483647 h 67"/>
              <a:gd name="T60" fmla="*/ 2147483647 w 58"/>
              <a:gd name="T61" fmla="*/ 2147483647 h 67"/>
              <a:gd name="T62" fmla="*/ 2147483647 w 58"/>
              <a:gd name="T63" fmla="*/ 2147483647 h 67"/>
              <a:gd name="T64" fmla="*/ 2147483647 w 58"/>
              <a:gd name="T65" fmla="*/ 2147483647 h 67"/>
              <a:gd name="T66" fmla="*/ 2147483647 w 58"/>
              <a:gd name="T67" fmla="*/ 2147483647 h 67"/>
              <a:gd name="T68" fmla="*/ 2147483647 w 58"/>
              <a:gd name="T69" fmla="*/ 2147483647 h 67"/>
              <a:gd name="T70" fmla="*/ 2147483647 w 58"/>
              <a:gd name="T71" fmla="*/ 2147483647 h 67"/>
              <a:gd name="T72" fmla="*/ 2147483647 w 58"/>
              <a:gd name="T73" fmla="*/ 2147483647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67">
                <a:moveTo>
                  <a:pt x="53" y="34"/>
                </a:moveTo>
                <a:lnTo>
                  <a:pt x="54" y="37"/>
                </a:lnTo>
                <a:lnTo>
                  <a:pt x="57" y="44"/>
                </a:lnTo>
                <a:lnTo>
                  <a:pt x="58" y="53"/>
                </a:lnTo>
                <a:lnTo>
                  <a:pt x="57" y="60"/>
                </a:lnTo>
                <a:lnTo>
                  <a:pt x="54" y="64"/>
                </a:lnTo>
                <a:lnTo>
                  <a:pt x="52" y="66"/>
                </a:lnTo>
                <a:lnTo>
                  <a:pt x="48" y="67"/>
                </a:lnTo>
                <a:lnTo>
                  <a:pt x="44" y="65"/>
                </a:lnTo>
                <a:lnTo>
                  <a:pt x="39" y="62"/>
                </a:lnTo>
                <a:lnTo>
                  <a:pt x="35" y="60"/>
                </a:lnTo>
                <a:lnTo>
                  <a:pt x="32" y="58"/>
                </a:lnTo>
                <a:lnTo>
                  <a:pt x="29" y="53"/>
                </a:lnTo>
                <a:lnTo>
                  <a:pt x="24" y="50"/>
                </a:lnTo>
                <a:lnTo>
                  <a:pt x="17" y="49"/>
                </a:lnTo>
                <a:lnTo>
                  <a:pt x="12" y="47"/>
                </a:lnTo>
                <a:lnTo>
                  <a:pt x="8" y="42"/>
                </a:lnTo>
                <a:lnTo>
                  <a:pt x="9" y="37"/>
                </a:lnTo>
                <a:lnTo>
                  <a:pt x="13" y="37"/>
                </a:lnTo>
                <a:lnTo>
                  <a:pt x="15" y="36"/>
                </a:lnTo>
                <a:lnTo>
                  <a:pt x="13" y="30"/>
                </a:lnTo>
                <a:lnTo>
                  <a:pt x="7" y="20"/>
                </a:lnTo>
                <a:lnTo>
                  <a:pt x="2" y="11"/>
                </a:lnTo>
                <a:lnTo>
                  <a:pt x="0" y="4"/>
                </a:lnTo>
                <a:lnTo>
                  <a:pt x="4" y="0"/>
                </a:lnTo>
                <a:lnTo>
                  <a:pt x="9" y="0"/>
                </a:lnTo>
                <a:lnTo>
                  <a:pt x="14" y="0"/>
                </a:lnTo>
                <a:lnTo>
                  <a:pt x="19" y="2"/>
                </a:lnTo>
                <a:lnTo>
                  <a:pt x="23" y="8"/>
                </a:lnTo>
                <a:lnTo>
                  <a:pt x="28" y="13"/>
                </a:lnTo>
                <a:lnTo>
                  <a:pt x="34" y="15"/>
                </a:lnTo>
                <a:lnTo>
                  <a:pt x="38" y="16"/>
                </a:lnTo>
                <a:lnTo>
                  <a:pt x="40" y="19"/>
                </a:lnTo>
                <a:lnTo>
                  <a:pt x="43" y="24"/>
                </a:lnTo>
                <a:lnTo>
                  <a:pt x="47" y="29"/>
                </a:lnTo>
                <a:lnTo>
                  <a:pt x="51" y="32"/>
                </a:lnTo>
                <a:lnTo>
                  <a:pt x="53" y="3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6" name="Freeform 443"/>
          <p:cNvSpPr>
            <a:spLocks/>
          </p:cNvSpPr>
          <p:nvPr/>
        </p:nvSpPr>
        <p:spPr bwMode="auto">
          <a:xfrm>
            <a:off x="2907542" y="2109788"/>
            <a:ext cx="269875" cy="234950"/>
          </a:xfrm>
          <a:custGeom>
            <a:avLst/>
            <a:gdLst>
              <a:gd name="T0" fmla="*/ 2147483647 w 249"/>
              <a:gd name="T1" fmla="*/ 2147483647 h 231"/>
              <a:gd name="T2" fmla="*/ 2147483647 w 249"/>
              <a:gd name="T3" fmla="*/ 2147483647 h 231"/>
              <a:gd name="T4" fmla="*/ 2147483647 w 249"/>
              <a:gd name="T5" fmla="*/ 2147483647 h 231"/>
              <a:gd name="T6" fmla="*/ 2147483647 w 249"/>
              <a:gd name="T7" fmla="*/ 2147483647 h 231"/>
              <a:gd name="T8" fmla="*/ 2147483647 w 249"/>
              <a:gd name="T9" fmla="*/ 2147483647 h 231"/>
              <a:gd name="T10" fmla="*/ 2147483647 w 249"/>
              <a:gd name="T11" fmla="*/ 2147483647 h 231"/>
              <a:gd name="T12" fmla="*/ 2147483647 w 249"/>
              <a:gd name="T13" fmla="*/ 2147483647 h 231"/>
              <a:gd name="T14" fmla="*/ 2147483647 w 249"/>
              <a:gd name="T15" fmla="*/ 2147483647 h 231"/>
              <a:gd name="T16" fmla="*/ 2147483647 w 249"/>
              <a:gd name="T17" fmla="*/ 2147483647 h 231"/>
              <a:gd name="T18" fmla="*/ 2147483647 w 249"/>
              <a:gd name="T19" fmla="*/ 2147483647 h 231"/>
              <a:gd name="T20" fmla="*/ 2147483647 w 249"/>
              <a:gd name="T21" fmla="*/ 2147483647 h 231"/>
              <a:gd name="T22" fmla="*/ 2147483647 w 249"/>
              <a:gd name="T23" fmla="*/ 2147483647 h 231"/>
              <a:gd name="T24" fmla="*/ 2147483647 w 249"/>
              <a:gd name="T25" fmla="*/ 2147483647 h 231"/>
              <a:gd name="T26" fmla="*/ 2147483647 w 249"/>
              <a:gd name="T27" fmla="*/ 2147483647 h 231"/>
              <a:gd name="T28" fmla="*/ 2147483647 w 249"/>
              <a:gd name="T29" fmla="*/ 2147483647 h 231"/>
              <a:gd name="T30" fmla="*/ 2147483647 w 249"/>
              <a:gd name="T31" fmla="*/ 2147483647 h 231"/>
              <a:gd name="T32" fmla="*/ 2147483647 w 249"/>
              <a:gd name="T33" fmla="*/ 2147483647 h 231"/>
              <a:gd name="T34" fmla="*/ 2147483647 w 249"/>
              <a:gd name="T35" fmla="*/ 2147483647 h 231"/>
              <a:gd name="T36" fmla="*/ 2147483647 w 249"/>
              <a:gd name="T37" fmla="*/ 2147483647 h 231"/>
              <a:gd name="T38" fmla="*/ 2147483647 w 249"/>
              <a:gd name="T39" fmla="*/ 2147483647 h 231"/>
              <a:gd name="T40" fmla="*/ 2147483647 w 249"/>
              <a:gd name="T41" fmla="*/ 2147483647 h 231"/>
              <a:gd name="T42" fmla="*/ 2147483647 w 249"/>
              <a:gd name="T43" fmla="*/ 2147483647 h 231"/>
              <a:gd name="T44" fmla="*/ 2147483647 w 249"/>
              <a:gd name="T45" fmla="*/ 2147483647 h 231"/>
              <a:gd name="T46" fmla="*/ 2147483647 w 249"/>
              <a:gd name="T47" fmla="*/ 2147483647 h 231"/>
              <a:gd name="T48" fmla="*/ 2147483647 w 249"/>
              <a:gd name="T49" fmla="*/ 2147483647 h 231"/>
              <a:gd name="T50" fmla="*/ 2147483647 w 249"/>
              <a:gd name="T51" fmla="*/ 2147483647 h 231"/>
              <a:gd name="T52" fmla="*/ 2147483647 w 249"/>
              <a:gd name="T53" fmla="*/ 2147483647 h 231"/>
              <a:gd name="T54" fmla="*/ 2147483647 w 249"/>
              <a:gd name="T55" fmla="*/ 2147483647 h 231"/>
              <a:gd name="T56" fmla="*/ 2147483647 w 249"/>
              <a:gd name="T57" fmla="*/ 2147483647 h 231"/>
              <a:gd name="T58" fmla="*/ 2147483647 w 249"/>
              <a:gd name="T59" fmla="*/ 2147483647 h 231"/>
              <a:gd name="T60" fmla="*/ 2147483647 w 249"/>
              <a:gd name="T61" fmla="*/ 2147483647 h 231"/>
              <a:gd name="T62" fmla="*/ 2147483647 w 249"/>
              <a:gd name="T63" fmla="*/ 2147483647 h 231"/>
              <a:gd name="T64" fmla="*/ 2147483647 w 249"/>
              <a:gd name="T65" fmla="*/ 2147483647 h 231"/>
              <a:gd name="T66" fmla="*/ 2147483647 w 249"/>
              <a:gd name="T67" fmla="*/ 2147483647 h 231"/>
              <a:gd name="T68" fmla="*/ 2147483647 w 249"/>
              <a:gd name="T69" fmla="*/ 2147483647 h 231"/>
              <a:gd name="T70" fmla="*/ 2147483647 w 249"/>
              <a:gd name="T71" fmla="*/ 2147483647 h 231"/>
              <a:gd name="T72" fmla="*/ 2147483647 w 249"/>
              <a:gd name="T73" fmla="*/ 2147483647 h 231"/>
              <a:gd name="T74" fmla="*/ 2147483647 w 249"/>
              <a:gd name="T75" fmla="*/ 2147483647 h 231"/>
              <a:gd name="T76" fmla="*/ 2147483647 w 249"/>
              <a:gd name="T77" fmla="*/ 2147483647 h 231"/>
              <a:gd name="T78" fmla="*/ 2147483647 w 249"/>
              <a:gd name="T79" fmla="*/ 2147483647 h 231"/>
              <a:gd name="T80" fmla="*/ 2147483647 w 249"/>
              <a:gd name="T81" fmla="*/ 2147483647 h 231"/>
              <a:gd name="T82" fmla="*/ 2147483647 w 249"/>
              <a:gd name="T83" fmla="*/ 2147483647 h 231"/>
              <a:gd name="T84" fmla="*/ 2147483647 w 249"/>
              <a:gd name="T85" fmla="*/ 2147483647 h 231"/>
              <a:gd name="T86" fmla="*/ 2147483647 w 249"/>
              <a:gd name="T87" fmla="*/ 2147483647 h 231"/>
              <a:gd name="T88" fmla="*/ 2147483647 w 249"/>
              <a:gd name="T89" fmla="*/ 2147483647 h 231"/>
              <a:gd name="T90" fmla="*/ 2147483647 w 249"/>
              <a:gd name="T91" fmla="*/ 2147483647 h 231"/>
              <a:gd name="T92" fmla="*/ 2147483647 w 249"/>
              <a:gd name="T93" fmla="*/ 2147483647 h 231"/>
              <a:gd name="T94" fmla="*/ 2147483647 w 249"/>
              <a:gd name="T95" fmla="*/ 2147483647 h 231"/>
              <a:gd name="T96" fmla="*/ 2147483647 w 249"/>
              <a:gd name="T97" fmla="*/ 2147483647 h 23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49" h="231">
                <a:moveTo>
                  <a:pt x="239" y="162"/>
                </a:moveTo>
                <a:lnTo>
                  <a:pt x="241" y="164"/>
                </a:lnTo>
                <a:lnTo>
                  <a:pt x="246" y="168"/>
                </a:lnTo>
                <a:lnTo>
                  <a:pt x="249" y="175"/>
                </a:lnTo>
                <a:lnTo>
                  <a:pt x="248" y="182"/>
                </a:lnTo>
                <a:lnTo>
                  <a:pt x="244" y="187"/>
                </a:lnTo>
                <a:lnTo>
                  <a:pt x="239" y="188"/>
                </a:lnTo>
                <a:lnTo>
                  <a:pt x="236" y="187"/>
                </a:lnTo>
                <a:lnTo>
                  <a:pt x="232" y="187"/>
                </a:lnTo>
                <a:lnTo>
                  <a:pt x="229" y="187"/>
                </a:lnTo>
                <a:lnTo>
                  <a:pt x="226" y="187"/>
                </a:lnTo>
                <a:lnTo>
                  <a:pt x="226" y="189"/>
                </a:lnTo>
                <a:lnTo>
                  <a:pt x="228" y="195"/>
                </a:lnTo>
                <a:lnTo>
                  <a:pt x="230" y="204"/>
                </a:lnTo>
                <a:lnTo>
                  <a:pt x="232" y="213"/>
                </a:lnTo>
                <a:lnTo>
                  <a:pt x="231" y="220"/>
                </a:lnTo>
                <a:lnTo>
                  <a:pt x="224" y="225"/>
                </a:lnTo>
                <a:lnTo>
                  <a:pt x="216" y="227"/>
                </a:lnTo>
                <a:lnTo>
                  <a:pt x="211" y="230"/>
                </a:lnTo>
                <a:lnTo>
                  <a:pt x="205" y="231"/>
                </a:lnTo>
                <a:lnTo>
                  <a:pt x="195" y="225"/>
                </a:lnTo>
                <a:lnTo>
                  <a:pt x="190" y="220"/>
                </a:lnTo>
                <a:lnTo>
                  <a:pt x="184" y="215"/>
                </a:lnTo>
                <a:lnTo>
                  <a:pt x="178" y="210"/>
                </a:lnTo>
                <a:lnTo>
                  <a:pt x="173" y="205"/>
                </a:lnTo>
                <a:lnTo>
                  <a:pt x="170" y="202"/>
                </a:lnTo>
                <a:lnTo>
                  <a:pt x="165" y="198"/>
                </a:lnTo>
                <a:lnTo>
                  <a:pt x="163" y="196"/>
                </a:lnTo>
                <a:lnTo>
                  <a:pt x="161" y="195"/>
                </a:lnTo>
                <a:lnTo>
                  <a:pt x="158" y="194"/>
                </a:lnTo>
                <a:lnTo>
                  <a:pt x="157" y="194"/>
                </a:lnTo>
                <a:lnTo>
                  <a:pt x="154" y="196"/>
                </a:lnTo>
                <a:lnTo>
                  <a:pt x="146" y="202"/>
                </a:lnTo>
                <a:lnTo>
                  <a:pt x="140" y="206"/>
                </a:lnTo>
                <a:lnTo>
                  <a:pt x="132" y="210"/>
                </a:lnTo>
                <a:lnTo>
                  <a:pt x="123" y="213"/>
                </a:lnTo>
                <a:lnTo>
                  <a:pt x="114" y="216"/>
                </a:lnTo>
                <a:lnTo>
                  <a:pt x="104" y="219"/>
                </a:lnTo>
                <a:lnTo>
                  <a:pt x="95" y="220"/>
                </a:lnTo>
                <a:lnTo>
                  <a:pt x="89" y="221"/>
                </a:lnTo>
                <a:lnTo>
                  <a:pt x="85" y="223"/>
                </a:lnTo>
                <a:lnTo>
                  <a:pt x="81" y="223"/>
                </a:lnTo>
                <a:lnTo>
                  <a:pt x="78" y="223"/>
                </a:lnTo>
                <a:lnTo>
                  <a:pt x="73" y="221"/>
                </a:lnTo>
                <a:lnTo>
                  <a:pt x="67" y="219"/>
                </a:lnTo>
                <a:lnTo>
                  <a:pt x="62" y="218"/>
                </a:lnTo>
                <a:lnTo>
                  <a:pt x="57" y="216"/>
                </a:lnTo>
                <a:lnTo>
                  <a:pt x="52" y="215"/>
                </a:lnTo>
                <a:lnTo>
                  <a:pt x="49" y="215"/>
                </a:lnTo>
                <a:lnTo>
                  <a:pt x="46" y="213"/>
                </a:lnTo>
                <a:lnTo>
                  <a:pt x="44" y="210"/>
                </a:lnTo>
                <a:lnTo>
                  <a:pt x="44" y="204"/>
                </a:lnTo>
                <a:lnTo>
                  <a:pt x="43" y="197"/>
                </a:lnTo>
                <a:lnTo>
                  <a:pt x="40" y="188"/>
                </a:lnTo>
                <a:lnTo>
                  <a:pt x="33" y="180"/>
                </a:lnTo>
                <a:lnTo>
                  <a:pt x="25" y="173"/>
                </a:lnTo>
                <a:lnTo>
                  <a:pt x="16" y="167"/>
                </a:lnTo>
                <a:lnTo>
                  <a:pt x="9" y="164"/>
                </a:lnTo>
                <a:lnTo>
                  <a:pt x="3" y="162"/>
                </a:lnTo>
                <a:lnTo>
                  <a:pt x="1" y="157"/>
                </a:lnTo>
                <a:lnTo>
                  <a:pt x="0" y="151"/>
                </a:lnTo>
                <a:lnTo>
                  <a:pt x="0" y="143"/>
                </a:lnTo>
                <a:lnTo>
                  <a:pt x="0" y="136"/>
                </a:lnTo>
                <a:lnTo>
                  <a:pt x="1" y="130"/>
                </a:lnTo>
                <a:lnTo>
                  <a:pt x="5" y="129"/>
                </a:lnTo>
                <a:lnTo>
                  <a:pt x="12" y="129"/>
                </a:lnTo>
                <a:lnTo>
                  <a:pt x="20" y="128"/>
                </a:lnTo>
                <a:lnTo>
                  <a:pt x="27" y="129"/>
                </a:lnTo>
                <a:lnTo>
                  <a:pt x="36" y="132"/>
                </a:lnTo>
                <a:lnTo>
                  <a:pt x="42" y="135"/>
                </a:lnTo>
                <a:lnTo>
                  <a:pt x="49" y="138"/>
                </a:lnTo>
                <a:lnTo>
                  <a:pt x="57" y="142"/>
                </a:lnTo>
                <a:lnTo>
                  <a:pt x="65" y="147"/>
                </a:lnTo>
                <a:lnTo>
                  <a:pt x="72" y="149"/>
                </a:lnTo>
                <a:lnTo>
                  <a:pt x="79" y="151"/>
                </a:lnTo>
                <a:lnTo>
                  <a:pt x="82" y="151"/>
                </a:lnTo>
                <a:lnTo>
                  <a:pt x="85" y="149"/>
                </a:lnTo>
                <a:lnTo>
                  <a:pt x="86" y="141"/>
                </a:lnTo>
                <a:lnTo>
                  <a:pt x="86" y="133"/>
                </a:lnTo>
                <a:lnTo>
                  <a:pt x="81" y="126"/>
                </a:lnTo>
                <a:lnTo>
                  <a:pt x="69" y="121"/>
                </a:lnTo>
                <a:lnTo>
                  <a:pt x="56" y="118"/>
                </a:lnTo>
                <a:lnTo>
                  <a:pt x="50" y="117"/>
                </a:lnTo>
                <a:lnTo>
                  <a:pt x="44" y="117"/>
                </a:lnTo>
                <a:lnTo>
                  <a:pt x="35" y="115"/>
                </a:lnTo>
                <a:lnTo>
                  <a:pt x="24" y="115"/>
                </a:lnTo>
                <a:lnTo>
                  <a:pt x="17" y="115"/>
                </a:lnTo>
                <a:lnTo>
                  <a:pt x="12" y="114"/>
                </a:lnTo>
                <a:lnTo>
                  <a:pt x="8" y="111"/>
                </a:lnTo>
                <a:lnTo>
                  <a:pt x="3" y="104"/>
                </a:lnTo>
                <a:lnTo>
                  <a:pt x="2" y="96"/>
                </a:lnTo>
                <a:lnTo>
                  <a:pt x="2" y="90"/>
                </a:lnTo>
                <a:lnTo>
                  <a:pt x="4" y="86"/>
                </a:lnTo>
                <a:lnTo>
                  <a:pt x="11" y="84"/>
                </a:lnTo>
                <a:lnTo>
                  <a:pt x="20" y="86"/>
                </a:lnTo>
                <a:lnTo>
                  <a:pt x="28" y="84"/>
                </a:lnTo>
                <a:lnTo>
                  <a:pt x="29" y="79"/>
                </a:lnTo>
                <a:lnTo>
                  <a:pt x="26" y="73"/>
                </a:lnTo>
                <a:lnTo>
                  <a:pt x="23" y="71"/>
                </a:lnTo>
                <a:lnTo>
                  <a:pt x="19" y="68"/>
                </a:lnTo>
                <a:lnTo>
                  <a:pt x="13" y="62"/>
                </a:lnTo>
                <a:lnTo>
                  <a:pt x="8" y="54"/>
                </a:lnTo>
                <a:lnTo>
                  <a:pt x="3" y="49"/>
                </a:lnTo>
                <a:lnTo>
                  <a:pt x="3" y="44"/>
                </a:lnTo>
                <a:lnTo>
                  <a:pt x="8" y="39"/>
                </a:lnTo>
                <a:lnTo>
                  <a:pt x="14" y="37"/>
                </a:lnTo>
                <a:lnTo>
                  <a:pt x="19" y="35"/>
                </a:lnTo>
                <a:lnTo>
                  <a:pt x="21" y="33"/>
                </a:lnTo>
                <a:lnTo>
                  <a:pt x="24" y="27"/>
                </a:lnTo>
                <a:lnTo>
                  <a:pt x="25" y="21"/>
                </a:lnTo>
                <a:lnTo>
                  <a:pt x="25" y="18"/>
                </a:lnTo>
                <a:lnTo>
                  <a:pt x="28" y="15"/>
                </a:lnTo>
                <a:lnTo>
                  <a:pt x="33" y="14"/>
                </a:lnTo>
                <a:lnTo>
                  <a:pt x="40" y="13"/>
                </a:lnTo>
                <a:lnTo>
                  <a:pt x="46" y="9"/>
                </a:lnTo>
                <a:lnTo>
                  <a:pt x="51" y="7"/>
                </a:lnTo>
                <a:lnTo>
                  <a:pt x="61" y="5"/>
                </a:lnTo>
                <a:lnTo>
                  <a:pt x="72" y="3"/>
                </a:lnTo>
                <a:lnTo>
                  <a:pt x="81" y="0"/>
                </a:lnTo>
                <a:lnTo>
                  <a:pt x="88" y="3"/>
                </a:lnTo>
                <a:lnTo>
                  <a:pt x="88" y="9"/>
                </a:lnTo>
                <a:lnTo>
                  <a:pt x="85" y="18"/>
                </a:lnTo>
                <a:lnTo>
                  <a:pt x="81" y="23"/>
                </a:lnTo>
                <a:lnTo>
                  <a:pt x="82" y="27"/>
                </a:lnTo>
                <a:lnTo>
                  <a:pt x="88" y="26"/>
                </a:lnTo>
                <a:lnTo>
                  <a:pt x="95" y="23"/>
                </a:lnTo>
                <a:lnTo>
                  <a:pt x="100" y="24"/>
                </a:lnTo>
                <a:lnTo>
                  <a:pt x="102" y="27"/>
                </a:lnTo>
                <a:lnTo>
                  <a:pt x="104" y="34"/>
                </a:lnTo>
                <a:lnTo>
                  <a:pt x="110" y="41"/>
                </a:lnTo>
                <a:lnTo>
                  <a:pt x="117" y="46"/>
                </a:lnTo>
                <a:lnTo>
                  <a:pt x="124" y="47"/>
                </a:lnTo>
                <a:lnTo>
                  <a:pt x="127" y="45"/>
                </a:lnTo>
                <a:lnTo>
                  <a:pt x="127" y="38"/>
                </a:lnTo>
                <a:lnTo>
                  <a:pt x="126" y="31"/>
                </a:lnTo>
                <a:lnTo>
                  <a:pt x="125" y="27"/>
                </a:lnTo>
                <a:lnTo>
                  <a:pt x="129" y="27"/>
                </a:lnTo>
                <a:lnTo>
                  <a:pt x="134" y="33"/>
                </a:lnTo>
                <a:lnTo>
                  <a:pt x="140" y="39"/>
                </a:lnTo>
                <a:lnTo>
                  <a:pt x="145" y="47"/>
                </a:lnTo>
                <a:lnTo>
                  <a:pt x="146" y="58"/>
                </a:lnTo>
                <a:lnTo>
                  <a:pt x="147" y="69"/>
                </a:lnTo>
                <a:lnTo>
                  <a:pt x="148" y="80"/>
                </a:lnTo>
                <a:lnTo>
                  <a:pt x="152" y="83"/>
                </a:lnTo>
                <a:lnTo>
                  <a:pt x="155" y="75"/>
                </a:lnTo>
                <a:lnTo>
                  <a:pt x="158" y="64"/>
                </a:lnTo>
                <a:lnTo>
                  <a:pt x="161" y="57"/>
                </a:lnTo>
                <a:lnTo>
                  <a:pt x="162" y="51"/>
                </a:lnTo>
                <a:lnTo>
                  <a:pt x="160" y="46"/>
                </a:lnTo>
                <a:lnTo>
                  <a:pt x="157" y="39"/>
                </a:lnTo>
                <a:lnTo>
                  <a:pt x="156" y="33"/>
                </a:lnTo>
                <a:lnTo>
                  <a:pt x="157" y="27"/>
                </a:lnTo>
                <a:lnTo>
                  <a:pt x="160" y="22"/>
                </a:lnTo>
                <a:lnTo>
                  <a:pt x="164" y="20"/>
                </a:lnTo>
                <a:lnTo>
                  <a:pt x="169" y="21"/>
                </a:lnTo>
                <a:lnTo>
                  <a:pt x="173" y="23"/>
                </a:lnTo>
                <a:lnTo>
                  <a:pt x="179" y="26"/>
                </a:lnTo>
                <a:lnTo>
                  <a:pt x="181" y="24"/>
                </a:lnTo>
                <a:lnTo>
                  <a:pt x="183" y="22"/>
                </a:lnTo>
                <a:lnTo>
                  <a:pt x="181" y="19"/>
                </a:lnTo>
                <a:lnTo>
                  <a:pt x="181" y="18"/>
                </a:lnTo>
                <a:lnTo>
                  <a:pt x="179" y="15"/>
                </a:lnTo>
                <a:lnTo>
                  <a:pt x="175" y="11"/>
                </a:lnTo>
                <a:lnTo>
                  <a:pt x="172" y="7"/>
                </a:lnTo>
                <a:lnTo>
                  <a:pt x="179" y="5"/>
                </a:lnTo>
                <a:lnTo>
                  <a:pt x="185" y="5"/>
                </a:lnTo>
                <a:lnTo>
                  <a:pt x="192" y="5"/>
                </a:lnTo>
                <a:lnTo>
                  <a:pt x="198" y="5"/>
                </a:lnTo>
                <a:lnTo>
                  <a:pt x="203" y="6"/>
                </a:lnTo>
                <a:lnTo>
                  <a:pt x="208" y="8"/>
                </a:lnTo>
                <a:lnTo>
                  <a:pt x="211" y="11"/>
                </a:lnTo>
                <a:lnTo>
                  <a:pt x="213" y="15"/>
                </a:lnTo>
                <a:lnTo>
                  <a:pt x="211" y="21"/>
                </a:lnTo>
                <a:lnTo>
                  <a:pt x="207" y="31"/>
                </a:lnTo>
                <a:lnTo>
                  <a:pt x="203" y="37"/>
                </a:lnTo>
                <a:lnTo>
                  <a:pt x="199" y="39"/>
                </a:lnTo>
                <a:lnTo>
                  <a:pt x="195" y="42"/>
                </a:lnTo>
                <a:lnTo>
                  <a:pt x="192" y="45"/>
                </a:lnTo>
                <a:lnTo>
                  <a:pt x="193" y="52"/>
                </a:lnTo>
                <a:lnTo>
                  <a:pt x="195" y="60"/>
                </a:lnTo>
                <a:lnTo>
                  <a:pt x="196" y="69"/>
                </a:lnTo>
                <a:lnTo>
                  <a:pt x="198" y="79"/>
                </a:lnTo>
                <a:lnTo>
                  <a:pt x="199" y="89"/>
                </a:lnTo>
                <a:lnTo>
                  <a:pt x="201" y="98"/>
                </a:lnTo>
                <a:lnTo>
                  <a:pt x="201" y="105"/>
                </a:lnTo>
                <a:lnTo>
                  <a:pt x="200" y="110"/>
                </a:lnTo>
                <a:lnTo>
                  <a:pt x="199" y="112"/>
                </a:lnTo>
                <a:lnTo>
                  <a:pt x="198" y="115"/>
                </a:lnTo>
                <a:lnTo>
                  <a:pt x="198" y="122"/>
                </a:lnTo>
                <a:lnTo>
                  <a:pt x="201" y="130"/>
                </a:lnTo>
                <a:lnTo>
                  <a:pt x="205" y="136"/>
                </a:lnTo>
                <a:lnTo>
                  <a:pt x="209" y="141"/>
                </a:lnTo>
                <a:lnTo>
                  <a:pt x="216" y="147"/>
                </a:lnTo>
                <a:lnTo>
                  <a:pt x="224" y="153"/>
                </a:lnTo>
                <a:lnTo>
                  <a:pt x="231" y="158"/>
                </a:lnTo>
                <a:lnTo>
                  <a:pt x="237" y="160"/>
                </a:lnTo>
                <a:lnTo>
                  <a:pt x="239" y="16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7" name="Freeform 445"/>
          <p:cNvSpPr>
            <a:spLocks/>
          </p:cNvSpPr>
          <p:nvPr/>
        </p:nvSpPr>
        <p:spPr bwMode="auto">
          <a:xfrm>
            <a:off x="3936242" y="4244975"/>
            <a:ext cx="36512" cy="19050"/>
          </a:xfrm>
          <a:custGeom>
            <a:avLst/>
            <a:gdLst>
              <a:gd name="T0" fmla="*/ 2147483647 w 23"/>
              <a:gd name="T1" fmla="*/ 0 h 18"/>
              <a:gd name="T2" fmla="*/ 2147483647 w 23"/>
              <a:gd name="T3" fmla="*/ 2147483647 h 18"/>
              <a:gd name="T4" fmla="*/ 2147483647 w 23"/>
              <a:gd name="T5" fmla="*/ 2147483647 h 18"/>
              <a:gd name="T6" fmla="*/ 0 w 23"/>
              <a:gd name="T7" fmla="*/ 2147483647 h 18"/>
              <a:gd name="T8" fmla="*/ 2147483647 w 23"/>
              <a:gd name="T9" fmla="*/ 0 h 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" h="18">
                <a:moveTo>
                  <a:pt x="2" y="0"/>
                </a:moveTo>
                <a:lnTo>
                  <a:pt x="23" y="1"/>
                </a:lnTo>
                <a:lnTo>
                  <a:pt x="21" y="18"/>
                </a:lnTo>
                <a:lnTo>
                  <a:pt x="0" y="13"/>
                </a:lnTo>
                <a:lnTo>
                  <a:pt x="2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8" name="Freeform 450"/>
          <p:cNvSpPr>
            <a:spLocks/>
          </p:cNvSpPr>
          <p:nvPr/>
        </p:nvSpPr>
        <p:spPr bwMode="auto">
          <a:xfrm>
            <a:off x="4979229" y="2471738"/>
            <a:ext cx="131763" cy="50800"/>
          </a:xfrm>
          <a:custGeom>
            <a:avLst/>
            <a:gdLst>
              <a:gd name="T0" fmla="*/ 2147483647 w 114"/>
              <a:gd name="T1" fmla="*/ 0 h 54"/>
              <a:gd name="T2" fmla="*/ 2147483647 w 114"/>
              <a:gd name="T3" fmla="*/ 2147483647 h 54"/>
              <a:gd name="T4" fmla="*/ 2147483647 w 114"/>
              <a:gd name="T5" fmla="*/ 2147483647 h 54"/>
              <a:gd name="T6" fmla="*/ 2147483647 w 114"/>
              <a:gd name="T7" fmla="*/ 0 h 54"/>
              <a:gd name="T8" fmla="*/ 2147483647 w 114"/>
              <a:gd name="T9" fmla="*/ 2147483647 h 54"/>
              <a:gd name="T10" fmla="*/ 2147483647 w 114"/>
              <a:gd name="T11" fmla="*/ 2147483647 h 54"/>
              <a:gd name="T12" fmla="*/ 2147483647 w 114"/>
              <a:gd name="T13" fmla="*/ 2147483647 h 54"/>
              <a:gd name="T14" fmla="*/ 2147483647 w 114"/>
              <a:gd name="T15" fmla="*/ 2147483647 h 54"/>
              <a:gd name="T16" fmla="*/ 2147483647 w 114"/>
              <a:gd name="T17" fmla="*/ 2147483647 h 54"/>
              <a:gd name="T18" fmla="*/ 2147483647 w 114"/>
              <a:gd name="T19" fmla="*/ 2147483647 h 54"/>
              <a:gd name="T20" fmla="*/ 2147483647 w 114"/>
              <a:gd name="T21" fmla="*/ 2147483647 h 54"/>
              <a:gd name="T22" fmla="*/ 0 w 114"/>
              <a:gd name="T23" fmla="*/ 2147483647 h 54"/>
              <a:gd name="T24" fmla="*/ 2147483647 w 114"/>
              <a:gd name="T25" fmla="*/ 0 h 5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14" h="54">
                <a:moveTo>
                  <a:pt x="14" y="0"/>
                </a:moveTo>
                <a:lnTo>
                  <a:pt x="26" y="14"/>
                </a:lnTo>
                <a:lnTo>
                  <a:pt x="54" y="4"/>
                </a:lnTo>
                <a:lnTo>
                  <a:pt x="88" y="0"/>
                </a:lnTo>
                <a:lnTo>
                  <a:pt x="114" y="18"/>
                </a:lnTo>
                <a:lnTo>
                  <a:pt x="96" y="38"/>
                </a:lnTo>
                <a:lnTo>
                  <a:pt x="68" y="54"/>
                </a:lnTo>
                <a:lnTo>
                  <a:pt x="30" y="42"/>
                </a:lnTo>
                <a:lnTo>
                  <a:pt x="10" y="44"/>
                </a:lnTo>
                <a:lnTo>
                  <a:pt x="26" y="36"/>
                </a:lnTo>
                <a:lnTo>
                  <a:pt x="16" y="22"/>
                </a:lnTo>
                <a:lnTo>
                  <a:pt x="0" y="16"/>
                </a:lnTo>
                <a:lnTo>
                  <a:pt x="14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9" name="Freeform 451"/>
          <p:cNvSpPr>
            <a:spLocks/>
          </p:cNvSpPr>
          <p:nvPr/>
        </p:nvSpPr>
        <p:spPr bwMode="auto">
          <a:xfrm>
            <a:off x="8974967" y="4605338"/>
            <a:ext cx="215900" cy="185737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" name="Freeform 452"/>
          <p:cNvSpPr>
            <a:spLocks/>
          </p:cNvSpPr>
          <p:nvPr/>
        </p:nvSpPr>
        <p:spPr bwMode="auto">
          <a:xfrm>
            <a:off x="9190867" y="4649788"/>
            <a:ext cx="174625" cy="169862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61" name="Group 453"/>
          <p:cNvGrpSpPr>
            <a:grpSpLocks/>
          </p:cNvGrpSpPr>
          <p:nvPr/>
        </p:nvGrpSpPr>
        <p:grpSpPr bwMode="auto">
          <a:xfrm>
            <a:off x="5452304" y="2860675"/>
            <a:ext cx="250825" cy="368300"/>
            <a:chOff x="2201" y="1250"/>
            <a:chExt cx="133" cy="193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162" name="Freeform 454"/>
            <p:cNvSpPr>
              <a:spLocks/>
            </p:cNvSpPr>
            <p:nvPr/>
          </p:nvSpPr>
          <p:spPr bwMode="auto">
            <a:xfrm>
              <a:off x="2234" y="1250"/>
              <a:ext cx="100" cy="193"/>
            </a:xfrm>
            <a:custGeom>
              <a:avLst/>
              <a:gdLst>
                <a:gd name="T0" fmla="*/ 543767 w 24"/>
                <a:gd name="T1" fmla="*/ 2833725 h 47"/>
                <a:gd name="T2" fmla="*/ 371667 w 24"/>
                <a:gd name="T3" fmla="*/ 2675083 h 47"/>
                <a:gd name="T4" fmla="*/ 915658 w 24"/>
                <a:gd name="T5" fmla="*/ 2344646 h 47"/>
                <a:gd name="T6" fmla="*/ 826458 w 24"/>
                <a:gd name="T7" fmla="*/ 2028208 h 47"/>
                <a:gd name="T8" fmla="*/ 722154 w 24"/>
                <a:gd name="T9" fmla="*/ 1773736 h 47"/>
                <a:gd name="T10" fmla="*/ 282692 w 24"/>
                <a:gd name="T11" fmla="*/ 1773736 h 47"/>
                <a:gd name="T12" fmla="*/ 371667 w 24"/>
                <a:gd name="T13" fmla="*/ 1299416 h 47"/>
                <a:gd name="T14" fmla="*/ 89200 w 24"/>
                <a:gd name="T15" fmla="*/ 1457232 h 47"/>
                <a:gd name="T16" fmla="*/ 0 w 24"/>
                <a:gd name="T17" fmla="*/ 1044943 h 47"/>
                <a:gd name="T18" fmla="*/ 0 w 24"/>
                <a:gd name="T19" fmla="*/ 651445 h 47"/>
                <a:gd name="T20" fmla="*/ 89200 w 24"/>
                <a:gd name="T21" fmla="*/ 316438 h 47"/>
                <a:gd name="T22" fmla="*/ 460867 w 24"/>
                <a:gd name="T23" fmla="*/ 0 h 47"/>
                <a:gd name="T24" fmla="*/ 722154 w 24"/>
                <a:gd name="T25" fmla="*/ 77060 h 47"/>
                <a:gd name="T26" fmla="*/ 632950 w 24"/>
                <a:gd name="T27" fmla="*/ 493916 h 47"/>
                <a:gd name="T28" fmla="*/ 1177883 w 24"/>
                <a:gd name="T29" fmla="*/ 493916 h 47"/>
                <a:gd name="T30" fmla="*/ 1004638 w 24"/>
                <a:gd name="T31" fmla="*/ 887418 h 47"/>
                <a:gd name="T32" fmla="*/ 826458 w 24"/>
                <a:gd name="T33" fmla="*/ 1222355 h 47"/>
                <a:gd name="T34" fmla="*/ 1177883 w 24"/>
                <a:gd name="T35" fmla="*/ 1376492 h 47"/>
                <a:gd name="T36" fmla="*/ 1548613 w 24"/>
                <a:gd name="T37" fmla="*/ 1951148 h 47"/>
                <a:gd name="T38" fmla="*/ 1721929 w 24"/>
                <a:gd name="T39" fmla="*/ 2344646 h 47"/>
                <a:gd name="T40" fmla="*/ 1721929 w 24"/>
                <a:gd name="T41" fmla="*/ 2579252 h 47"/>
                <a:gd name="T42" fmla="*/ 2093613 w 24"/>
                <a:gd name="T43" fmla="*/ 2579252 h 47"/>
                <a:gd name="T44" fmla="*/ 2004342 w 24"/>
                <a:gd name="T45" fmla="*/ 3150228 h 47"/>
                <a:gd name="T46" fmla="*/ 2182796 w 24"/>
                <a:gd name="T47" fmla="*/ 3227223 h 47"/>
                <a:gd name="T48" fmla="*/ 1548613 w 24"/>
                <a:gd name="T49" fmla="*/ 3485436 h 47"/>
                <a:gd name="T50" fmla="*/ 1004638 w 24"/>
                <a:gd name="T51" fmla="*/ 3562497 h 47"/>
                <a:gd name="T52" fmla="*/ 722154 w 24"/>
                <a:gd name="T53" fmla="*/ 3644078 h 47"/>
                <a:gd name="T54" fmla="*/ 371667 w 24"/>
                <a:gd name="T55" fmla="*/ 3644078 h 47"/>
                <a:gd name="T56" fmla="*/ 89200 w 24"/>
                <a:gd name="T57" fmla="*/ 3721139 h 47"/>
                <a:gd name="T58" fmla="*/ 460867 w 24"/>
                <a:gd name="T59" fmla="*/ 3384752 h 47"/>
                <a:gd name="T60" fmla="*/ 543767 w 24"/>
                <a:gd name="T61" fmla="*/ 3073151 h 47"/>
                <a:gd name="T62" fmla="*/ 282692 w 24"/>
                <a:gd name="T63" fmla="*/ 2991521 h 4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" h="47">
                  <a:moveTo>
                    <a:pt x="3" y="37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7"/>
                    <a:pt x="0" y="16"/>
                  </a:cubicBezTo>
                  <a:cubicBezTo>
                    <a:pt x="0" y="15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4"/>
                    <a:pt x="10" y="43"/>
                    <a:pt x="9" y="43"/>
                  </a:cubicBezTo>
                  <a:cubicBezTo>
                    <a:pt x="9" y="43"/>
                    <a:pt x="8" y="45"/>
                    <a:pt x="8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" y="46"/>
                    <a:pt x="1" y="46"/>
                    <a:pt x="1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8"/>
                    <a:pt x="4" y="38"/>
                    <a:pt x="4" y="38"/>
                  </a:cubicBezTo>
                  <a:lnTo>
                    <a:pt x="3" y="37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455"/>
            <p:cNvSpPr>
              <a:spLocks/>
            </p:cNvSpPr>
            <p:nvPr/>
          </p:nvSpPr>
          <p:spPr bwMode="auto">
            <a:xfrm>
              <a:off x="2201" y="1331"/>
              <a:ext cx="34" cy="22"/>
            </a:xfrm>
            <a:custGeom>
              <a:avLst/>
              <a:gdLst>
                <a:gd name="T0" fmla="*/ 24 w 34"/>
                <a:gd name="T1" fmla="*/ 22 h 22"/>
                <a:gd name="T2" fmla="*/ 0 w 34"/>
                <a:gd name="T3" fmla="*/ 18 h 22"/>
                <a:gd name="T4" fmla="*/ 13 w 34"/>
                <a:gd name="T5" fmla="*/ 0 h 22"/>
                <a:gd name="T6" fmla="*/ 27 w 34"/>
                <a:gd name="T7" fmla="*/ 3 h 22"/>
                <a:gd name="T8" fmla="*/ 34 w 34"/>
                <a:gd name="T9" fmla="*/ 15 h 22"/>
                <a:gd name="T10" fmla="*/ 24 w 3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24" y="22"/>
                  </a:moveTo>
                  <a:lnTo>
                    <a:pt x="0" y="18"/>
                  </a:lnTo>
                  <a:lnTo>
                    <a:pt x="13" y="0"/>
                  </a:lnTo>
                  <a:lnTo>
                    <a:pt x="27" y="3"/>
                  </a:lnTo>
                  <a:lnTo>
                    <a:pt x="34" y="1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" name="Freeform 458"/>
          <p:cNvSpPr>
            <a:spLocks/>
          </p:cNvSpPr>
          <p:nvPr/>
        </p:nvSpPr>
        <p:spPr bwMode="auto">
          <a:xfrm>
            <a:off x="6434967" y="3709988"/>
            <a:ext cx="73025" cy="44450"/>
          </a:xfrm>
          <a:custGeom>
            <a:avLst/>
            <a:gdLst>
              <a:gd name="T0" fmla="*/ 0 w 46"/>
              <a:gd name="T1" fmla="*/ 2147483647 h 28"/>
              <a:gd name="T2" fmla="*/ 2147483647 w 46"/>
              <a:gd name="T3" fmla="*/ 2147483647 h 28"/>
              <a:gd name="T4" fmla="*/ 2147483647 w 46"/>
              <a:gd name="T5" fmla="*/ 2147483647 h 28"/>
              <a:gd name="T6" fmla="*/ 2147483647 w 46"/>
              <a:gd name="T7" fmla="*/ 2147483647 h 28"/>
              <a:gd name="T8" fmla="*/ 2147483647 w 46"/>
              <a:gd name="T9" fmla="*/ 2147483647 h 28"/>
              <a:gd name="T10" fmla="*/ 2147483647 w 46"/>
              <a:gd name="T11" fmla="*/ 0 h 28"/>
              <a:gd name="T12" fmla="*/ 2147483647 w 46"/>
              <a:gd name="T13" fmla="*/ 2147483647 h 28"/>
              <a:gd name="T14" fmla="*/ 2147483647 w 46"/>
              <a:gd name="T15" fmla="*/ 2147483647 h 28"/>
              <a:gd name="T16" fmla="*/ 2147483647 w 46"/>
              <a:gd name="T17" fmla="*/ 2147483647 h 28"/>
              <a:gd name="T18" fmla="*/ 2147483647 w 46"/>
              <a:gd name="T19" fmla="*/ 2147483647 h 28"/>
              <a:gd name="T20" fmla="*/ 2147483647 w 46"/>
              <a:gd name="T21" fmla="*/ 2147483647 h 28"/>
              <a:gd name="T22" fmla="*/ 2147483647 w 46"/>
              <a:gd name="T23" fmla="*/ 2147483647 h 28"/>
              <a:gd name="T24" fmla="*/ 2147483647 w 46"/>
              <a:gd name="T25" fmla="*/ 2147483647 h 28"/>
              <a:gd name="T26" fmla="*/ 2147483647 w 46"/>
              <a:gd name="T27" fmla="*/ 2147483647 h 28"/>
              <a:gd name="T28" fmla="*/ 0 w 46"/>
              <a:gd name="T29" fmla="*/ 2147483647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6" h="28">
                <a:moveTo>
                  <a:pt x="0" y="15"/>
                </a:moveTo>
                <a:lnTo>
                  <a:pt x="3" y="17"/>
                </a:lnTo>
                <a:lnTo>
                  <a:pt x="12" y="14"/>
                </a:lnTo>
                <a:lnTo>
                  <a:pt x="13" y="8"/>
                </a:lnTo>
                <a:lnTo>
                  <a:pt x="27" y="9"/>
                </a:lnTo>
                <a:lnTo>
                  <a:pt x="46" y="0"/>
                </a:lnTo>
                <a:lnTo>
                  <a:pt x="46" y="1"/>
                </a:lnTo>
                <a:lnTo>
                  <a:pt x="33" y="11"/>
                </a:lnTo>
                <a:lnTo>
                  <a:pt x="36" y="18"/>
                </a:lnTo>
                <a:lnTo>
                  <a:pt x="27" y="21"/>
                </a:lnTo>
                <a:lnTo>
                  <a:pt x="15" y="28"/>
                </a:lnTo>
                <a:lnTo>
                  <a:pt x="13" y="28"/>
                </a:lnTo>
                <a:lnTo>
                  <a:pt x="8" y="26"/>
                </a:lnTo>
                <a:lnTo>
                  <a:pt x="2" y="23"/>
                </a:lnTo>
                <a:lnTo>
                  <a:pt x="0" y="1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5" name="Freeform 507"/>
          <p:cNvSpPr>
            <a:spLocks/>
          </p:cNvSpPr>
          <p:nvPr/>
        </p:nvSpPr>
        <p:spPr bwMode="auto">
          <a:xfrm>
            <a:off x="7501767" y="3095625"/>
            <a:ext cx="1508125" cy="1047750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" name="Freeform 260"/>
          <p:cNvSpPr>
            <a:spLocks/>
          </p:cNvSpPr>
          <p:nvPr/>
        </p:nvSpPr>
        <p:spPr bwMode="auto">
          <a:xfrm>
            <a:off x="7730675" y="4470554"/>
            <a:ext cx="57150" cy="68263"/>
          </a:xfrm>
          <a:custGeom>
            <a:avLst/>
            <a:gdLst>
              <a:gd name="T0" fmla="*/ 2147483647 w 42"/>
              <a:gd name="T1" fmla="*/ 0 h 54"/>
              <a:gd name="T2" fmla="*/ 0 w 42"/>
              <a:gd name="T3" fmla="*/ 2147483647 h 54"/>
              <a:gd name="T4" fmla="*/ 2147483647 w 42"/>
              <a:gd name="T5" fmla="*/ 2147483647 h 54"/>
              <a:gd name="T6" fmla="*/ 2147483647 w 42"/>
              <a:gd name="T7" fmla="*/ 2147483647 h 54"/>
              <a:gd name="T8" fmla="*/ 2147483647 w 42"/>
              <a:gd name="T9" fmla="*/ 2147483647 h 54"/>
              <a:gd name="T10" fmla="*/ 2147483647 w 42"/>
              <a:gd name="T11" fmla="*/ 0 h 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2" h="54">
                <a:moveTo>
                  <a:pt x="6" y="0"/>
                </a:moveTo>
                <a:lnTo>
                  <a:pt x="0" y="24"/>
                </a:lnTo>
                <a:lnTo>
                  <a:pt x="6" y="54"/>
                </a:lnTo>
                <a:lnTo>
                  <a:pt x="30" y="54"/>
                </a:lnTo>
                <a:lnTo>
                  <a:pt x="42" y="30"/>
                </a:lnTo>
                <a:lnTo>
                  <a:pt x="6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7" name="Freeform 261"/>
          <p:cNvSpPr>
            <a:spLocks/>
          </p:cNvSpPr>
          <p:nvPr/>
        </p:nvSpPr>
        <p:spPr bwMode="auto">
          <a:xfrm>
            <a:off x="8365367" y="4143375"/>
            <a:ext cx="53975" cy="53975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8" name="Freeform 262"/>
          <p:cNvSpPr>
            <a:spLocks/>
          </p:cNvSpPr>
          <p:nvPr/>
        </p:nvSpPr>
        <p:spPr bwMode="auto">
          <a:xfrm>
            <a:off x="8655879" y="4010025"/>
            <a:ext cx="31750" cy="93663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9" name="Freeform 263"/>
          <p:cNvSpPr>
            <a:spLocks/>
          </p:cNvSpPr>
          <p:nvPr/>
        </p:nvSpPr>
        <p:spPr bwMode="auto">
          <a:xfrm>
            <a:off x="8890829" y="3767138"/>
            <a:ext cx="46038" cy="69850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0" name="Freeform 264"/>
          <p:cNvSpPr>
            <a:spLocks/>
          </p:cNvSpPr>
          <p:nvPr/>
        </p:nvSpPr>
        <p:spPr bwMode="auto">
          <a:xfrm>
            <a:off x="8946392" y="3408363"/>
            <a:ext cx="344487" cy="374650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" name="Freeform 265"/>
          <p:cNvSpPr>
            <a:spLocks/>
          </p:cNvSpPr>
          <p:nvPr/>
        </p:nvSpPr>
        <p:spPr bwMode="auto">
          <a:xfrm>
            <a:off x="9189279" y="3063875"/>
            <a:ext cx="61913" cy="306388"/>
          </a:xfrm>
          <a:custGeom>
            <a:avLst/>
            <a:gdLst>
              <a:gd name="T0" fmla="*/ 2147483647 w 48"/>
              <a:gd name="T1" fmla="*/ 2147483647 h 234"/>
              <a:gd name="T2" fmla="*/ 2147483647 w 48"/>
              <a:gd name="T3" fmla="*/ 2147483647 h 234"/>
              <a:gd name="T4" fmla="*/ 2147483647 w 48"/>
              <a:gd name="T5" fmla="*/ 2147483647 h 234"/>
              <a:gd name="T6" fmla="*/ 0 w 48"/>
              <a:gd name="T7" fmla="*/ 2147483647 h 234"/>
              <a:gd name="T8" fmla="*/ 2147483647 w 48"/>
              <a:gd name="T9" fmla="*/ 2147483647 h 234"/>
              <a:gd name="T10" fmla="*/ 2147483647 w 48"/>
              <a:gd name="T11" fmla="*/ 0 h 234"/>
              <a:gd name="T12" fmla="*/ 2147483647 w 48"/>
              <a:gd name="T13" fmla="*/ 2147483647 h 234"/>
              <a:gd name="T14" fmla="*/ 2147483647 w 48"/>
              <a:gd name="T15" fmla="*/ 2147483647 h 234"/>
              <a:gd name="T16" fmla="*/ 2147483647 w 48"/>
              <a:gd name="T17" fmla="*/ 2147483647 h 234"/>
              <a:gd name="T18" fmla="*/ 2147483647 w 48"/>
              <a:gd name="T19" fmla="*/ 2147483647 h 234"/>
              <a:gd name="T20" fmla="*/ 2147483647 w 48"/>
              <a:gd name="T21" fmla="*/ 2147483647 h 234"/>
              <a:gd name="T22" fmla="*/ 2147483647 w 48"/>
              <a:gd name="T23" fmla="*/ 2147483647 h 234"/>
              <a:gd name="T24" fmla="*/ 2147483647 w 48"/>
              <a:gd name="T25" fmla="*/ 2147483647 h 234"/>
              <a:gd name="T26" fmla="*/ 2147483647 w 48"/>
              <a:gd name="T27" fmla="*/ 2147483647 h 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8" h="234">
                <a:moveTo>
                  <a:pt x="12" y="222"/>
                </a:moveTo>
                <a:lnTo>
                  <a:pt x="12" y="180"/>
                </a:lnTo>
                <a:lnTo>
                  <a:pt x="6" y="90"/>
                </a:lnTo>
                <a:lnTo>
                  <a:pt x="0" y="66"/>
                </a:lnTo>
                <a:lnTo>
                  <a:pt x="6" y="30"/>
                </a:lnTo>
                <a:lnTo>
                  <a:pt x="12" y="0"/>
                </a:lnTo>
                <a:lnTo>
                  <a:pt x="24" y="36"/>
                </a:lnTo>
                <a:lnTo>
                  <a:pt x="24" y="60"/>
                </a:lnTo>
                <a:lnTo>
                  <a:pt x="48" y="156"/>
                </a:lnTo>
                <a:lnTo>
                  <a:pt x="30" y="144"/>
                </a:lnTo>
                <a:lnTo>
                  <a:pt x="24" y="168"/>
                </a:lnTo>
                <a:lnTo>
                  <a:pt x="24" y="198"/>
                </a:lnTo>
                <a:lnTo>
                  <a:pt x="42" y="234"/>
                </a:lnTo>
                <a:lnTo>
                  <a:pt x="12" y="22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" name="Freeform 272"/>
          <p:cNvSpPr>
            <a:spLocks/>
          </p:cNvSpPr>
          <p:nvPr/>
        </p:nvSpPr>
        <p:spPr bwMode="auto">
          <a:xfrm>
            <a:off x="8638417" y="4189413"/>
            <a:ext cx="141287" cy="195262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3" name="Freeform 273"/>
          <p:cNvSpPr>
            <a:spLocks/>
          </p:cNvSpPr>
          <p:nvPr/>
        </p:nvSpPr>
        <p:spPr bwMode="auto">
          <a:xfrm>
            <a:off x="8695567" y="4416425"/>
            <a:ext cx="115887" cy="92075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" name="Freeform 333"/>
          <p:cNvSpPr>
            <a:spLocks/>
          </p:cNvSpPr>
          <p:nvPr/>
        </p:nvSpPr>
        <p:spPr bwMode="auto">
          <a:xfrm>
            <a:off x="7852604" y="3143250"/>
            <a:ext cx="777875" cy="390525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5" name="Line 449"/>
          <p:cNvSpPr>
            <a:spLocks noChangeShapeType="1"/>
          </p:cNvSpPr>
          <p:nvPr/>
        </p:nvSpPr>
        <p:spPr bwMode="auto">
          <a:xfrm>
            <a:off x="8600317" y="4206875"/>
            <a:ext cx="0" cy="0"/>
          </a:xfrm>
          <a:prstGeom prst="line">
            <a:avLst/>
          </a:prstGeom>
          <a:noFill/>
          <a:ln w="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" name="Freeform 506"/>
          <p:cNvSpPr>
            <a:spLocks/>
          </p:cNvSpPr>
          <p:nvPr/>
        </p:nvSpPr>
        <p:spPr bwMode="auto">
          <a:xfrm>
            <a:off x="8749542" y="3492500"/>
            <a:ext cx="123825" cy="155575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77" name="Freeform 517"/>
          <p:cNvSpPr>
            <a:spLocks/>
          </p:cNvSpPr>
          <p:nvPr/>
        </p:nvSpPr>
        <p:spPr bwMode="auto">
          <a:xfrm>
            <a:off x="8797167" y="3632200"/>
            <a:ext cx="85725" cy="104775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8" name="Freeform 411"/>
          <p:cNvSpPr>
            <a:spLocks/>
          </p:cNvSpPr>
          <p:nvPr/>
        </p:nvSpPr>
        <p:spPr bwMode="auto">
          <a:xfrm>
            <a:off x="4079117" y="5365750"/>
            <a:ext cx="127000" cy="166688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0 h 114"/>
              <a:gd name="T6" fmla="*/ 2147483647 w 102"/>
              <a:gd name="T7" fmla="*/ 2147483647 h 114"/>
              <a:gd name="T8" fmla="*/ 0 w 102"/>
              <a:gd name="T9" fmla="*/ 2147483647 h 114"/>
              <a:gd name="T10" fmla="*/ 0 w 102"/>
              <a:gd name="T11" fmla="*/ 2147483647 h 114"/>
              <a:gd name="T12" fmla="*/ 2147483647 w 102"/>
              <a:gd name="T13" fmla="*/ 2147483647 h 114"/>
              <a:gd name="T14" fmla="*/ 2147483647 w 102"/>
              <a:gd name="T15" fmla="*/ 2147483647 h 114"/>
              <a:gd name="T16" fmla="*/ 2147483647 w 102"/>
              <a:gd name="T17" fmla="*/ 2147483647 h 114"/>
              <a:gd name="T18" fmla="*/ 2147483647 w 102"/>
              <a:gd name="T19" fmla="*/ 2147483647 h 114"/>
              <a:gd name="T20" fmla="*/ 2147483647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66" y="24"/>
                </a:moveTo>
                <a:lnTo>
                  <a:pt x="36" y="6"/>
                </a:lnTo>
                <a:lnTo>
                  <a:pt x="18" y="0"/>
                </a:lnTo>
                <a:lnTo>
                  <a:pt x="6" y="18"/>
                </a:lnTo>
                <a:lnTo>
                  <a:pt x="0" y="48"/>
                </a:lnTo>
                <a:lnTo>
                  <a:pt x="0" y="78"/>
                </a:lnTo>
                <a:lnTo>
                  <a:pt x="24" y="96"/>
                </a:lnTo>
                <a:lnTo>
                  <a:pt x="36" y="108"/>
                </a:lnTo>
                <a:lnTo>
                  <a:pt x="66" y="114"/>
                </a:lnTo>
                <a:lnTo>
                  <a:pt x="96" y="90"/>
                </a:lnTo>
                <a:lnTo>
                  <a:pt x="102" y="78"/>
                </a:lnTo>
                <a:lnTo>
                  <a:pt x="84" y="42"/>
                </a:lnTo>
                <a:lnTo>
                  <a:pt x="66" y="2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" name="Freeform 420"/>
          <p:cNvSpPr>
            <a:spLocks/>
          </p:cNvSpPr>
          <p:nvPr/>
        </p:nvSpPr>
        <p:spPr bwMode="auto">
          <a:xfrm>
            <a:off x="3531429" y="4675188"/>
            <a:ext cx="320675" cy="392112"/>
          </a:xfrm>
          <a:custGeom>
            <a:avLst/>
            <a:gdLst>
              <a:gd name="T0" fmla="*/ 2147483647 w 240"/>
              <a:gd name="T1" fmla="*/ 2147483647 h 337"/>
              <a:gd name="T2" fmla="*/ 2147483647 w 240"/>
              <a:gd name="T3" fmla="*/ 2147483647 h 337"/>
              <a:gd name="T4" fmla="*/ 2147483647 w 240"/>
              <a:gd name="T5" fmla="*/ 2147483647 h 337"/>
              <a:gd name="T6" fmla="*/ 2147483647 w 240"/>
              <a:gd name="T7" fmla="*/ 2147483647 h 337"/>
              <a:gd name="T8" fmla="*/ 2147483647 w 240"/>
              <a:gd name="T9" fmla="*/ 2147483647 h 337"/>
              <a:gd name="T10" fmla="*/ 2147483647 w 240"/>
              <a:gd name="T11" fmla="*/ 2147483647 h 337"/>
              <a:gd name="T12" fmla="*/ 2147483647 w 240"/>
              <a:gd name="T13" fmla="*/ 2147483647 h 337"/>
              <a:gd name="T14" fmla="*/ 2147483647 w 240"/>
              <a:gd name="T15" fmla="*/ 2147483647 h 337"/>
              <a:gd name="T16" fmla="*/ 2147483647 w 240"/>
              <a:gd name="T17" fmla="*/ 2147483647 h 337"/>
              <a:gd name="T18" fmla="*/ 2147483647 w 240"/>
              <a:gd name="T19" fmla="*/ 2147483647 h 337"/>
              <a:gd name="T20" fmla="*/ 2147483647 w 240"/>
              <a:gd name="T21" fmla="*/ 2147483647 h 337"/>
              <a:gd name="T22" fmla="*/ 2147483647 w 240"/>
              <a:gd name="T23" fmla="*/ 2147483647 h 337"/>
              <a:gd name="T24" fmla="*/ 2147483647 w 240"/>
              <a:gd name="T25" fmla="*/ 2147483647 h 337"/>
              <a:gd name="T26" fmla="*/ 2147483647 w 240"/>
              <a:gd name="T27" fmla="*/ 0 h 337"/>
              <a:gd name="T28" fmla="*/ 2147483647 w 240"/>
              <a:gd name="T29" fmla="*/ 0 h 337"/>
              <a:gd name="T30" fmla="*/ 2147483647 w 240"/>
              <a:gd name="T31" fmla="*/ 2147483647 h 337"/>
              <a:gd name="T32" fmla="*/ 2147483647 w 240"/>
              <a:gd name="T33" fmla="*/ 2147483647 h 337"/>
              <a:gd name="T34" fmla="*/ 2147483647 w 240"/>
              <a:gd name="T35" fmla="*/ 2147483647 h 337"/>
              <a:gd name="T36" fmla="*/ 2147483647 w 240"/>
              <a:gd name="T37" fmla="*/ 2147483647 h 337"/>
              <a:gd name="T38" fmla="*/ 2147483647 w 240"/>
              <a:gd name="T39" fmla="*/ 2147483647 h 337"/>
              <a:gd name="T40" fmla="*/ 2147483647 w 240"/>
              <a:gd name="T41" fmla="*/ 2147483647 h 337"/>
              <a:gd name="T42" fmla="*/ 0 w 240"/>
              <a:gd name="T43" fmla="*/ 2147483647 h 337"/>
              <a:gd name="T44" fmla="*/ 2147483647 w 240"/>
              <a:gd name="T45" fmla="*/ 2147483647 h 337"/>
              <a:gd name="T46" fmla="*/ 2147483647 w 240"/>
              <a:gd name="T47" fmla="*/ 2147483647 h 337"/>
              <a:gd name="T48" fmla="*/ 2147483647 w 240"/>
              <a:gd name="T49" fmla="*/ 2147483647 h 337"/>
              <a:gd name="T50" fmla="*/ 2147483647 w 240"/>
              <a:gd name="T51" fmla="*/ 2147483647 h 337"/>
              <a:gd name="T52" fmla="*/ 2147483647 w 240"/>
              <a:gd name="T53" fmla="*/ 2147483647 h 337"/>
              <a:gd name="T54" fmla="*/ 2147483647 w 240"/>
              <a:gd name="T55" fmla="*/ 2147483647 h 337"/>
              <a:gd name="T56" fmla="*/ 2147483647 w 240"/>
              <a:gd name="T57" fmla="*/ 2147483647 h 337"/>
              <a:gd name="T58" fmla="*/ 2147483647 w 240"/>
              <a:gd name="T59" fmla="*/ 2147483647 h 337"/>
              <a:gd name="T60" fmla="*/ 2147483647 w 240"/>
              <a:gd name="T61" fmla="*/ 2147483647 h 337"/>
              <a:gd name="T62" fmla="*/ 2147483647 w 240"/>
              <a:gd name="T63" fmla="*/ 2147483647 h 33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40" h="337">
                <a:moveTo>
                  <a:pt x="228" y="204"/>
                </a:moveTo>
                <a:lnTo>
                  <a:pt x="228" y="198"/>
                </a:lnTo>
                <a:lnTo>
                  <a:pt x="216" y="198"/>
                </a:lnTo>
                <a:lnTo>
                  <a:pt x="210" y="162"/>
                </a:lnTo>
                <a:lnTo>
                  <a:pt x="180" y="174"/>
                </a:lnTo>
                <a:lnTo>
                  <a:pt x="156" y="156"/>
                </a:lnTo>
                <a:lnTo>
                  <a:pt x="156" y="120"/>
                </a:lnTo>
                <a:lnTo>
                  <a:pt x="180" y="84"/>
                </a:lnTo>
                <a:lnTo>
                  <a:pt x="198" y="72"/>
                </a:lnTo>
                <a:lnTo>
                  <a:pt x="204" y="54"/>
                </a:lnTo>
                <a:lnTo>
                  <a:pt x="192" y="36"/>
                </a:lnTo>
                <a:lnTo>
                  <a:pt x="168" y="36"/>
                </a:lnTo>
                <a:lnTo>
                  <a:pt x="150" y="18"/>
                </a:lnTo>
                <a:lnTo>
                  <a:pt x="120" y="0"/>
                </a:lnTo>
                <a:lnTo>
                  <a:pt x="108" y="24"/>
                </a:lnTo>
                <a:lnTo>
                  <a:pt x="84" y="48"/>
                </a:lnTo>
                <a:lnTo>
                  <a:pt x="66" y="54"/>
                </a:lnTo>
                <a:lnTo>
                  <a:pt x="42" y="78"/>
                </a:lnTo>
                <a:lnTo>
                  <a:pt x="24" y="72"/>
                </a:lnTo>
                <a:lnTo>
                  <a:pt x="18" y="60"/>
                </a:lnTo>
                <a:lnTo>
                  <a:pt x="0" y="72"/>
                </a:lnTo>
                <a:lnTo>
                  <a:pt x="18" y="114"/>
                </a:lnTo>
                <a:lnTo>
                  <a:pt x="54" y="174"/>
                </a:lnTo>
                <a:lnTo>
                  <a:pt x="90" y="252"/>
                </a:lnTo>
                <a:lnTo>
                  <a:pt x="90" y="264"/>
                </a:lnTo>
                <a:lnTo>
                  <a:pt x="216" y="337"/>
                </a:lnTo>
                <a:lnTo>
                  <a:pt x="222" y="337"/>
                </a:lnTo>
                <a:lnTo>
                  <a:pt x="228" y="307"/>
                </a:lnTo>
                <a:lnTo>
                  <a:pt x="234" y="270"/>
                </a:lnTo>
                <a:lnTo>
                  <a:pt x="240" y="222"/>
                </a:lnTo>
                <a:lnTo>
                  <a:pt x="228" y="204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0" name="Freeform 413"/>
          <p:cNvSpPr>
            <a:spLocks/>
          </p:cNvSpPr>
          <p:nvPr/>
        </p:nvSpPr>
        <p:spPr bwMode="auto">
          <a:xfrm>
            <a:off x="3736217" y="4551363"/>
            <a:ext cx="884237" cy="911225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1978554233 h 10000"/>
              <a:gd name="T28" fmla="*/ 2147483647 w 10000"/>
              <a:gd name="T29" fmla="*/ 1571492712 h 10000"/>
              <a:gd name="T30" fmla="*/ 2147483647 w 10000"/>
              <a:gd name="T31" fmla="*/ 1454980750 h 10000"/>
              <a:gd name="T32" fmla="*/ 2147483647 w 10000"/>
              <a:gd name="T33" fmla="*/ 1106175301 h 10000"/>
              <a:gd name="T34" fmla="*/ 2147483647 w 10000"/>
              <a:gd name="T35" fmla="*/ 640102212 h 10000"/>
              <a:gd name="T36" fmla="*/ 2147483647 w 10000"/>
              <a:gd name="T37" fmla="*/ 174776418 h 10000"/>
              <a:gd name="T38" fmla="*/ 2147483647 w 10000"/>
              <a:gd name="T39" fmla="*/ 640102212 h 10000"/>
              <a:gd name="T40" fmla="*/ 2147483647 w 10000"/>
              <a:gd name="T41" fmla="*/ 581837847 h 10000"/>
              <a:gd name="T42" fmla="*/ 2147483647 w 10000"/>
              <a:gd name="T43" fmla="*/ 640102212 h 10000"/>
              <a:gd name="T44" fmla="*/ 2147483647 w 10000"/>
              <a:gd name="T45" fmla="*/ 756622557 h 10000"/>
              <a:gd name="T46" fmla="*/ 2147483647 w 10000"/>
              <a:gd name="T47" fmla="*/ 233040691 h 10000"/>
              <a:gd name="T48" fmla="*/ 2147483647 w 10000"/>
              <a:gd name="T49" fmla="*/ 0 h 10000"/>
              <a:gd name="T50" fmla="*/ 1983523268 w 10000"/>
              <a:gd name="T51" fmla="*/ 233040691 h 10000"/>
              <a:gd name="T52" fmla="*/ 1700062263 w 10000"/>
              <a:gd name="T53" fmla="*/ 523581775 h 10000"/>
              <a:gd name="T54" fmla="*/ 1246527822 w 10000"/>
              <a:gd name="T55" fmla="*/ 873134519 h 10000"/>
              <a:gd name="T56" fmla="*/ 623607879 w 10000"/>
              <a:gd name="T57" fmla="*/ 814878538 h 10000"/>
              <a:gd name="T58" fmla="*/ 566914139 w 10000"/>
              <a:gd name="T59" fmla="*/ 1746277422 h 10000"/>
              <a:gd name="T60" fmla="*/ 396840702 w 10000"/>
              <a:gd name="T61" fmla="*/ 1804533494 h 10000"/>
              <a:gd name="T62" fmla="*/ 0 w 10000"/>
              <a:gd name="T63" fmla="*/ 2147483647 h 10000"/>
              <a:gd name="T64" fmla="*/ 226767265 w 10000"/>
              <a:gd name="T65" fmla="*/ 2147483647 h 10000"/>
              <a:gd name="T66" fmla="*/ 566914139 w 10000"/>
              <a:gd name="T67" fmla="*/ 2147483647 h 10000"/>
              <a:gd name="T68" fmla="*/ 680301707 w 10000"/>
              <a:gd name="T69" fmla="*/ 2147483647 h 10000"/>
              <a:gd name="T70" fmla="*/ 975514221 w 10000"/>
              <a:gd name="T71" fmla="*/ 2147483647 h 10000"/>
              <a:gd name="T72" fmla="*/ 1292157988 w 10000"/>
              <a:gd name="T73" fmla="*/ 2147483647 h 10000"/>
              <a:gd name="T74" fmla="*/ 1529988738 w 10000"/>
              <a:gd name="T75" fmla="*/ 2147483647 h 10000"/>
              <a:gd name="T76" fmla="*/ 2147483647 w 10000"/>
              <a:gd name="T77" fmla="*/ 2147483647 h 10000"/>
              <a:gd name="T78" fmla="*/ 2147483647 w 10000"/>
              <a:gd name="T79" fmla="*/ 2147483647 h 10000"/>
              <a:gd name="T80" fmla="*/ 2147483647 w 10000"/>
              <a:gd name="T81" fmla="*/ 2147483647 h 100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10000" h="10000">
                <a:moveTo>
                  <a:pt x="5000" y="7769"/>
                </a:moveTo>
                <a:cubicBezTo>
                  <a:pt x="5027" y="7795"/>
                  <a:pt x="5055" y="7820"/>
                  <a:pt x="5082" y="7846"/>
                </a:cubicBezTo>
                <a:cubicBezTo>
                  <a:pt x="5027" y="8000"/>
                  <a:pt x="4973" y="8154"/>
                  <a:pt x="4918" y="8308"/>
                </a:cubicBezTo>
                <a:lnTo>
                  <a:pt x="4672" y="8462"/>
                </a:lnTo>
                <a:lnTo>
                  <a:pt x="4098" y="9000"/>
                </a:lnTo>
                <a:lnTo>
                  <a:pt x="4180" y="9000"/>
                </a:lnTo>
                <a:lnTo>
                  <a:pt x="4098" y="9000"/>
                </a:lnTo>
                <a:lnTo>
                  <a:pt x="4344" y="9077"/>
                </a:lnTo>
                <a:lnTo>
                  <a:pt x="4754" y="9308"/>
                </a:lnTo>
                <a:lnTo>
                  <a:pt x="5000" y="9538"/>
                </a:lnTo>
                <a:lnTo>
                  <a:pt x="5246" y="10000"/>
                </a:lnTo>
                <a:cubicBezTo>
                  <a:pt x="5273" y="9923"/>
                  <a:pt x="5301" y="9846"/>
                  <a:pt x="5328" y="9769"/>
                </a:cubicBezTo>
                <a:lnTo>
                  <a:pt x="5656" y="9462"/>
                </a:lnTo>
                <a:lnTo>
                  <a:pt x="6066" y="9077"/>
                </a:lnTo>
                <a:lnTo>
                  <a:pt x="6393" y="8077"/>
                </a:lnTo>
                <a:lnTo>
                  <a:pt x="6639" y="7615"/>
                </a:lnTo>
                <a:lnTo>
                  <a:pt x="7541" y="7077"/>
                </a:lnTo>
                <a:lnTo>
                  <a:pt x="8115" y="7000"/>
                </a:lnTo>
                <a:lnTo>
                  <a:pt x="8279" y="6923"/>
                </a:lnTo>
                <a:lnTo>
                  <a:pt x="8443" y="6615"/>
                </a:lnTo>
                <a:cubicBezTo>
                  <a:pt x="8470" y="6513"/>
                  <a:pt x="8498" y="6410"/>
                  <a:pt x="8525" y="6308"/>
                </a:cubicBezTo>
                <a:cubicBezTo>
                  <a:pt x="8607" y="6180"/>
                  <a:pt x="8688" y="6051"/>
                  <a:pt x="8770" y="5923"/>
                </a:cubicBezTo>
                <a:cubicBezTo>
                  <a:pt x="8797" y="5872"/>
                  <a:pt x="8825" y="5820"/>
                  <a:pt x="8852" y="5769"/>
                </a:cubicBezTo>
                <a:cubicBezTo>
                  <a:pt x="8879" y="5333"/>
                  <a:pt x="8907" y="4898"/>
                  <a:pt x="8934" y="4462"/>
                </a:cubicBezTo>
                <a:lnTo>
                  <a:pt x="9180" y="4385"/>
                </a:lnTo>
                <a:lnTo>
                  <a:pt x="10000" y="3385"/>
                </a:lnTo>
                <a:lnTo>
                  <a:pt x="10000" y="3154"/>
                </a:lnTo>
                <a:cubicBezTo>
                  <a:pt x="9945" y="2974"/>
                  <a:pt x="9891" y="2795"/>
                  <a:pt x="9836" y="2615"/>
                </a:cubicBezTo>
                <a:lnTo>
                  <a:pt x="9344" y="2462"/>
                </a:lnTo>
                <a:lnTo>
                  <a:pt x="8607" y="2077"/>
                </a:lnTo>
                <a:lnTo>
                  <a:pt x="7787" y="2000"/>
                </a:lnTo>
                <a:lnTo>
                  <a:pt x="7541" y="1923"/>
                </a:lnTo>
                <a:lnTo>
                  <a:pt x="7377" y="1692"/>
                </a:lnTo>
                <a:lnTo>
                  <a:pt x="6721" y="1462"/>
                </a:lnTo>
                <a:lnTo>
                  <a:pt x="6148" y="1154"/>
                </a:lnTo>
                <a:cubicBezTo>
                  <a:pt x="6121" y="1051"/>
                  <a:pt x="6093" y="949"/>
                  <a:pt x="6066" y="846"/>
                </a:cubicBezTo>
                <a:lnTo>
                  <a:pt x="5820" y="231"/>
                </a:lnTo>
                <a:lnTo>
                  <a:pt x="5738" y="231"/>
                </a:lnTo>
                <a:lnTo>
                  <a:pt x="5410" y="692"/>
                </a:lnTo>
                <a:lnTo>
                  <a:pt x="5082" y="846"/>
                </a:lnTo>
                <a:cubicBezTo>
                  <a:pt x="5055" y="820"/>
                  <a:pt x="5027" y="795"/>
                  <a:pt x="5000" y="769"/>
                </a:cubicBezTo>
                <a:lnTo>
                  <a:pt x="4590" y="769"/>
                </a:lnTo>
                <a:lnTo>
                  <a:pt x="4426" y="846"/>
                </a:lnTo>
                <a:lnTo>
                  <a:pt x="4344" y="846"/>
                </a:lnTo>
                <a:lnTo>
                  <a:pt x="3934" y="923"/>
                </a:lnTo>
                <a:lnTo>
                  <a:pt x="3689" y="1000"/>
                </a:lnTo>
                <a:lnTo>
                  <a:pt x="3443" y="769"/>
                </a:lnTo>
                <a:cubicBezTo>
                  <a:pt x="3470" y="615"/>
                  <a:pt x="3498" y="462"/>
                  <a:pt x="3525" y="308"/>
                </a:cubicBezTo>
                <a:lnTo>
                  <a:pt x="3361" y="77"/>
                </a:lnTo>
                <a:lnTo>
                  <a:pt x="3197" y="0"/>
                </a:lnTo>
                <a:cubicBezTo>
                  <a:pt x="3224" y="51"/>
                  <a:pt x="3252" y="103"/>
                  <a:pt x="3279" y="154"/>
                </a:cubicBezTo>
                <a:lnTo>
                  <a:pt x="2869" y="308"/>
                </a:lnTo>
                <a:lnTo>
                  <a:pt x="2213" y="308"/>
                </a:lnTo>
                <a:lnTo>
                  <a:pt x="2459" y="692"/>
                </a:lnTo>
                <a:cubicBezTo>
                  <a:pt x="2486" y="769"/>
                  <a:pt x="2514" y="846"/>
                  <a:pt x="2541" y="923"/>
                </a:cubicBezTo>
                <a:lnTo>
                  <a:pt x="1803" y="1154"/>
                </a:lnTo>
                <a:lnTo>
                  <a:pt x="1557" y="923"/>
                </a:lnTo>
                <a:lnTo>
                  <a:pt x="902" y="1077"/>
                </a:lnTo>
                <a:cubicBezTo>
                  <a:pt x="929" y="1205"/>
                  <a:pt x="957" y="1334"/>
                  <a:pt x="984" y="1462"/>
                </a:cubicBezTo>
                <a:cubicBezTo>
                  <a:pt x="929" y="1744"/>
                  <a:pt x="875" y="2026"/>
                  <a:pt x="820" y="2308"/>
                </a:cubicBezTo>
                <a:cubicBezTo>
                  <a:pt x="765" y="2257"/>
                  <a:pt x="711" y="2205"/>
                  <a:pt x="656" y="2154"/>
                </a:cubicBezTo>
                <a:cubicBezTo>
                  <a:pt x="629" y="2231"/>
                  <a:pt x="601" y="2308"/>
                  <a:pt x="574" y="2385"/>
                </a:cubicBezTo>
                <a:lnTo>
                  <a:pt x="328" y="2538"/>
                </a:lnTo>
                <a:lnTo>
                  <a:pt x="0" y="3000"/>
                </a:lnTo>
                <a:lnTo>
                  <a:pt x="0" y="3462"/>
                </a:lnTo>
                <a:lnTo>
                  <a:pt x="328" y="3692"/>
                </a:lnTo>
                <a:lnTo>
                  <a:pt x="738" y="3538"/>
                </a:lnTo>
                <a:cubicBezTo>
                  <a:pt x="765" y="3692"/>
                  <a:pt x="793" y="3846"/>
                  <a:pt x="820" y="4000"/>
                </a:cubicBezTo>
                <a:lnTo>
                  <a:pt x="984" y="4000"/>
                </a:lnTo>
                <a:lnTo>
                  <a:pt x="984" y="4077"/>
                </a:lnTo>
                <a:cubicBezTo>
                  <a:pt x="1311" y="4000"/>
                  <a:pt x="1240" y="3993"/>
                  <a:pt x="1311" y="4000"/>
                </a:cubicBezTo>
                <a:cubicBezTo>
                  <a:pt x="1382" y="4007"/>
                  <a:pt x="1378" y="4124"/>
                  <a:pt x="1411" y="4121"/>
                </a:cubicBezTo>
                <a:cubicBezTo>
                  <a:pt x="1487" y="4047"/>
                  <a:pt x="1644" y="3939"/>
                  <a:pt x="1720" y="3900"/>
                </a:cubicBezTo>
                <a:cubicBezTo>
                  <a:pt x="1796" y="3861"/>
                  <a:pt x="1787" y="3873"/>
                  <a:pt x="1869" y="3886"/>
                </a:cubicBezTo>
                <a:cubicBezTo>
                  <a:pt x="1951" y="3899"/>
                  <a:pt x="2074" y="3776"/>
                  <a:pt x="2131" y="3846"/>
                </a:cubicBezTo>
                <a:cubicBezTo>
                  <a:pt x="2188" y="3916"/>
                  <a:pt x="2186" y="4154"/>
                  <a:pt x="2213" y="4308"/>
                </a:cubicBezTo>
                <a:lnTo>
                  <a:pt x="2705" y="4538"/>
                </a:lnTo>
                <a:lnTo>
                  <a:pt x="3279" y="4769"/>
                </a:lnTo>
                <a:lnTo>
                  <a:pt x="3279" y="5077"/>
                </a:lnTo>
                <a:lnTo>
                  <a:pt x="3443" y="5308"/>
                </a:lnTo>
                <a:cubicBezTo>
                  <a:pt x="3525" y="5308"/>
                  <a:pt x="3934" y="5385"/>
                  <a:pt x="3934" y="5385"/>
                </a:cubicBezTo>
                <a:lnTo>
                  <a:pt x="3934" y="5692"/>
                </a:lnTo>
                <a:lnTo>
                  <a:pt x="3934" y="6231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1" name="Freeform 409"/>
          <p:cNvSpPr>
            <a:spLocks/>
          </p:cNvSpPr>
          <p:nvPr/>
        </p:nvSpPr>
        <p:spPr bwMode="auto">
          <a:xfrm>
            <a:off x="3723517" y="5153025"/>
            <a:ext cx="473075" cy="947738"/>
          </a:xfrm>
          <a:custGeom>
            <a:avLst/>
            <a:gdLst>
              <a:gd name="T0" fmla="*/ 2147483647 w 10000"/>
              <a:gd name="T1" fmla="*/ 2147483647 h 10001"/>
              <a:gd name="T2" fmla="*/ 2147483647 w 10000"/>
              <a:gd name="T3" fmla="*/ 2147483647 h 10001"/>
              <a:gd name="T4" fmla="*/ 2147483647 w 10000"/>
              <a:gd name="T5" fmla="*/ 2147483647 h 10001"/>
              <a:gd name="T6" fmla="*/ 2147483647 w 10000"/>
              <a:gd name="T7" fmla="*/ 2147483647 h 10001"/>
              <a:gd name="T8" fmla="*/ 2147483647 w 10000"/>
              <a:gd name="T9" fmla="*/ 2147483647 h 10001"/>
              <a:gd name="T10" fmla="*/ 2147483647 w 10000"/>
              <a:gd name="T11" fmla="*/ 2147483647 h 10001"/>
              <a:gd name="T12" fmla="*/ 2147483647 w 10000"/>
              <a:gd name="T13" fmla="*/ 2147483647 h 10001"/>
              <a:gd name="T14" fmla="*/ 2147483647 w 10000"/>
              <a:gd name="T15" fmla="*/ 2147483647 h 10001"/>
              <a:gd name="T16" fmla="*/ 2147483647 w 10000"/>
              <a:gd name="T17" fmla="*/ 2147483647 h 10001"/>
              <a:gd name="T18" fmla="*/ 2147483647 w 10000"/>
              <a:gd name="T19" fmla="*/ 2147483647 h 10001"/>
              <a:gd name="T20" fmla="*/ 2147483647 w 10000"/>
              <a:gd name="T21" fmla="*/ 2147483647 h 10001"/>
              <a:gd name="T22" fmla="*/ 2147483647 w 10000"/>
              <a:gd name="T23" fmla="*/ 2147483647 h 10001"/>
              <a:gd name="T24" fmla="*/ 2147483647 w 10000"/>
              <a:gd name="T25" fmla="*/ 2147483647 h 10001"/>
              <a:gd name="T26" fmla="*/ 2147483647 w 10000"/>
              <a:gd name="T27" fmla="*/ 2147483647 h 10001"/>
              <a:gd name="T28" fmla="*/ 2147483647 w 10000"/>
              <a:gd name="T29" fmla="*/ 0 h 10001"/>
              <a:gd name="T30" fmla="*/ 2147483647 w 10000"/>
              <a:gd name="T31" fmla="*/ 2147483647 h 10001"/>
              <a:gd name="T32" fmla="*/ 2147483647 w 10000"/>
              <a:gd name="T33" fmla="*/ 2147483647 h 10001"/>
              <a:gd name="T34" fmla="*/ 2147483647 w 10000"/>
              <a:gd name="T35" fmla="*/ 2147483647 h 10001"/>
              <a:gd name="T36" fmla="*/ 2147483647 w 10000"/>
              <a:gd name="T37" fmla="*/ 2147483647 h 10001"/>
              <a:gd name="T38" fmla="*/ 2147483647 w 10000"/>
              <a:gd name="T39" fmla="*/ 2147483647 h 10001"/>
              <a:gd name="T40" fmla="*/ 2147483647 w 10000"/>
              <a:gd name="T41" fmla="*/ 2147483647 h 10001"/>
              <a:gd name="T42" fmla="*/ 2147483647 w 10000"/>
              <a:gd name="T43" fmla="*/ 2147483647 h 10001"/>
              <a:gd name="T44" fmla="*/ 2147483647 w 10000"/>
              <a:gd name="T45" fmla="*/ 2147483647 h 10001"/>
              <a:gd name="T46" fmla="*/ 2147483647 w 10000"/>
              <a:gd name="T47" fmla="*/ 2147483647 h 10001"/>
              <a:gd name="T48" fmla="*/ 2147483647 w 10000"/>
              <a:gd name="T49" fmla="*/ 2147483647 h 10001"/>
              <a:gd name="T50" fmla="*/ 2147483647 w 10000"/>
              <a:gd name="T51" fmla="*/ 2147483647 h 10001"/>
              <a:gd name="T52" fmla="*/ 2147483647 w 10000"/>
              <a:gd name="T53" fmla="*/ 2147483647 h 10001"/>
              <a:gd name="T54" fmla="*/ 2147483647 w 10000"/>
              <a:gd name="T55" fmla="*/ 2147483647 h 10001"/>
              <a:gd name="T56" fmla="*/ 2147483647 w 10000"/>
              <a:gd name="T57" fmla="*/ 2147483647 h 10001"/>
              <a:gd name="T58" fmla="*/ 2147483647 w 10000"/>
              <a:gd name="T59" fmla="*/ 2147483647 h 10001"/>
              <a:gd name="T60" fmla="*/ 2147483647 w 10000"/>
              <a:gd name="T61" fmla="*/ 2147483647 h 10001"/>
              <a:gd name="T62" fmla="*/ 2147483647 w 10000"/>
              <a:gd name="T63" fmla="*/ 2147483647 h 10001"/>
              <a:gd name="T64" fmla="*/ 2147483647 w 10000"/>
              <a:gd name="T65" fmla="*/ 2147483647 h 10001"/>
              <a:gd name="T66" fmla="*/ 0 w 10000"/>
              <a:gd name="T67" fmla="*/ 2147483647 h 10001"/>
              <a:gd name="T68" fmla="*/ 806443005 w 10000"/>
              <a:gd name="T69" fmla="*/ 2147483647 h 10001"/>
              <a:gd name="T70" fmla="*/ 2147483647 w 10000"/>
              <a:gd name="T71" fmla="*/ 2147483647 h 10001"/>
              <a:gd name="T72" fmla="*/ 2147483647 w 10000"/>
              <a:gd name="T73" fmla="*/ 2147483647 h 10001"/>
              <a:gd name="T74" fmla="*/ 2147483647 w 10000"/>
              <a:gd name="T75" fmla="*/ 2147483647 h 10001"/>
              <a:gd name="T76" fmla="*/ 2147483647 w 10000"/>
              <a:gd name="T77" fmla="*/ 2147483647 h 10001"/>
              <a:gd name="T78" fmla="*/ 2147483647 w 10000"/>
              <a:gd name="T79" fmla="*/ 2147483647 h 10001"/>
              <a:gd name="T80" fmla="*/ 2147483647 w 10000"/>
              <a:gd name="T81" fmla="*/ 2147483647 h 10001"/>
              <a:gd name="T82" fmla="*/ 2147483647 w 10000"/>
              <a:gd name="T83" fmla="*/ 2147483647 h 10001"/>
              <a:gd name="T84" fmla="*/ 2147483647 w 10000"/>
              <a:gd name="T85" fmla="*/ 2147483647 h 10001"/>
              <a:gd name="T86" fmla="*/ 2147483647 w 10000"/>
              <a:gd name="T87" fmla="*/ 2147483647 h 10001"/>
              <a:gd name="T88" fmla="*/ 2147483647 w 10000"/>
              <a:gd name="T89" fmla="*/ 2147483647 h 10001"/>
              <a:gd name="T90" fmla="*/ 2147483647 w 10000"/>
              <a:gd name="T91" fmla="*/ 2147483647 h 10001"/>
              <a:gd name="T92" fmla="*/ 2147483647 w 10000"/>
              <a:gd name="T93" fmla="*/ 2147483647 h 10001"/>
              <a:gd name="T94" fmla="*/ 2147483647 w 10000"/>
              <a:gd name="T95" fmla="*/ 2147483647 h 10001"/>
              <a:gd name="T96" fmla="*/ 2147483647 w 10000"/>
              <a:gd name="T97" fmla="*/ 2147483647 h 10001"/>
              <a:gd name="T98" fmla="*/ 2147483647 w 10000"/>
              <a:gd name="T99" fmla="*/ 2147483647 h 10001"/>
              <a:gd name="T100" fmla="*/ 2147483647 w 10000"/>
              <a:gd name="T101" fmla="*/ 2147483647 h 10001"/>
              <a:gd name="T102" fmla="*/ 2147483647 w 10000"/>
              <a:gd name="T103" fmla="*/ 2147483647 h 10001"/>
              <a:gd name="T104" fmla="*/ 2147483647 w 10000"/>
              <a:gd name="T105" fmla="*/ 2147483647 h 10001"/>
              <a:gd name="T106" fmla="*/ 2147483647 w 10000"/>
              <a:gd name="T107" fmla="*/ 2147483647 h 10001"/>
              <a:gd name="T108" fmla="*/ 2147483647 w 10000"/>
              <a:gd name="T109" fmla="*/ 2147483647 h 10001"/>
              <a:gd name="T110" fmla="*/ 2147483647 w 10000"/>
              <a:gd name="T111" fmla="*/ 2147483647 h 10001"/>
              <a:gd name="T112" fmla="*/ 2147483647 w 10000"/>
              <a:gd name="T113" fmla="*/ 2147483647 h 10001"/>
              <a:gd name="T114" fmla="*/ 2147483647 w 10000"/>
              <a:gd name="T115" fmla="*/ 2147483647 h 10001"/>
              <a:gd name="T116" fmla="*/ 2147483647 w 10000"/>
              <a:gd name="T117" fmla="*/ 2147483647 h 10001"/>
              <a:gd name="T118" fmla="*/ 2147483647 w 10000"/>
              <a:gd name="T119" fmla="*/ 2147483647 h 10001"/>
              <a:gd name="T120" fmla="*/ 2147483647 w 10000"/>
              <a:gd name="T121" fmla="*/ 2147483647 h 10001"/>
              <a:gd name="T122" fmla="*/ 2147483647 w 10000"/>
              <a:gd name="T123" fmla="*/ 2147483647 h 10001"/>
              <a:gd name="T124" fmla="*/ 2147483647 w 10000"/>
              <a:gd name="T125" fmla="*/ 2147483647 h 1000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0000" h="10001">
                <a:moveTo>
                  <a:pt x="7581" y="2950"/>
                </a:moveTo>
                <a:cubicBezTo>
                  <a:pt x="7635" y="2818"/>
                  <a:pt x="7688" y="2685"/>
                  <a:pt x="7742" y="2552"/>
                </a:cubicBezTo>
                <a:lnTo>
                  <a:pt x="8065" y="2312"/>
                </a:lnTo>
                <a:lnTo>
                  <a:pt x="9194" y="1754"/>
                </a:lnTo>
                <a:lnTo>
                  <a:pt x="9677" y="1595"/>
                </a:lnTo>
                <a:lnTo>
                  <a:pt x="10000" y="1116"/>
                </a:lnTo>
                <a:lnTo>
                  <a:pt x="9839" y="1037"/>
                </a:lnTo>
                <a:lnTo>
                  <a:pt x="9355" y="1197"/>
                </a:lnTo>
                <a:lnTo>
                  <a:pt x="8387" y="1435"/>
                </a:lnTo>
                <a:lnTo>
                  <a:pt x="7581" y="1356"/>
                </a:lnTo>
                <a:cubicBezTo>
                  <a:pt x="7635" y="1170"/>
                  <a:pt x="7688" y="983"/>
                  <a:pt x="7742" y="797"/>
                </a:cubicBezTo>
                <a:lnTo>
                  <a:pt x="7258" y="638"/>
                </a:lnTo>
                <a:lnTo>
                  <a:pt x="6290" y="479"/>
                </a:lnTo>
                <a:lnTo>
                  <a:pt x="5806" y="319"/>
                </a:lnTo>
                <a:lnTo>
                  <a:pt x="5323" y="0"/>
                </a:lnTo>
                <a:lnTo>
                  <a:pt x="4677" y="81"/>
                </a:lnTo>
                <a:lnTo>
                  <a:pt x="4516" y="159"/>
                </a:lnTo>
                <a:lnTo>
                  <a:pt x="3710" y="81"/>
                </a:lnTo>
                <a:cubicBezTo>
                  <a:pt x="3387" y="81"/>
                  <a:pt x="3476" y="72"/>
                  <a:pt x="3387" y="81"/>
                </a:cubicBezTo>
                <a:cubicBezTo>
                  <a:pt x="3298" y="89"/>
                  <a:pt x="3178" y="131"/>
                  <a:pt x="3178" y="131"/>
                </a:cubicBezTo>
                <a:cubicBezTo>
                  <a:pt x="3339" y="211"/>
                  <a:pt x="3245" y="168"/>
                  <a:pt x="3226" y="240"/>
                </a:cubicBezTo>
                <a:cubicBezTo>
                  <a:pt x="3207" y="310"/>
                  <a:pt x="3065" y="558"/>
                  <a:pt x="3065" y="558"/>
                </a:cubicBezTo>
                <a:lnTo>
                  <a:pt x="2581" y="797"/>
                </a:lnTo>
                <a:lnTo>
                  <a:pt x="2581" y="1275"/>
                </a:lnTo>
                <a:lnTo>
                  <a:pt x="2258" y="1595"/>
                </a:lnTo>
                <a:lnTo>
                  <a:pt x="1774" y="2631"/>
                </a:lnTo>
                <a:cubicBezTo>
                  <a:pt x="1828" y="2896"/>
                  <a:pt x="1881" y="3163"/>
                  <a:pt x="1935" y="3428"/>
                </a:cubicBezTo>
                <a:lnTo>
                  <a:pt x="968" y="4466"/>
                </a:lnTo>
                <a:lnTo>
                  <a:pt x="806" y="5582"/>
                </a:lnTo>
                <a:lnTo>
                  <a:pt x="806" y="6141"/>
                </a:lnTo>
                <a:cubicBezTo>
                  <a:pt x="752" y="6327"/>
                  <a:pt x="699" y="6514"/>
                  <a:pt x="645" y="6699"/>
                </a:cubicBezTo>
                <a:lnTo>
                  <a:pt x="968" y="7019"/>
                </a:lnTo>
                <a:lnTo>
                  <a:pt x="484" y="8294"/>
                </a:lnTo>
                <a:lnTo>
                  <a:pt x="0" y="8852"/>
                </a:lnTo>
                <a:cubicBezTo>
                  <a:pt x="54" y="8985"/>
                  <a:pt x="47" y="9085"/>
                  <a:pt x="161" y="9251"/>
                </a:cubicBezTo>
                <a:cubicBezTo>
                  <a:pt x="275" y="9417"/>
                  <a:pt x="316" y="9724"/>
                  <a:pt x="685" y="9848"/>
                </a:cubicBezTo>
                <a:cubicBezTo>
                  <a:pt x="1054" y="9973"/>
                  <a:pt x="2126" y="10011"/>
                  <a:pt x="2375" y="10000"/>
                </a:cubicBezTo>
                <a:cubicBezTo>
                  <a:pt x="2624" y="9989"/>
                  <a:pt x="2202" y="9881"/>
                  <a:pt x="2182" y="9783"/>
                </a:cubicBezTo>
                <a:cubicBezTo>
                  <a:pt x="2163" y="9685"/>
                  <a:pt x="2172" y="9527"/>
                  <a:pt x="2258" y="9410"/>
                </a:cubicBezTo>
                <a:cubicBezTo>
                  <a:pt x="2345" y="9293"/>
                  <a:pt x="2550" y="9220"/>
                  <a:pt x="2701" y="9082"/>
                </a:cubicBezTo>
                <a:cubicBezTo>
                  <a:pt x="2852" y="8944"/>
                  <a:pt x="3004" y="8707"/>
                  <a:pt x="3165" y="8584"/>
                </a:cubicBezTo>
                <a:cubicBezTo>
                  <a:pt x="3326" y="8461"/>
                  <a:pt x="3550" y="8459"/>
                  <a:pt x="3668" y="8344"/>
                </a:cubicBezTo>
                <a:cubicBezTo>
                  <a:pt x="3786" y="8229"/>
                  <a:pt x="3918" y="7996"/>
                  <a:pt x="3871" y="7895"/>
                </a:cubicBezTo>
                <a:cubicBezTo>
                  <a:pt x="3824" y="7794"/>
                  <a:pt x="3548" y="7789"/>
                  <a:pt x="3387" y="7736"/>
                </a:cubicBezTo>
                <a:cubicBezTo>
                  <a:pt x="3280" y="7629"/>
                  <a:pt x="3000" y="7495"/>
                  <a:pt x="3065" y="7416"/>
                </a:cubicBezTo>
                <a:cubicBezTo>
                  <a:pt x="3130" y="7337"/>
                  <a:pt x="3541" y="7312"/>
                  <a:pt x="3779" y="7260"/>
                </a:cubicBezTo>
                <a:cubicBezTo>
                  <a:pt x="3810" y="7153"/>
                  <a:pt x="3875" y="7075"/>
                  <a:pt x="3971" y="6968"/>
                </a:cubicBezTo>
                <a:cubicBezTo>
                  <a:pt x="4067" y="6861"/>
                  <a:pt x="4220" y="6700"/>
                  <a:pt x="4355" y="6620"/>
                </a:cubicBezTo>
                <a:cubicBezTo>
                  <a:pt x="4490" y="6540"/>
                  <a:pt x="4699" y="6570"/>
                  <a:pt x="4780" y="6490"/>
                </a:cubicBezTo>
                <a:cubicBezTo>
                  <a:pt x="4861" y="6410"/>
                  <a:pt x="4853" y="6226"/>
                  <a:pt x="4839" y="6141"/>
                </a:cubicBezTo>
                <a:cubicBezTo>
                  <a:pt x="5323" y="5822"/>
                  <a:pt x="5348" y="5984"/>
                  <a:pt x="5437" y="5921"/>
                </a:cubicBezTo>
                <a:cubicBezTo>
                  <a:pt x="5526" y="5858"/>
                  <a:pt x="5368" y="5818"/>
                  <a:pt x="5376" y="5762"/>
                </a:cubicBezTo>
                <a:cubicBezTo>
                  <a:pt x="5384" y="5706"/>
                  <a:pt x="5412" y="5665"/>
                  <a:pt x="5484" y="5582"/>
                </a:cubicBezTo>
                <a:cubicBezTo>
                  <a:pt x="5556" y="5499"/>
                  <a:pt x="5622" y="5319"/>
                  <a:pt x="5806" y="5264"/>
                </a:cubicBezTo>
                <a:cubicBezTo>
                  <a:pt x="5990" y="5209"/>
                  <a:pt x="6266" y="5289"/>
                  <a:pt x="6588" y="5253"/>
                </a:cubicBezTo>
                <a:cubicBezTo>
                  <a:pt x="6910" y="5217"/>
                  <a:pt x="7468" y="5176"/>
                  <a:pt x="7741" y="5045"/>
                </a:cubicBezTo>
                <a:cubicBezTo>
                  <a:pt x="8014" y="4914"/>
                  <a:pt x="8092" y="4629"/>
                  <a:pt x="8226" y="4466"/>
                </a:cubicBezTo>
                <a:cubicBezTo>
                  <a:pt x="8361" y="4303"/>
                  <a:pt x="8441" y="4199"/>
                  <a:pt x="8548" y="4066"/>
                </a:cubicBezTo>
                <a:lnTo>
                  <a:pt x="8226" y="3748"/>
                </a:lnTo>
                <a:cubicBezTo>
                  <a:pt x="8065" y="3668"/>
                  <a:pt x="7825" y="3557"/>
                  <a:pt x="7742" y="3509"/>
                </a:cubicBezTo>
                <a:cubicBezTo>
                  <a:pt x="7659" y="3461"/>
                  <a:pt x="7731" y="3475"/>
                  <a:pt x="7726" y="3458"/>
                </a:cubicBezTo>
                <a:lnTo>
                  <a:pt x="7581" y="3350"/>
                </a:lnTo>
                <a:lnTo>
                  <a:pt x="7581" y="295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" name="Freeform 444"/>
          <p:cNvSpPr>
            <a:spLocks/>
          </p:cNvSpPr>
          <p:nvPr/>
        </p:nvSpPr>
        <p:spPr bwMode="auto">
          <a:xfrm>
            <a:off x="3660017" y="5053013"/>
            <a:ext cx="242887" cy="1179512"/>
          </a:xfrm>
          <a:custGeom>
            <a:avLst/>
            <a:gdLst>
              <a:gd name="T0" fmla="*/ 2147483647 w 14463"/>
              <a:gd name="T1" fmla="*/ 2147483647 h 11339"/>
              <a:gd name="T2" fmla="*/ 2147483647 w 14463"/>
              <a:gd name="T3" fmla="*/ 0 h 11339"/>
              <a:gd name="T4" fmla="*/ 2147483647 w 14463"/>
              <a:gd name="T5" fmla="*/ 2147483647 h 11339"/>
              <a:gd name="T6" fmla="*/ 2147483647 w 14463"/>
              <a:gd name="T7" fmla="*/ 2147483647 h 11339"/>
              <a:gd name="T8" fmla="*/ 2147483647 w 14463"/>
              <a:gd name="T9" fmla="*/ 2147483647 h 11339"/>
              <a:gd name="T10" fmla="*/ 2147483647 w 14463"/>
              <a:gd name="T11" fmla="*/ 2147483647 h 11339"/>
              <a:gd name="T12" fmla="*/ 2147483647 w 14463"/>
              <a:gd name="T13" fmla="*/ 2147483647 h 11339"/>
              <a:gd name="T14" fmla="*/ 2147483647 w 14463"/>
              <a:gd name="T15" fmla="*/ 2147483647 h 11339"/>
              <a:gd name="T16" fmla="*/ 2147483647 w 14463"/>
              <a:gd name="T17" fmla="*/ 2147483647 h 11339"/>
              <a:gd name="T18" fmla="*/ 2147483647 w 14463"/>
              <a:gd name="T19" fmla="*/ 2147483647 h 11339"/>
              <a:gd name="T20" fmla="*/ 2147483647 w 14463"/>
              <a:gd name="T21" fmla="*/ 2147483647 h 11339"/>
              <a:gd name="T22" fmla="*/ 2147483647 w 14463"/>
              <a:gd name="T23" fmla="*/ 2147483647 h 11339"/>
              <a:gd name="T24" fmla="*/ 2147483647 w 14463"/>
              <a:gd name="T25" fmla="*/ 2147483647 h 11339"/>
              <a:gd name="T26" fmla="*/ 2147483647 w 14463"/>
              <a:gd name="T27" fmla="*/ 2147483647 h 11339"/>
              <a:gd name="T28" fmla="*/ 2147483647 w 14463"/>
              <a:gd name="T29" fmla="*/ 2147483647 h 11339"/>
              <a:gd name="T30" fmla="*/ 2147483647 w 14463"/>
              <a:gd name="T31" fmla="*/ 2147483647 h 11339"/>
              <a:gd name="T32" fmla="*/ 2147483647 w 14463"/>
              <a:gd name="T33" fmla="*/ 2147483647 h 11339"/>
              <a:gd name="T34" fmla="*/ 2147483647 w 14463"/>
              <a:gd name="T35" fmla="*/ 2147483647 h 11339"/>
              <a:gd name="T36" fmla="*/ 2147483647 w 14463"/>
              <a:gd name="T37" fmla="*/ 2147483647 h 11339"/>
              <a:gd name="T38" fmla="*/ 2147483647 w 14463"/>
              <a:gd name="T39" fmla="*/ 2147483647 h 11339"/>
              <a:gd name="T40" fmla="*/ 2147483647 w 14463"/>
              <a:gd name="T41" fmla="*/ 2147483647 h 11339"/>
              <a:gd name="T42" fmla="*/ 2147483647 w 14463"/>
              <a:gd name="T43" fmla="*/ 2147483647 h 11339"/>
              <a:gd name="T44" fmla="*/ 2147483647 w 14463"/>
              <a:gd name="T45" fmla="*/ 2147483647 h 11339"/>
              <a:gd name="T46" fmla="*/ 2147483647 w 14463"/>
              <a:gd name="T47" fmla="*/ 2147483647 h 11339"/>
              <a:gd name="T48" fmla="*/ 2147483647 w 14463"/>
              <a:gd name="T49" fmla="*/ 2147483647 h 11339"/>
              <a:gd name="T50" fmla="*/ 2147483647 w 14463"/>
              <a:gd name="T51" fmla="*/ 2147483647 h 11339"/>
              <a:gd name="T52" fmla="*/ 2147483647 w 14463"/>
              <a:gd name="T53" fmla="*/ 2147483647 h 11339"/>
              <a:gd name="T54" fmla="*/ 2147483647 w 14463"/>
              <a:gd name="T55" fmla="*/ 2147483647 h 11339"/>
              <a:gd name="T56" fmla="*/ 2147483647 w 14463"/>
              <a:gd name="T57" fmla="*/ 2147483647 h 11339"/>
              <a:gd name="T58" fmla="*/ 2147483647 w 14463"/>
              <a:gd name="T59" fmla="*/ 2147483647 h 11339"/>
              <a:gd name="T60" fmla="*/ 2147483647 w 14463"/>
              <a:gd name="T61" fmla="*/ 2147483647 h 11339"/>
              <a:gd name="T62" fmla="*/ 2147483647 w 14463"/>
              <a:gd name="T63" fmla="*/ 2147483647 h 11339"/>
              <a:gd name="T64" fmla="*/ 0 w 14463"/>
              <a:gd name="T65" fmla="*/ 2147483647 h 11339"/>
              <a:gd name="T66" fmla="*/ 2147483647 w 14463"/>
              <a:gd name="T67" fmla="*/ 2147483647 h 11339"/>
              <a:gd name="T68" fmla="*/ 2147483647 w 14463"/>
              <a:gd name="T69" fmla="*/ 2147483647 h 11339"/>
              <a:gd name="T70" fmla="*/ 2147483647 w 14463"/>
              <a:gd name="T71" fmla="*/ 2147483647 h 11339"/>
              <a:gd name="T72" fmla="*/ 2147483647 w 14463"/>
              <a:gd name="T73" fmla="*/ 2147483647 h 11339"/>
              <a:gd name="T74" fmla="*/ 2147483647 w 14463"/>
              <a:gd name="T75" fmla="*/ 2147483647 h 11339"/>
              <a:gd name="T76" fmla="*/ 2147483647 w 14463"/>
              <a:gd name="T77" fmla="*/ 2147483647 h 11339"/>
              <a:gd name="T78" fmla="*/ 2147483647 w 14463"/>
              <a:gd name="T79" fmla="*/ 2147483647 h 11339"/>
              <a:gd name="T80" fmla="*/ 2147483647 w 14463"/>
              <a:gd name="T81" fmla="*/ 2147483647 h 11339"/>
              <a:gd name="T82" fmla="*/ 2147483647 w 14463"/>
              <a:gd name="T83" fmla="*/ 2147483647 h 11339"/>
              <a:gd name="T84" fmla="*/ 2147483647 w 14463"/>
              <a:gd name="T85" fmla="*/ 2147483647 h 11339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4463" h="11339">
                <a:moveTo>
                  <a:pt x="8188" y="209"/>
                </a:moveTo>
                <a:lnTo>
                  <a:pt x="8780" y="0"/>
                </a:lnTo>
                <a:lnTo>
                  <a:pt x="10217" y="207"/>
                </a:lnTo>
                <a:cubicBezTo>
                  <a:pt x="10556" y="264"/>
                  <a:pt x="10640" y="126"/>
                  <a:pt x="10761" y="229"/>
                </a:cubicBezTo>
                <a:cubicBezTo>
                  <a:pt x="10936" y="271"/>
                  <a:pt x="11461" y="322"/>
                  <a:pt x="11696" y="417"/>
                </a:cubicBezTo>
                <a:cubicBezTo>
                  <a:pt x="11902" y="494"/>
                  <a:pt x="11642" y="593"/>
                  <a:pt x="11730" y="676"/>
                </a:cubicBezTo>
                <a:cubicBezTo>
                  <a:pt x="11818" y="759"/>
                  <a:pt x="12063" y="841"/>
                  <a:pt x="12227" y="913"/>
                </a:cubicBezTo>
                <a:lnTo>
                  <a:pt x="12983" y="1126"/>
                </a:lnTo>
                <a:lnTo>
                  <a:pt x="12748" y="1307"/>
                </a:lnTo>
                <a:cubicBezTo>
                  <a:pt x="12663" y="1515"/>
                  <a:pt x="11910" y="1697"/>
                  <a:pt x="11825" y="1905"/>
                </a:cubicBezTo>
                <a:lnTo>
                  <a:pt x="10725" y="2530"/>
                </a:lnTo>
                <a:lnTo>
                  <a:pt x="10429" y="2947"/>
                </a:lnTo>
                <a:cubicBezTo>
                  <a:pt x="10471" y="3165"/>
                  <a:pt x="10514" y="3383"/>
                  <a:pt x="10556" y="3601"/>
                </a:cubicBezTo>
                <a:lnTo>
                  <a:pt x="10852" y="3839"/>
                </a:lnTo>
                <a:lnTo>
                  <a:pt x="10345" y="3839"/>
                </a:lnTo>
                <a:lnTo>
                  <a:pt x="11191" y="4197"/>
                </a:lnTo>
                <a:cubicBezTo>
                  <a:pt x="11149" y="4405"/>
                  <a:pt x="11106" y="4613"/>
                  <a:pt x="11064" y="4821"/>
                </a:cubicBezTo>
                <a:lnTo>
                  <a:pt x="10599" y="5030"/>
                </a:lnTo>
                <a:lnTo>
                  <a:pt x="9456" y="5298"/>
                </a:lnTo>
                <a:lnTo>
                  <a:pt x="8822" y="6012"/>
                </a:lnTo>
                <a:lnTo>
                  <a:pt x="8272" y="6161"/>
                </a:lnTo>
                <a:lnTo>
                  <a:pt x="8526" y="6429"/>
                </a:lnTo>
                <a:lnTo>
                  <a:pt x="8145" y="7084"/>
                </a:lnTo>
                <a:lnTo>
                  <a:pt x="7299" y="7768"/>
                </a:lnTo>
                <a:lnTo>
                  <a:pt x="7383" y="8155"/>
                </a:lnTo>
                <a:lnTo>
                  <a:pt x="7680" y="8393"/>
                </a:lnTo>
                <a:cubicBezTo>
                  <a:pt x="7624" y="8571"/>
                  <a:pt x="7567" y="8750"/>
                  <a:pt x="7511" y="8928"/>
                </a:cubicBezTo>
                <a:lnTo>
                  <a:pt x="7003" y="9465"/>
                </a:lnTo>
                <a:lnTo>
                  <a:pt x="10190" y="10380"/>
                </a:lnTo>
                <a:cubicBezTo>
                  <a:pt x="10685" y="10621"/>
                  <a:pt x="15360" y="10855"/>
                  <a:pt x="14311" y="11050"/>
                </a:cubicBezTo>
                <a:cubicBezTo>
                  <a:pt x="11744" y="11422"/>
                  <a:pt x="9928" y="11345"/>
                  <a:pt x="8880" y="11304"/>
                </a:cubicBezTo>
                <a:lnTo>
                  <a:pt x="3686" y="10662"/>
                </a:lnTo>
                <a:lnTo>
                  <a:pt x="0" y="9499"/>
                </a:lnTo>
                <a:lnTo>
                  <a:pt x="1492" y="8492"/>
                </a:lnTo>
                <a:lnTo>
                  <a:pt x="2079" y="7943"/>
                </a:lnTo>
                <a:lnTo>
                  <a:pt x="4644" y="6748"/>
                </a:lnTo>
                <a:cubicBezTo>
                  <a:pt x="4630" y="6430"/>
                  <a:pt x="2665" y="7030"/>
                  <a:pt x="2651" y="6712"/>
                </a:cubicBezTo>
                <a:lnTo>
                  <a:pt x="4099" y="5323"/>
                </a:lnTo>
                <a:lnTo>
                  <a:pt x="5760" y="4554"/>
                </a:lnTo>
                <a:cubicBezTo>
                  <a:pt x="5651" y="3371"/>
                  <a:pt x="6192" y="4301"/>
                  <a:pt x="6082" y="3119"/>
                </a:cubicBezTo>
                <a:lnTo>
                  <a:pt x="7891" y="1548"/>
                </a:lnTo>
                <a:lnTo>
                  <a:pt x="8314" y="982"/>
                </a:lnTo>
                <a:lnTo>
                  <a:pt x="8188" y="20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" name="Freeform 410"/>
          <p:cNvSpPr>
            <a:spLocks/>
          </p:cNvSpPr>
          <p:nvPr/>
        </p:nvSpPr>
        <p:spPr bwMode="auto">
          <a:xfrm>
            <a:off x="3980692" y="5105400"/>
            <a:ext cx="200025" cy="187325"/>
          </a:xfrm>
          <a:custGeom>
            <a:avLst/>
            <a:gdLst>
              <a:gd name="T0" fmla="*/ 2147483647 w 168"/>
              <a:gd name="T1" fmla="*/ 0 h 156"/>
              <a:gd name="T2" fmla="*/ 0 w 168"/>
              <a:gd name="T3" fmla="*/ 2147483647 h 156"/>
              <a:gd name="T4" fmla="*/ 0 w 168"/>
              <a:gd name="T5" fmla="*/ 2147483647 h 156"/>
              <a:gd name="T6" fmla="*/ 2147483647 w 168"/>
              <a:gd name="T7" fmla="*/ 2147483647 h 156"/>
              <a:gd name="T8" fmla="*/ 2147483647 w 168"/>
              <a:gd name="T9" fmla="*/ 2147483647 h 156"/>
              <a:gd name="T10" fmla="*/ 2147483647 w 168"/>
              <a:gd name="T11" fmla="*/ 2147483647 h 156"/>
              <a:gd name="T12" fmla="*/ 2147483647 w 168"/>
              <a:gd name="T13" fmla="*/ 2147483647 h 156"/>
              <a:gd name="T14" fmla="*/ 2147483647 w 168"/>
              <a:gd name="T15" fmla="*/ 2147483647 h 156"/>
              <a:gd name="T16" fmla="*/ 2147483647 w 168"/>
              <a:gd name="T17" fmla="*/ 2147483647 h 156"/>
              <a:gd name="T18" fmla="*/ 2147483647 w 168"/>
              <a:gd name="T19" fmla="*/ 2147483647 h 156"/>
              <a:gd name="T20" fmla="*/ 2147483647 w 168"/>
              <a:gd name="T21" fmla="*/ 2147483647 h 156"/>
              <a:gd name="T22" fmla="*/ 2147483647 w 168"/>
              <a:gd name="T23" fmla="*/ 2147483647 h 156"/>
              <a:gd name="T24" fmla="*/ 2147483647 w 168"/>
              <a:gd name="T25" fmla="*/ 2147483647 h 156"/>
              <a:gd name="T26" fmla="*/ 2147483647 w 168"/>
              <a:gd name="T27" fmla="*/ 2147483647 h 156"/>
              <a:gd name="T28" fmla="*/ 2147483647 w 168"/>
              <a:gd name="T29" fmla="*/ 2147483647 h 156"/>
              <a:gd name="T30" fmla="*/ 2147483647 w 168"/>
              <a:gd name="T31" fmla="*/ 2147483647 h 156"/>
              <a:gd name="T32" fmla="*/ 2147483647 w 168"/>
              <a:gd name="T33" fmla="*/ 2147483647 h 156"/>
              <a:gd name="T34" fmla="*/ 2147483647 w 168"/>
              <a:gd name="T35" fmla="*/ 2147483647 h 156"/>
              <a:gd name="T36" fmla="*/ 2147483647 w 168"/>
              <a:gd name="T37" fmla="*/ 0 h 156"/>
              <a:gd name="T38" fmla="*/ 2147483647 w 168"/>
              <a:gd name="T39" fmla="*/ 0 h 1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156">
                <a:moveTo>
                  <a:pt x="48" y="0"/>
                </a:moveTo>
                <a:lnTo>
                  <a:pt x="0" y="36"/>
                </a:lnTo>
                <a:lnTo>
                  <a:pt x="0" y="48"/>
                </a:lnTo>
                <a:lnTo>
                  <a:pt x="18" y="72"/>
                </a:lnTo>
                <a:lnTo>
                  <a:pt x="36" y="84"/>
                </a:lnTo>
                <a:lnTo>
                  <a:pt x="72" y="96"/>
                </a:lnTo>
                <a:lnTo>
                  <a:pt x="90" y="108"/>
                </a:lnTo>
                <a:lnTo>
                  <a:pt x="84" y="150"/>
                </a:lnTo>
                <a:lnTo>
                  <a:pt x="114" y="156"/>
                </a:lnTo>
                <a:lnTo>
                  <a:pt x="150" y="138"/>
                </a:lnTo>
                <a:lnTo>
                  <a:pt x="168" y="126"/>
                </a:lnTo>
                <a:lnTo>
                  <a:pt x="162" y="114"/>
                </a:lnTo>
                <a:lnTo>
                  <a:pt x="162" y="90"/>
                </a:lnTo>
                <a:lnTo>
                  <a:pt x="144" y="84"/>
                </a:lnTo>
                <a:lnTo>
                  <a:pt x="120" y="54"/>
                </a:lnTo>
                <a:lnTo>
                  <a:pt x="108" y="42"/>
                </a:lnTo>
                <a:lnTo>
                  <a:pt x="90" y="12"/>
                </a:lnTo>
                <a:lnTo>
                  <a:pt x="90" y="6"/>
                </a:lnTo>
                <a:lnTo>
                  <a:pt x="78" y="0"/>
                </a:lnTo>
                <a:lnTo>
                  <a:pt x="4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" name="Freeform 412"/>
          <p:cNvSpPr>
            <a:spLocks/>
          </p:cNvSpPr>
          <p:nvPr/>
        </p:nvSpPr>
        <p:spPr bwMode="auto">
          <a:xfrm>
            <a:off x="3826704" y="4897438"/>
            <a:ext cx="266700" cy="287337"/>
          </a:xfrm>
          <a:custGeom>
            <a:avLst/>
            <a:gdLst>
              <a:gd name="T0" fmla="*/ 2147483647 w 10141"/>
              <a:gd name="T1" fmla="*/ 2147483647 h 10000"/>
              <a:gd name="T2" fmla="*/ 2147483647 w 10141"/>
              <a:gd name="T3" fmla="*/ 2147483647 h 10000"/>
              <a:gd name="T4" fmla="*/ 2147483647 w 10141"/>
              <a:gd name="T5" fmla="*/ 2147483647 h 10000"/>
              <a:gd name="T6" fmla="*/ 2147483647 w 10141"/>
              <a:gd name="T7" fmla="*/ 2147483647 h 10000"/>
              <a:gd name="T8" fmla="*/ 2147483647 w 10141"/>
              <a:gd name="T9" fmla="*/ 2147483647 h 10000"/>
              <a:gd name="T10" fmla="*/ 2147483647 w 10141"/>
              <a:gd name="T11" fmla="*/ 2147483647 h 10000"/>
              <a:gd name="T12" fmla="*/ 2147483647 w 10141"/>
              <a:gd name="T13" fmla="*/ 2147483647 h 10000"/>
              <a:gd name="T14" fmla="*/ 2147483647 w 10141"/>
              <a:gd name="T15" fmla="*/ 2147483647 h 10000"/>
              <a:gd name="T16" fmla="*/ 2147483647 w 10141"/>
              <a:gd name="T17" fmla="*/ 2147483647 h 10000"/>
              <a:gd name="T18" fmla="*/ 2147483647 w 10141"/>
              <a:gd name="T19" fmla="*/ 2147483647 h 10000"/>
              <a:gd name="T20" fmla="*/ 2147483647 w 10141"/>
              <a:gd name="T21" fmla="*/ 2147483647 h 10000"/>
              <a:gd name="T22" fmla="*/ 2147483647 w 10141"/>
              <a:gd name="T23" fmla="*/ 2147483647 h 10000"/>
              <a:gd name="T24" fmla="*/ 2147483647 w 10141"/>
              <a:gd name="T25" fmla="*/ 2147483647 h 10000"/>
              <a:gd name="T26" fmla="*/ 2147483647 w 10141"/>
              <a:gd name="T27" fmla="*/ 0 h 10000"/>
              <a:gd name="T28" fmla="*/ 2147483647 w 10141"/>
              <a:gd name="T29" fmla="*/ 2147483647 h 10000"/>
              <a:gd name="T30" fmla="*/ 2147483647 w 10141"/>
              <a:gd name="T31" fmla="*/ 2147483647 h 10000"/>
              <a:gd name="T32" fmla="*/ 2147483647 w 10141"/>
              <a:gd name="T33" fmla="*/ 2147483647 h 10000"/>
              <a:gd name="T34" fmla="*/ 2147483647 w 10141"/>
              <a:gd name="T35" fmla="*/ 2147483647 h 10000"/>
              <a:gd name="T36" fmla="*/ 2147483647 w 10141"/>
              <a:gd name="T37" fmla="*/ 2147483647 h 10000"/>
              <a:gd name="T38" fmla="*/ 2147483647 w 10141"/>
              <a:gd name="T39" fmla="*/ 2147483647 h 10000"/>
              <a:gd name="T40" fmla="*/ 2147483647 w 10141"/>
              <a:gd name="T41" fmla="*/ 2147483647 h 10000"/>
              <a:gd name="T42" fmla="*/ 2147483647 w 10141"/>
              <a:gd name="T43" fmla="*/ 2147483647 h 10000"/>
              <a:gd name="T44" fmla="*/ 2147483647 w 10141"/>
              <a:gd name="T45" fmla="*/ 2147483647 h 10000"/>
              <a:gd name="T46" fmla="*/ 2147483647 w 10141"/>
              <a:gd name="T47" fmla="*/ 2147483647 h 10000"/>
              <a:gd name="T48" fmla="*/ 2147483647 w 10141"/>
              <a:gd name="T49" fmla="*/ 2147483647 h 10000"/>
              <a:gd name="T50" fmla="*/ 2147483647 w 10141"/>
              <a:gd name="T51" fmla="*/ 2147483647 h 10000"/>
              <a:gd name="T52" fmla="*/ 2147483647 w 10141"/>
              <a:gd name="T53" fmla="*/ 2147483647 h 10000"/>
              <a:gd name="T54" fmla="*/ 2147483647 w 10141"/>
              <a:gd name="T55" fmla="*/ 2147483647 h 10000"/>
              <a:gd name="T56" fmla="*/ 2147483647 w 10141"/>
              <a:gd name="T57" fmla="*/ 2147483647 h 10000"/>
              <a:gd name="T58" fmla="*/ 2147483647 w 10141"/>
              <a:gd name="T59" fmla="*/ 2147483647 h 10000"/>
              <a:gd name="T60" fmla="*/ 2147483647 w 10141"/>
              <a:gd name="T61" fmla="*/ 2147483647 h 100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141" h="10000">
                <a:moveTo>
                  <a:pt x="6087" y="9512"/>
                </a:moveTo>
                <a:lnTo>
                  <a:pt x="6087" y="9024"/>
                </a:lnTo>
                <a:lnTo>
                  <a:pt x="8249" y="7561"/>
                </a:lnTo>
                <a:lnTo>
                  <a:pt x="9600" y="7561"/>
                </a:lnTo>
                <a:lnTo>
                  <a:pt x="10141" y="7805"/>
                </a:lnTo>
                <a:lnTo>
                  <a:pt x="10141" y="6098"/>
                </a:lnTo>
                <a:lnTo>
                  <a:pt x="10141" y="5122"/>
                </a:lnTo>
                <a:cubicBezTo>
                  <a:pt x="10141" y="5122"/>
                  <a:pt x="8790" y="4878"/>
                  <a:pt x="8519" y="4878"/>
                </a:cubicBezTo>
                <a:lnTo>
                  <a:pt x="7979" y="4146"/>
                </a:lnTo>
                <a:lnTo>
                  <a:pt x="7979" y="3171"/>
                </a:lnTo>
                <a:lnTo>
                  <a:pt x="6087" y="2439"/>
                </a:lnTo>
                <a:lnTo>
                  <a:pt x="4465" y="1707"/>
                </a:lnTo>
                <a:lnTo>
                  <a:pt x="4195" y="244"/>
                </a:lnTo>
                <a:lnTo>
                  <a:pt x="2573" y="0"/>
                </a:lnTo>
                <a:lnTo>
                  <a:pt x="1492" y="732"/>
                </a:lnTo>
                <a:lnTo>
                  <a:pt x="411" y="976"/>
                </a:lnTo>
                <a:cubicBezTo>
                  <a:pt x="591" y="1220"/>
                  <a:pt x="924" y="1260"/>
                  <a:pt x="952" y="1707"/>
                </a:cubicBezTo>
                <a:cubicBezTo>
                  <a:pt x="980" y="2154"/>
                  <a:pt x="691" y="3085"/>
                  <a:pt x="578" y="3659"/>
                </a:cubicBezTo>
                <a:cubicBezTo>
                  <a:pt x="465" y="4234"/>
                  <a:pt x="368" y="4765"/>
                  <a:pt x="272" y="5154"/>
                </a:cubicBezTo>
                <a:cubicBezTo>
                  <a:pt x="176" y="5543"/>
                  <a:pt x="-27" y="5787"/>
                  <a:pt x="2" y="5992"/>
                </a:cubicBezTo>
                <a:cubicBezTo>
                  <a:pt x="31" y="6197"/>
                  <a:pt x="243" y="6244"/>
                  <a:pt x="446" y="6383"/>
                </a:cubicBezTo>
                <a:cubicBezTo>
                  <a:pt x="649" y="6522"/>
                  <a:pt x="1138" y="6592"/>
                  <a:pt x="1222" y="6829"/>
                </a:cubicBezTo>
                <a:cubicBezTo>
                  <a:pt x="1306" y="7066"/>
                  <a:pt x="1042" y="7480"/>
                  <a:pt x="952" y="7805"/>
                </a:cubicBezTo>
                <a:lnTo>
                  <a:pt x="2033" y="9512"/>
                </a:lnTo>
                <a:lnTo>
                  <a:pt x="2303" y="10000"/>
                </a:lnTo>
                <a:lnTo>
                  <a:pt x="2844" y="9756"/>
                </a:lnTo>
                <a:lnTo>
                  <a:pt x="3384" y="9756"/>
                </a:lnTo>
                <a:lnTo>
                  <a:pt x="4736" y="10000"/>
                </a:lnTo>
                <a:lnTo>
                  <a:pt x="5006" y="9756"/>
                </a:lnTo>
                <a:lnTo>
                  <a:pt x="6087" y="9512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" name="Freeform 405"/>
          <p:cNvSpPr>
            <a:spLocks/>
          </p:cNvSpPr>
          <p:nvPr/>
        </p:nvSpPr>
        <p:spPr bwMode="auto">
          <a:xfrm>
            <a:off x="3691767" y="4629150"/>
            <a:ext cx="195262" cy="139700"/>
          </a:xfrm>
          <a:custGeom>
            <a:avLst/>
            <a:gdLst>
              <a:gd name="T0" fmla="*/ 0 w 10000"/>
              <a:gd name="T1" fmla="*/ 2069270529 h 10000"/>
              <a:gd name="T2" fmla="*/ 0 w 10000"/>
              <a:gd name="T3" fmla="*/ 2069270529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069270529 h 10000"/>
              <a:gd name="T20" fmla="*/ 2147483647 w 10000"/>
              <a:gd name="T21" fmla="*/ 591159340 h 10000"/>
              <a:gd name="T22" fmla="*/ 2147483647 w 10000"/>
              <a:gd name="T23" fmla="*/ 0 h 100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10000">
                <a:moveTo>
                  <a:pt x="0" y="3889"/>
                </a:moveTo>
                <a:lnTo>
                  <a:pt x="0" y="3889"/>
                </a:lnTo>
                <a:lnTo>
                  <a:pt x="2000" y="5556"/>
                </a:lnTo>
                <a:lnTo>
                  <a:pt x="3200" y="7222"/>
                </a:lnTo>
                <a:lnTo>
                  <a:pt x="4800" y="7222"/>
                </a:lnTo>
                <a:lnTo>
                  <a:pt x="5600" y="8889"/>
                </a:lnTo>
                <a:lnTo>
                  <a:pt x="5268" y="8163"/>
                </a:lnTo>
                <a:lnTo>
                  <a:pt x="5600" y="8889"/>
                </a:lnTo>
                <a:lnTo>
                  <a:pt x="6400" y="10000"/>
                </a:lnTo>
                <a:lnTo>
                  <a:pt x="7200" y="3889"/>
                </a:lnTo>
                <a:cubicBezTo>
                  <a:pt x="7067" y="2963"/>
                  <a:pt x="6933" y="2037"/>
                  <a:pt x="6800" y="1111"/>
                </a:cubicBezTo>
                <a:lnTo>
                  <a:pt x="10000" y="0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" name="Freeform 407"/>
          <p:cNvSpPr>
            <a:spLocks/>
          </p:cNvSpPr>
          <p:nvPr/>
        </p:nvSpPr>
        <p:spPr bwMode="auto">
          <a:xfrm>
            <a:off x="4014029" y="4462463"/>
            <a:ext cx="117475" cy="179387"/>
          </a:xfrm>
          <a:custGeom>
            <a:avLst/>
            <a:gdLst>
              <a:gd name="T0" fmla="*/ 2147483647 w 90"/>
              <a:gd name="T1" fmla="*/ 2147483647 h 138"/>
              <a:gd name="T2" fmla="*/ 2147483647 w 90"/>
              <a:gd name="T3" fmla="*/ 2147483647 h 138"/>
              <a:gd name="T4" fmla="*/ 2147483647 w 90"/>
              <a:gd name="T5" fmla="*/ 2147483647 h 138"/>
              <a:gd name="T6" fmla="*/ 2147483647 w 90"/>
              <a:gd name="T7" fmla="*/ 2147483647 h 138"/>
              <a:gd name="T8" fmla="*/ 2147483647 w 90"/>
              <a:gd name="T9" fmla="*/ 2147483647 h 138"/>
              <a:gd name="T10" fmla="*/ 2147483647 w 90"/>
              <a:gd name="T11" fmla="*/ 2147483647 h 138"/>
              <a:gd name="T12" fmla="*/ 2147483647 w 90"/>
              <a:gd name="T13" fmla="*/ 2147483647 h 138"/>
              <a:gd name="T14" fmla="*/ 2147483647 w 90"/>
              <a:gd name="T15" fmla="*/ 0 h 138"/>
              <a:gd name="T16" fmla="*/ 2147483647 w 90"/>
              <a:gd name="T17" fmla="*/ 2147483647 h 138"/>
              <a:gd name="T18" fmla="*/ 0 w 90"/>
              <a:gd name="T19" fmla="*/ 2147483647 h 138"/>
              <a:gd name="T20" fmla="*/ 2147483647 w 90"/>
              <a:gd name="T21" fmla="*/ 2147483647 h 138"/>
              <a:gd name="T22" fmla="*/ 2147483647 w 90"/>
              <a:gd name="T23" fmla="*/ 2147483647 h 138"/>
              <a:gd name="T24" fmla="*/ 2147483647 w 90"/>
              <a:gd name="T25" fmla="*/ 2147483647 h 138"/>
              <a:gd name="T26" fmla="*/ 2147483647 w 90"/>
              <a:gd name="T27" fmla="*/ 2147483647 h 138"/>
              <a:gd name="T28" fmla="*/ 2147483647 w 90"/>
              <a:gd name="T29" fmla="*/ 2147483647 h 138"/>
              <a:gd name="T30" fmla="*/ 2147483647 w 90"/>
              <a:gd name="T31" fmla="*/ 2147483647 h 138"/>
              <a:gd name="T32" fmla="*/ 2147483647 w 90"/>
              <a:gd name="T33" fmla="*/ 2147483647 h 138"/>
              <a:gd name="T34" fmla="*/ 2147483647 w 90"/>
              <a:gd name="T35" fmla="*/ 2147483647 h 13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0" h="138">
                <a:moveTo>
                  <a:pt x="90" y="126"/>
                </a:moveTo>
                <a:lnTo>
                  <a:pt x="78" y="102"/>
                </a:lnTo>
                <a:lnTo>
                  <a:pt x="66" y="78"/>
                </a:lnTo>
                <a:lnTo>
                  <a:pt x="84" y="60"/>
                </a:lnTo>
                <a:lnTo>
                  <a:pt x="90" y="42"/>
                </a:lnTo>
                <a:lnTo>
                  <a:pt x="66" y="36"/>
                </a:lnTo>
                <a:lnTo>
                  <a:pt x="60" y="18"/>
                </a:lnTo>
                <a:lnTo>
                  <a:pt x="36" y="0"/>
                </a:lnTo>
                <a:lnTo>
                  <a:pt x="12" y="24"/>
                </a:lnTo>
                <a:lnTo>
                  <a:pt x="0" y="42"/>
                </a:lnTo>
                <a:lnTo>
                  <a:pt x="6" y="60"/>
                </a:lnTo>
                <a:lnTo>
                  <a:pt x="18" y="66"/>
                </a:lnTo>
                <a:lnTo>
                  <a:pt x="30" y="84"/>
                </a:lnTo>
                <a:lnTo>
                  <a:pt x="24" y="120"/>
                </a:lnTo>
                <a:lnTo>
                  <a:pt x="42" y="138"/>
                </a:lnTo>
                <a:lnTo>
                  <a:pt x="60" y="132"/>
                </a:lnTo>
                <a:lnTo>
                  <a:pt x="90" y="126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" name="Freeform 408"/>
          <p:cNvSpPr>
            <a:spLocks/>
          </p:cNvSpPr>
          <p:nvPr/>
        </p:nvSpPr>
        <p:spPr bwMode="auto">
          <a:xfrm>
            <a:off x="4196592" y="4525963"/>
            <a:ext cx="76200" cy="93662"/>
          </a:xfrm>
          <a:custGeom>
            <a:avLst/>
            <a:gdLst>
              <a:gd name="T0" fmla="*/ 2147483647 w 60"/>
              <a:gd name="T1" fmla="*/ 2147483647 h 72"/>
              <a:gd name="T2" fmla="*/ 2147483647 w 60"/>
              <a:gd name="T3" fmla="*/ 2147483647 h 72"/>
              <a:gd name="T4" fmla="*/ 2147483647 w 60"/>
              <a:gd name="T5" fmla="*/ 2147483647 h 72"/>
              <a:gd name="T6" fmla="*/ 2147483647 w 60"/>
              <a:gd name="T7" fmla="*/ 2147483647 h 72"/>
              <a:gd name="T8" fmla="*/ 2147483647 w 60"/>
              <a:gd name="T9" fmla="*/ 2147483647 h 72"/>
              <a:gd name="T10" fmla="*/ 2147483647 w 60"/>
              <a:gd name="T11" fmla="*/ 0 h 72"/>
              <a:gd name="T12" fmla="*/ 2147483647 w 60"/>
              <a:gd name="T13" fmla="*/ 0 h 72"/>
              <a:gd name="T14" fmla="*/ 0 w 60"/>
              <a:gd name="T15" fmla="*/ 2147483647 h 72"/>
              <a:gd name="T16" fmla="*/ 2147483647 w 60"/>
              <a:gd name="T17" fmla="*/ 2147483647 h 7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0" h="72">
                <a:moveTo>
                  <a:pt x="6" y="42"/>
                </a:moveTo>
                <a:lnTo>
                  <a:pt x="6" y="66"/>
                </a:lnTo>
                <a:lnTo>
                  <a:pt x="12" y="72"/>
                </a:lnTo>
                <a:lnTo>
                  <a:pt x="36" y="60"/>
                </a:lnTo>
                <a:lnTo>
                  <a:pt x="60" y="24"/>
                </a:lnTo>
                <a:lnTo>
                  <a:pt x="18" y="0"/>
                </a:lnTo>
                <a:lnTo>
                  <a:pt x="6" y="0"/>
                </a:lnTo>
                <a:lnTo>
                  <a:pt x="0" y="18"/>
                </a:lnTo>
                <a:lnTo>
                  <a:pt x="6" y="4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8" name="Freeform 417"/>
          <p:cNvSpPr>
            <a:spLocks/>
          </p:cNvSpPr>
          <p:nvPr/>
        </p:nvSpPr>
        <p:spPr bwMode="auto">
          <a:xfrm>
            <a:off x="4102929" y="4522788"/>
            <a:ext cx="96838" cy="109537"/>
          </a:xfrm>
          <a:custGeom>
            <a:avLst/>
            <a:gdLst>
              <a:gd name="T0" fmla="*/ 2147483647 w 72"/>
              <a:gd name="T1" fmla="*/ 2147483647 h 84"/>
              <a:gd name="T2" fmla="*/ 2147483647 w 72"/>
              <a:gd name="T3" fmla="*/ 2147483647 h 84"/>
              <a:gd name="T4" fmla="*/ 2147483647 w 72"/>
              <a:gd name="T5" fmla="*/ 2147483647 h 84"/>
              <a:gd name="T6" fmla="*/ 2147483647 w 72"/>
              <a:gd name="T7" fmla="*/ 2147483647 h 84"/>
              <a:gd name="T8" fmla="*/ 2147483647 w 72"/>
              <a:gd name="T9" fmla="*/ 2147483647 h 84"/>
              <a:gd name="T10" fmla="*/ 2147483647 w 72"/>
              <a:gd name="T11" fmla="*/ 0 h 84"/>
              <a:gd name="T12" fmla="*/ 2147483647 w 72"/>
              <a:gd name="T13" fmla="*/ 2147483647 h 84"/>
              <a:gd name="T14" fmla="*/ 0 w 72"/>
              <a:gd name="T15" fmla="*/ 2147483647 h 84"/>
              <a:gd name="T16" fmla="*/ 2147483647 w 72"/>
              <a:gd name="T17" fmla="*/ 2147483647 h 84"/>
              <a:gd name="T18" fmla="*/ 2147483647 w 72"/>
              <a:gd name="T19" fmla="*/ 2147483647 h 84"/>
              <a:gd name="T20" fmla="*/ 2147483647 w 72"/>
              <a:gd name="T21" fmla="*/ 2147483647 h 84"/>
              <a:gd name="T22" fmla="*/ 2147483647 w 72"/>
              <a:gd name="T23" fmla="*/ 2147483647 h 84"/>
              <a:gd name="T24" fmla="*/ 2147483647 w 72"/>
              <a:gd name="T25" fmla="*/ 2147483647 h 84"/>
              <a:gd name="T26" fmla="*/ 2147483647 w 72"/>
              <a:gd name="T27" fmla="*/ 2147483647 h 8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" h="84">
                <a:moveTo>
                  <a:pt x="72" y="78"/>
                </a:moveTo>
                <a:lnTo>
                  <a:pt x="72" y="54"/>
                </a:lnTo>
                <a:lnTo>
                  <a:pt x="66" y="30"/>
                </a:lnTo>
                <a:lnTo>
                  <a:pt x="72" y="12"/>
                </a:lnTo>
                <a:lnTo>
                  <a:pt x="24" y="6"/>
                </a:lnTo>
                <a:lnTo>
                  <a:pt x="24" y="0"/>
                </a:lnTo>
                <a:lnTo>
                  <a:pt x="18" y="18"/>
                </a:lnTo>
                <a:lnTo>
                  <a:pt x="0" y="36"/>
                </a:lnTo>
                <a:lnTo>
                  <a:pt x="12" y="60"/>
                </a:lnTo>
                <a:lnTo>
                  <a:pt x="24" y="84"/>
                </a:lnTo>
                <a:lnTo>
                  <a:pt x="30" y="84"/>
                </a:lnTo>
                <a:lnTo>
                  <a:pt x="42" y="78"/>
                </a:lnTo>
                <a:lnTo>
                  <a:pt x="72" y="78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Freeform 418"/>
          <p:cNvSpPr>
            <a:spLocks/>
          </p:cNvSpPr>
          <p:nvPr/>
        </p:nvSpPr>
        <p:spPr bwMode="auto">
          <a:xfrm>
            <a:off x="3739392" y="4378325"/>
            <a:ext cx="333375" cy="280988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2147483647 w 43"/>
              <a:gd name="T27" fmla="*/ 0 h 36"/>
              <a:gd name="T28" fmla="*/ 2147483647 w 43"/>
              <a:gd name="T29" fmla="*/ 2147483647 h 36"/>
              <a:gd name="T30" fmla="*/ 0 w 43"/>
              <a:gd name="T31" fmla="*/ 2147483647 h 36"/>
              <a:gd name="T32" fmla="*/ 2147483647 w 43"/>
              <a:gd name="T33" fmla="*/ 2147483647 h 36"/>
              <a:gd name="T34" fmla="*/ 2147483647 w 43"/>
              <a:gd name="T35" fmla="*/ 2147483647 h 36"/>
              <a:gd name="T36" fmla="*/ 2147483647 w 43"/>
              <a:gd name="T37" fmla="*/ 2147483647 h 36"/>
              <a:gd name="T38" fmla="*/ 2147483647 w 43"/>
              <a:gd name="T39" fmla="*/ 2147483647 h 36"/>
              <a:gd name="T40" fmla="*/ 2147483647 w 43"/>
              <a:gd name="T41" fmla="*/ 2147483647 h 36"/>
              <a:gd name="T42" fmla="*/ 2147483647 w 43"/>
              <a:gd name="T43" fmla="*/ 2147483647 h 36"/>
              <a:gd name="T44" fmla="*/ 2147483647 w 43"/>
              <a:gd name="T45" fmla="*/ 2147483647 h 36"/>
              <a:gd name="T46" fmla="*/ 2147483647 w 43"/>
              <a:gd name="T47" fmla="*/ 2147483647 h 36"/>
              <a:gd name="T48" fmla="*/ 2147483647 w 43"/>
              <a:gd name="T49" fmla="*/ 2147483647 h 36"/>
              <a:gd name="T50" fmla="*/ 2147483647 w 43"/>
              <a:gd name="T51" fmla="*/ 2147483647 h 36"/>
              <a:gd name="T52" fmla="*/ 2147483647 w 43"/>
              <a:gd name="T53" fmla="*/ 2147483647 h 36"/>
              <a:gd name="T54" fmla="*/ 2147483647 w 43"/>
              <a:gd name="T55" fmla="*/ 2147483647 h 36"/>
              <a:gd name="T56" fmla="*/ 2147483647 w 43"/>
              <a:gd name="T57" fmla="*/ 2147483647 h 36"/>
              <a:gd name="T58" fmla="*/ 2147483647 w 43"/>
              <a:gd name="T59" fmla="*/ 2147483647 h 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3" h="36">
                <a:moveTo>
                  <a:pt x="38" y="21"/>
                </a:moveTo>
                <a:cubicBezTo>
                  <a:pt x="37" y="18"/>
                  <a:pt x="37" y="18"/>
                  <a:pt x="37" y="18"/>
                </a:cubicBezTo>
                <a:cubicBezTo>
                  <a:pt x="39" y="15"/>
                  <a:pt x="39" y="15"/>
                  <a:pt x="39" y="15"/>
                </a:cubicBezTo>
                <a:cubicBezTo>
                  <a:pt x="43" y="11"/>
                  <a:pt x="43" y="11"/>
                  <a:pt x="43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38" y="8"/>
                  <a:pt x="38" y="8"/>
                  <a:pt x="38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22" y="6"/>
                  <a:pt x="22" y="6"/>
                  <a:pt x="22" y="6"/>
                </a:cubicBezTo>
                <a:cubicBezTo>
                  <a:pt x="17" y="5"/>
                  <a:pt x="17" y="5"/>
                  <a:pt x="17" y="5"/>
                </a:cubicBezTo>
                <a:cubicBezTo>
                  <a:pt x="16" y="3"/>
                  <a:pt x="16" y="3"/>
                  <a:pt x="16" y="3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2"/>
                  <a:pt x="7" y="3"/>
                  <a:pt x="6" y="3"/>
                </a:cubicBezTo>
                <a:cubicBezTo>
                  <a:pt x="5" y="3"/>
                  <a:pt x="5" y="1"/>
                  <a:pt x="5" y="0"/>
                </a:cubicBezTo>
                <a:cubicBezTo>
                  <a:pt x="1" y="2"/>
                  <a:pt x="1" y="2"/>
                  <a:pt x="1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15"/>
                  <a:pt x="2" y="15"/>
                  <a:pt x="2" y="15"/>
                </a:cubicBezTo>
                <a:cubicBezTo>
                  <a:pt x="12" y="19"/>
                  <a:pt x="12" y="19"/>
                  <a:pt x="12" y="19"/>
                </a:cubicBezTo>
                <a:cubicBezTo>
                  <a:pt x="17" y="20"/>
                  <a:pt x="17" y="20"/>
                  <a:pt x="17" y="20"/>
                </a:cubicBezTo>
                <a:cubicBezTo>
                  <a:pt x="16" y="22"/>
                  <a:pt x="16" y="22"/>
                  <a:pt x="16" y="22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21" y="36"/>
                  <a:pt x="21" y="36"/>
                  <a:pt x="21" y="36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0"/>
                  <a:pt x="29" y="30"/>
                  <a:pt x="29" y="30"/>
                </a:cubicBezTo>
                <a:cubicBezTo>
                  <a:pt x="26" y="25"/>
                  <a:pt x="26" y="25"/>
                  <a:pt x="26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9" y="23"/>
                  <a:pt x="39" y="23"/>
                  <a:pt x="39" y="23"/>
                </a:cubicBezTo>
                <a:cubicBezTo>
                  <a:pt x="38" y="21"/>
                  <a:pt x="38" y="21"/>
                  <a:pt x="38" y="21"/>
                </a:cubicBezTo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Freeform 421"/>
          <p:cNvSpPr>
            <a:spLocks/>
          </p:cNvSpPr>
          <p:nvPr/>
        </p:nvSpPr>
        <p:spPr bwMode="auto">
          <a:xfrm>
            <a:off x="3550479" y="4627563"/>
            <a:ext cx="134938" cy="149225"/>
          </a:xfrm>
          <a:custGeom>
            <a:avLst/>
            <a:gdLst>
              <a:gd name="T0" fmla="*/ 2147483647 w 102"/>
              <a:gd name="T1" fmla="*/ 2147483647 h 114"/>
              <a:gd name="T2" fmla="*/ 2147483647 w 102"/>
              <a:gd name="T3" fmla="*/ 2147483647 h 114"/>
              <a:gd name="T4" fmla="*/ 2147483647 w 102"/>
              <a:gd name="T5" fmla="*/ 2147483647 h 114"/>
              <a:gd name="T6" fmla="*/ 2147483647 w 102"/>
              <a:gd name="T7" fmla="*/ 2147483647 h 114"/>
              <a:gd name="T8" fmla="*/ 2147483647 w 102"/>
              <a:gd name="T9" fmla="*/ 2147483647 h 114"/>
              <a:gd name="T10" fmla="*/ 2147483647 w 102"/>
              <a:gd name="T11" fmla="*/ 2147483647 h 114"/>
              <a:gd name="T12" fmla="*/ 2147483647 w 102"/>
              <a:gd name="T13" fmla="*/ 0 h 114"/>
              <a:gd name="T14" fmla="*/ 2147483647 w 102"/>
              <a:gd name="T15" fmla="*/ 2147483647 h 114"/>
              <a:gd name="T16" fmla="*/ 0 w 102"/>
              <a:gd name="T17" fmla="*/ 2147483647 h 114"/>
              <a:gd name="T18" fmla="*/ 2147483647 w 102"/>
              <a:gd name="T19" fmla="*/ 2147483647 h 114"/>
              <a:gd name="T20" fmla="*/ 0 w 102"/>
              <a:gd name="T21" fmla="*/ 2147483647 h 114"/>
              <a:gd name="T22" fmla="*/ 2147483647 w 102"/>
              <a:gd name="T23" fmla="*/ 2147483647 h 114"/>
              <a:gd name="T24" fmla="*/ 2147483647 w 102"/>
              <a:gd name="T25" fmla="*/ 2147483647 h 1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2" h="114">
                <a:moveTo>
                  <a:pt x="24" y="114"/>
                </a:moveTo>
                <a:lnTo>
                  <a:pt x="48" y="90"/>
                </a:lnTo>
                <a:lnTo>
                  <a:pt x="66" y="84"/>
                </a:lnTo>
                <a:lnTo>
                  <a:pt x="90" y="60"/>
                </a:lnTo>
                <a:lnTo>
                  <a:pt x="102" y="36"/>
                </a:lnTo>
                <a:lnTo>
                  <a:pt x="78" y="18"/>
                </a:lnTo>
                <a:lnTo>
                  <a:pt x="30" y="0"/>
                </a:lnTo>
                <a:lnTo>
                  <a:pt x="24" y="12"/>
                </a:lnTo>
                <a:lnTo>
                  <a:pt x="0" y="66"/>
                </a:lnTo>
                <a:lnTo>
                  <a:pt x="12" y="90"/>
                </a:lnTo>
                <a:lnTo>
                  <a:pt x="0" y="96"/>
                </a:lnTo>
                <a:lnTo>
                  <a:pt x="6" y="108"/>
                </a:lnTo>
                <a:lnTo>
                  <a:pt x="24" y="114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Freeform 263"/>
          <p:cNvSpPr>
            <a:spLocks/>
          </p:cNvSpPr>
          <p:nvPr/>
        </p:nvSpPr>
        <p:spPr bwMode="auto">
          <a:xfrm>
            <a:off x="5917442" y="2967038"/>
            <a:ext cx="49212" cy="96837"/>
          </a:xfrm>
          <a:custGeom>
            <a:avLst/>
            <a:gdLst>
              <a:gd name="T0" fmla="*/ 1 w 429209"/>
              <a:gd name="T1" fmla="*/ 16 h 839755"/>
              <a:gd name="T2" fmla="*/ 1 w 429209"/>
              <a:gd name="T3" fmla="*/ 11 h 839755"/>
              <a:gd name="T4" fmla="*/ 0 w 429209"/>
              <a:gd name="T5" fmla="*/ 11 h 839755"/>
              <a:gd name="T6" fmla="*/ 2 w 429209"/>
              <a:gd name="T7" fmla="*/ 3 h 839755"/>
              <a:gd name="T8" fmla="*/ 5 w 429209"/>
              <a:gd name="T9" fmla="*/ 3 h 839755"/>
              <a:gd name="T10" fmla="*/ 8 w 429209"/>
              <a:gd name="T11" fmla="*/ 0 h 839755"/>
              <a:gd name="T12" fmla="*/ 8 w 429209"/>
              <a:gd name="T13" fmla="*/ 5 h 839755"/>
              <a:gd name="T14" fmla="*/ 8 w 429209"/>
              <a:gd name="T15" fmla="*/ 8 h 839755"/>
              <a:gd name="T16" fmla="*/ 4 w 429209"/>
              <a:gd name="T17" fmla="*/ 13 h 839755"/>
              <a:gd name="T18" fmla="*/ 4 w 429209"/>
              <a:gd name="T19" fmla="*/ 17 h 839755"/>
              <a:gd name="T20" fmla="*/ 2 w 429209"/>
              <a:gd name="T21" fmla="*/ 16 h 839755"/>
              <a:gd name="T22" fmla="*/ 1 w 429209"/>
              <a:gd name="T23" fmla="*/ 16 h 8397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29209" h="839755">
                <a:moveTo>
                  <a:pt x="53214" y="797282"/>
                </a:moveTo>
                <a:cubicBezTo>
                  <a:pt x="54137" y="718133"/>
                  <a:pt x="55061" y="638985"/>
                  <a:pt x="55984" y="559836"/>
                </a:cubicBezTo>
                <a:lnTo>
                  <a:pt x="0" y="522514"/>
                </a:lnTo>
                <a:lnTo>
                  <a:pt x="111968" y="130628"/>
                </a:lnTo>
                <a:lnTo>
                  <a:pt x="261258" y="130628"/>
                </a:lnTo>
                <a:lnTo>
                  <a:pt x="391886" y="0"/>
                </a:lnTo>
                <a:lnTo>
                  <a:pt x="410547" y="261257"/>
                </a:lnTo>
                <a:lnTo>
                  <a:pt x="429209" y="410547"/>
                </a:lnTo>
                <a:lnTo>
                  <a:pt x="223935" y="634481"/>
                </a:lnTo>
                <a:lnTo>
                  <a:pt x="223935" y="839755"/>
                </a:lnTo>
                <a:lnTo>
                  <a:pt x="111968" y="783771"/>
                </a:lnTo>
                <a:lnTo>
                  <a:pt x="53214" y="79728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Freeform 295"/>
          <p:cNvSpPr>
            <a:spLocks/>
          </p:cNvSpPr>
          <p:nvPr/>
        </p:nvSpPr>
        <p:spPr bwMode="auto">
          <a:xfrm>
            <a:off x="7189029" y="3640138"/>
            <a:ext cx="431800" cy="417512"/>
          </a:xfrm>
          <a:custGeom>
            <a:avLst/>
            <a:gdLst>
              <a:gd name="T0" fmla="*/ 2147483647 w 10795"/>
              <a:gd name="T1" fmla="*/ 2147483647 h 10652"/>
              <a:gd name="T2" fmla="*/ 2147483647 w 10795"/>
              <a:gd name="T3" fmla="*/ 2147483647 h 10652"/>
              <a:gd name="T4" fmla="*/ 2147483647 w 10795"/>
              <a:gd name="T5" fmla="*/ 2147483647 h 10652"/>
              <a:gd name="T6" fmla="*/ 2147483647 w 10795"/>
              <a:gd name="T7" fmla="*/ 2147483647 h 10652"/>
              <a:gd name="T8" fmla="*/ 2147483647 w 10795"/>
              <a:gd name="T9" fmla="*/ 2147483647 h 10652"/>
              <a:gd name="T10" fmla="*/ 2147483647 w 10795"/>
              <a:gd name="T11" fmla="*/ 2147483647 h 10652"/>
              <a:gd name="T12" fmla="*/ 2147483647 w 10795"/>
              <a:gd name="T13" fmla="*/ 2147483647 h 10652"/>
              <a:gd name="T14" fmla="*/ 2147483647 w 10795"/>
              <a:gd name="T15" fmla="*/ 2147483647 h 10652"/>
              <a:gd name="T16" fmla="*/ 2147483647 w 10795"/>
              <a:gd name="T17" fmla="*/ 2147483647 h 10652"/>
              <a:gd name="T18" fmla="*/ 2147483647 w 10795"/>
              <a:gd name="T19" fmla="*/ 2147483647 h 10652"/>
              <a:gd name="T20" fmla="*/ 2147483647 w 10795"/>
              <a:gd name="T21" fmla="*/ 2147483647 h 10652"/>
              <a:gd name="T22" fmla="*/ 2147483647 w 10795"/>
              <a:gd name="T23" fmla="*/ 2147483647 h 10652"/>
              <a:gd name="T24" fmla="*/ 2147483647 w 10795"/>
              <a:gd name="T25" fmla="*/ 2147483647 h 10652"/>
              <a:gd name="T26" fmla="*/ 2147483647 w 10795"/>
              <a:gd name="T27" fmla="*/ 1651990998 h 10652"/>
              <a:gd name="T28" fmla="*/ 2147483647 w 10795"/>
              <a:gd name="T29" fmla="*/ 9207018 h 10652"/>
              <a:gd name="T30" fmla="*/ 2147483647 w 10795"/>
              <a:gd name="T31" fmla="*/ 2147483647 h 10652"/>
              <a:gd name="T32" fmla="*/ 2147483647 w 10795"/>
              <a:gd name="T33" fmla="*/ 2147483647 h 10652"/>
              <a:gd name="T34" fmla="*/ 2147483647 w 10795"/>
              <a:gd name="T35" fmla="*/ 2147483647 h 10652"/>
              <a:gd name="T36" fmla="*/ 2147483647 w 10795"/>
              <a:gd name="T37" fmla="*/ 2147483647 h 10652"/>
              <a:gd name="T38" fmla="*/ 2147483647 w 10795"/>
              <a:gd name="T39" fmla="*/ 2147483647 h 10652"/>
              <a:gd name="T40" fmla="*/ 2147483647 w 10795"/>
              <a:gd name="T41" fmla="*/ 2147483647 h 10652"/>
              <a:gd name="T42" fmla="*/ 2147483647 w 10795"/>
              <a:gd name="T43" fmla="*/ 2147483647 h 10652"/>
              <a:gd name="T44" fmla="*/ 2147483647 w 10795"/>
              <a:gd name="T45" fmla="*/ 2147483647 h 10652"/>
              <a:gd name="T46" fmla="*/ 2147483647 w 10795"/>
              <a:gd name="T47" fmla="*/ 2147483647 h 10652"/>
              <a:gd name="T48" fmla="*/ 2147483647 w 10795"/>
              <a:gd name="T49" fmla="*/ 2147483647 h 10652"/>
              <a:gd name="T50" fmla="*/ 2147483647 w 10795"/>
              <a:gd name="T51" fmla="*/ 2147483647 h 10652"/>
              <a:gd name="T52" fmla="*/ 2147483647 w 10795"/>
              <a:gd name="T53" fmla="*/ 2147483647 h 10652"/>
              <a:gd name="T54" fmla="*/ 200912000 w 10795"/>
              <a:gd name="T55" fmla="*/ 2147483647 h 10652"/>
              <a:gd name="T56" fmla="*/ 2147483647 w 10795"/>
              <a:gd name="T57" fmla="*/ 2147483647 h 10652"/>
              <a:gd name="T58" fmla="*/ 2147483647 w 10795"/>
              <a:gd name="T59" fmla="*/ 2147483647 h 10652"/>
              <a:gd name="T60" fmla="*/ 2147483647 w 10795"/>
              <a:gd name="T61" fmla="*/ 2147483647 h 10652"/>
              <a:gd name="T62" fmla="*/ 2147483647 w 10795"/>
              <a:gd name="T63" fmla="*/ 2147483647 h 10652"/>
              <a:gd name="T64" fmla="*/ 2147483647 w 10795"/>
              <a:gd name="T65" fmla="*/ 2147483647 h 10652"/>
              <a:gd name="T66" fmla="*/ 2147483647 w 10795"/>
              <a:gd name="T67" fmla="*/ 2147483647 h 10652"/>
              <a:gd name="T68" fmla="*/ 2147483647 w 10795"/>
              <a:gd name="T69" fmla="*/ 2147483647 h 10652"/>
              <a:gd name="T70" fmla="*/ 2147483647 w 10795"/>
              <a:gd name="T71" fmla="*/ 2147483647 h 10652"/>
              <a:gd name="T72" fmla="*/ 2147483647 w 10795"/>
              <a:gd name="T73" fmla="*/ 2147483647 h 10652"/>
              <a:gd name="T74" fmla="*/ 2147483647 w 10795"/>
              <a:gd name="T75" fmla="*/ 2147483647 h 1065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795" h="10652">
                <a:moveTo>
                  <a:pt x="7118" y="10169"/>
                </a:moveTo>
                <a:cubicBezTo>
                  <a:pt x="7403" y="10018"/>
                  <a:pt x="7922" y="10028"/>
                  <a:pt x="7912" y="9685"/>
                </a:cubicBezTo>
                <a:cubicBezTo>
                  <a:pt x="7902" y="9342"/>
                  <a:pt x="7173" y="8474"/>
                  <a:pt x="7058" y="8110"/>
                </a:cubicBezTo>
                <a:cubicBezTo>
                  <a:pt x="6943" y="7746"/>
                  <a:pt x="7143" y="7666"/>
                  <a:pt x="7222" y="7500"/>
                </a:cubicBezTo>
                <a:cubicBezTo>
                  <a:pt x="7301" y="7334"/>
                  <a:pt x="7346" y="7193"/>
                  <a:pt x="7530" y="7116"/>
                </a:cubicBezTo>
                <a:cubicBezTo>
                  <a:pt x="7714" y="7039"/>
                  <a:pt x="8027" y="7379"/>
                  <a:pt x="8325" y="7039"/>
                </a:cubicBezTo>
                <a:cubicBezTo>
                  <a:pt x="8623" y="6699"/>
                  <a:pt x="9062" y="5615"/>
                  <a:pt x="9319" y="5078"/>
                </a:cubicBezTo>
                <a:cubicBezTo>
                  <a:pt x="9576" y="4541"/>
                  <a:pt x="9720" y="4241"/>
                  <a:pt x="9868" y="3816"/>
                </a:cubicBezTo>
                <a:cubicBezTo>
                  <a:pt x="10016" y="3391"/>
                  <a:pt x="10257" y="2817"/>
                  <a:pt x="10206" y="2527"/>
                </a:cubicBezTo>
                <a:cubicBezTo>
                  <a:pt x="10155" y="2237"/>
                  <a:pt x="9538" y="2325"/>
                  <a:pt x="9564" y="2075"/>
                </a:cubicBezTo>
                <a:cubicBezTo>
                  <a:pt x="9591" y="1811"/>
                  <a:pt x="9500" y="1164"/>
                  <a:pt x="9640" y="1129"/>
                </a:cubicBezTo>
                <a:cubicBezTo>
                  <a:pt x="10141" y="1004"/>
                  <a:pt x="10598" y="957"/>
                  <a:pt x="10748" y="847"/>
                </a:cubicBezTo>
                <a:cubicBezTo>
                  <a:pt x="10898" y="737"/>
                  <a:pt x="10653" y="578"/>
                  <a:pt x="10543" y="467"/>
                </a:cubicBezTo>
                <a:cubicBezTo>
                  <a:pt x="10433" y="356"/>
                  <a:pt x="10260" y="257"/>
                  <a:pt x="10085" y="179"/>
                </a:cubicBezTo>
                <a:cubicBezTo>
                  <a:pt x="9911" y="102"/>
                  <a:pt x="9805" y="-9"/>
                  <a:pt x="9497" y="1"/>
                </a:cubicBezTo>
                <a:cubicBezTo>
                  <a:pt x="9192" y="11"/>
                  <a:pt x="8556" y="193"/>
                  <a:pt x="8247" y="237"/>
                </a:cubicBezTo>
                <a:cubicBezTo>
                  <a:pt x="7938" y="279"/>
                  <a:pt x="7858" y="208"/>
                  <a:pt x="7639" y="263"/>
                </a:cubicBezTo>
                <a:cubicBezTo>
                  <a:pt x="7421" y="320"/>
                  <a:pt x="7152" y="573"/>
                  <a:pt x="6937" y="573"/>
                </a:cubicBezTo>
                <a:cubicBezTo>
                  <a:pt x="6886" y="922"/>
                  <a:pt x="6810" y="1372"/>
                  <a:pt x="6784" y="1623"/>
                </a:cubicBezTo>
                <a:cubicBezTo>
                  <a:pt x="6758" y="1873"/>
                  <a:pt x="6784" y="1924"/>
                  <a:pt x="6784" y="2075"/>
                </a:cubicBezTo>
                <a:cubicBezTo>
                  <a:pt x="6712" y="2150"/>
                  <a:pt x="6645" y="2133"/>
                  <a:pt x="6569" y="2301"/>
                </a:cubicBezTo>
                <a:cubicBezTo>
                  <a:pt x="6493" y="2469"/>
                  <a:pt x="6407" y="2823"/>
                  <a:pt x="6326" y="3084"/>
                </a:cubicBezTo>
                <a:cubicBezTo>
                  <a:pt x="6326" y="3084"/>
                  <a:pt x="5388" y="3490"/>
                  <a:pt x="5072" y="3661"/>
                </a:cubicBezTo>
                <a:cubicBezTo>
                  <a:pt x="4756" y="3832"/>
                  <a:pt x="4644" y="3888"/>
                  <a:pt x="4431" y="4113"/>
                </a:cubicBezTo>
                <a:cubicBezTo>
                  <a:pt x="4217" y="4338"/>
                  <a:pt x="3788" y="5012"/>
                  <a:pt x="3788" y="5012"/>
                </a:cubicBezTo>
                <a:cubicBezTo>
                  <a:pt x="3788" y="5012"/>
                  <a:pt x="2925" y="5037"/>
                  <a:pt x="2506" y="5245"/>
                </a:cubicBezTo>
                <a:cubicBezTo>
                  <a:pt x="2087" y="5453"/>
                  <a:pt x="1684" y="6101"/>
                  <a:pt x="1270" y="6260"/>
                </a:cubicBezTo>
                <a:cubicBezTo>
                  <a:pt x="856" y="6419"/>
                  <a:pt x="140" y="6073"/>
                  <a:pt x="20" y="6198"/>
                </a:cubicBezTo>
                <a:cubicBezTo>
                  <a:pt x="-100" y="6323"/>
                  <a:pt x="358" y="6820"/>
                  <a:pt x="552" y="7008"/>
                </a:cubicBezTo>
                <a:cubicBezTo>
                  <a:pt x="746" y="7196"/>
                  <a:pt x="1074" y="7217"/>
                  <a:pt x="1182" y="7324"/>
                </a:cubicBezTo>
                <a:cubicBezTo>
                  <a:pt x="1290" y="7431"/>
                  <a:pt x="1192" y="7543"/>
                  <a:pt x="1199" y="7649"/>
                </a:cubicBezTo>
                <a:cubicBezTo>
                  <a:pt x="1206" y="7755"/>
                  <a:pt x="1239" y="7800"/>
                  <a:pt x="1223" y="7962"/>
                </a:cubicBezTo>
                <a:cubicBezTo>
                  <a:pt x="1207" y="8124"/>
                  <a:pt x="1334" y="8396"/>
                  <a:pt x="1102" y="8620"/>
                </a:cubicBezTo>
                <a:cubicBezTo>
                  <a:pt x="795" y="8917"/>
                  <a:pt x="443" y="9228"/>
                  <a:pt x="470" y="9744"/>
                </a:cubicBezTo>
                <a:cubicBezTo>
                  <a:pt x="479" y="9915"/>
                  <a:pt x="2376" y="9516"/>
                  <a:pt x="3293" y="9667"/>
                </a:cubicBezTo>
                <a:cubicBezTo>
                  <a:pt x="4210" y="9818"/>
                  <a:pt x="5529" y="9982"/>
                  <a:pt x="5971" y="10652"/>
                </a:cubicBezTo>
                <a:lnTo>
                  <a:pt x="6232" y="10504"/>
                </a:lnTo>
                <a:lnTo>
                  <a:pt x="7118" y="1016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Freeform 297"/>
          <p:cNvSpPr>
            <a:spLocks/>
          </p:cNvSpPr>
          <p:nvPr/>
        </p:nvSpPr>
        <p:spPr bwMode="auto">
          <a:xfrm>
            <a:off x="7177917" y="3611563"/>
            <a:ext cx="341312" cy="276225"/>
          </a:xfrm>
          <a:custGeom>
            <a:avLst/>
            <a:gdLst>
              <a:gd name="T0" fmla="*/ 2147483647 w 10000"/>
              <a:gd name="T1" fmla="*/ 505707500 h 11017"/>
              <a:gd name="T2" fmla="*/ 2147483647 w 10000"/>
              <a:gd name="T3" fmla="*/ 1807649170 h 11017"/>
              <a:gd name="T4" fmla="*/ 2147483647 w 10000"/>
              <a:gd name="T5" fmla="*/ 1807649170 h 11017"/>
              <a:gd name="T6" fmla="*/ 2147483647 w 10000"/>
              <a:gd name="T7" fmla="*/ 451916386 h 11017"/>
              <a:gd name="T8" fmla="*/ 2147483647 w 10000"/>
              <a:gd name="T9" fmla="*/ 0 h 11017"/>
              <a:gd name="T10" fmla="*/ 2147483647 w 10000"/>
              <a:gd name="T11" fmla="*/ 1355732809 h 11017"/>
              <a:gd name="T12" fmla="*/ 2147483647 w 10000"/>
              <a:gd name="T13" fmla="*/ 2147483647 h 11017"/>
              <a:gd name="T14" fmla="*/ 2147483647 w 10000"/>
              <a:gd name="T15" fmla="*/ 1783062588 h 11017"/>
              <a:gd name="T16" fmla="*/ 2147483647 w 10000"/>
              <a:gd name="T17" fmla="*/ 1807649170 h 11017"/>
              <a:gd name="T18" fmla="*/ 2147483647 w 10000"/>
              <a:gd name="T19" fmla="*/ 1807649170 h 11017"/>
              <a:gd name="T20" fmla="*/ 2147483647 w 10000"/>
              <a:gd name="T21" fmla="*/ 1355732809 h 11017"/>
              <a:gd name="T22" fmla="*/ 2147483647 w 10000"/>
              <a:gd name="T23" fmla="*/ 2147483647 h 11017"/>
              <a:gd name="T24" fmla="*/ 2147483647 w 10000"/>
              <a:gd name="T25" fmla="*/ 2147483647 h 11017"/>
              <a:gd name="T26" fmla="*/ 2147483647 w 10000"/>
              <a:gd name="T27" fmla="*/ 2147483647 h 11017"/>
              <a:gd name="T28" fmla="*/ 2147483647 w 10000"/>
              <a:gd name="T29" fmla="*/ 2147483647 h 11017"/>
              <a:gd name="T30" fmla="*/ 2147483647 w 10000"/>
              <a:gd name="T31" fmla="*/ 2147483647 h 11017"/>
              <a:gd name="T32" fmla="*/ 1156142350 w 10000"/>
              <a:gd name="T33" fmla="*/ 2147483647 h 11017"/>
              <a:gd name="T34" fmla="*/ 0 w 10000"/>
              <a:gd name="T35" fmla="*/ 2147483647 h 11017"/>
              <a:gd name="T36" fmla="*/ 0 w 10000"/>
              <a:gd name="T37" fmla="*/ 2147483647 h 11017"/>
              <a:gd name="T38" fmla="*/ 2147483647 w 10000"/>
              <a:gd name="T39" fmla="*/ 2147483647 h 11017"/>
              <a:gd name="T40" fmla="*/ 2147483647 w 10000"/>
              <a:gd name="T41" fmla="*/ 2147483647 h 11017"/>
              <a:gd name="T42" fmla="*/ 660658935 w 10000"/>
              <a:gd name="T43" fmla="*/ 2147483647 h 11017"/>
              <a:gd name="T44" fmla="*/ 2147483647 w 10000"/>
              <a:gd name="T45" fmla="*/ 2147483647 h 11017"/>
              <a:gd name="T46" fmla="*/ 2147483647 w 10000"/>
              <a:gd name="T47" fmla="*/ 2147483647 h 11017"/>
              <a:gd name="T48" fmla="*/ 2147483647 w 10000"/>
              <a:gd name="T49" fmla="*/ 2147483647 h 11017"/>
              <a:gd name="T50" fmla="*/ 2147483647 w 10000"/>
              <a:gd name="T51" fmla="*/ 2147483647 h 11017"/>
              <a:gd name="T52" fmla="*/ 2147483647 w 10000"/>
              <a:gd name="T53" fmla="*/ 2147483647 h 11017"/>
              <a:gd name="T54" fmla="*/ 2147483647 w 10000"/>
              <a:gd name="T55" fmla="*/ 2147483647 h 11017"/>
              <a:gd name="T56" fmla="*/ 2147483647 w 10000"/>
              <a:gd name="T57" fmla="*/ 2147483647 h 11017"/>
              <a:gd name="T58" fmla="*/ 2147483647 w 10000"/>
              <a:gd name="T59" fmla="*/ 2147483647 h 11017"/>
              <a:gd name="T60" fmla="*/ 2147483647 w 10000"/>
              <a:gd name="T61" fmla="*/ 2147483647 h 11017"/>
              <a:gd name="T62" fmla="*/ 2147483647 w 10000"/>
              <a:gd name="T63" fmla="*/ 2147483647 h 11017"/>
              <a:gd name="T64" fmla="*/ 2147483647 w 10000"/>
              <a:gd name="T65" fmla="*/ 2147483647 h 11017"/>
              <a:gd name="T66" fmla="*/ 2147483647 w 10000"/>
              <a:gd name="T67" fmla="*/ 2147483647 h 11017"/>
              <a:gd name="T68" fmla="*/ 2147483647 w 10000"/>
              <a:gd name="T69" fmla="*/ 2147483647 h 11017"/>
              <a:gd name="T70" fmla="*/ 2147483647 w 10000"/>
              <a:gd name="T71" fmla="*/ 2147483647 h 11017"/>
              <a:gd name="T72" fmla="*/ 2147483647 w 10000"/>
              <a:gd name="T73" fmla="*/ 2147483647 h 11017"/>
              <a:gd name="T74" fmla="*/ 2147483647 w 10000"/>
              <a:gd name="T75" fmla="*/ 1355732809 h 11017"/>
              <a:gd name="T76" fmla="*/ 2147483647 w 10000"/>
              <a:gd name="T77" fmla="*/ 505707500 h 1101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0000" h="11017">
                <a:moveTo>
                  <a:pt x="9226" y="329"/>
                </a:moveTo>
                <a:cubicBezTo>
                  <a:pt x="8904" y="611"/>
                  <a:pt x="8531" y="1035"/>
                  <a:pt x="8261" y="1176"/>
                </a:cubicBezTo>
                <a:cubicBezTo>
                  <a:pt x="7992" y="1317"/>
                  <a:pt x="7826" y="1176"/>
                  <a:pt x="7609" y="1176"/>
                </a:cubicBezTo>
                <a:cubicBezTo>
                  <a:pt x="7536" y="882"/>
                  <a:pt x="7464" y="588"/>
                  <a:pt x="7391" y="294"/>
                </a:cubicBezTo>
                <a:lnTo>
                  <a:pt x="7174" y="0"/>
                </a:lnTo>
                <a:lnTo>
                  <a:pt x="6522" y="882"/>
                </a:lnTo>
                <a:cubicBezTo>
                  <a:pt x="6377" y="1078"/>
                  <a:pt x="6298" y="1425"/>
                  <a:pt x="6087" y="1471"/>
                </a:cubicBezTo>
                <a:cubicBezTo>
                  <a:pt x="5876" y="1517"/>
                  <a:pt x="5533" y="1264"/>
                  <a:pt x="5256" y="1160"/>
                </a:cubicBezTo>
                <a:cubicBezTo>
                  <a:pt x="5098" y="1165"/>
                  <a:pt x="4971" y="1173"/>
                  <a:pt x="4783" y="1176"/>
                </a:cubicBezTo>
                <a:cubicBezTo>
                  <a:pt x="4595" y="1179"/>
                  <a:pt x="4348" y="1176"/>
                  <a:pt x="4130" y="1176"/>
                </a:cubicBezTo>
                <a:lnTo>
                  <a:pt x="3261" y="882"/>
                </a:lnTo>
                <a:cubicBezTo>
                  <a:pt x="3188" y="1372"/>
                  <a:pt x="3116" y="1863"/>
                  <a:pt x="3043" y="2353"/>
                </a:cubicBezTo>
                <a:lnTo>
                  <a:pt x="1957" y="2941"/>
                </a:lnTo>
                <a:lnTo>
                  <a:pt x="1522" y="3529"/>
                </a:lnTo>
                <a:lnTo>
                  <a:pt x="870" y="3235"/>
                </a:lnTo>
                <a:lnTo>
                  <a:pt x="435" y="2941"/>
                </a:lnTo>
                <a:cubicBezTo>
                  <a:pt x="362" y="3529"/>
                  <a:pt x="290" y="4118"/>
                  <a:pt x="217" y="4706"/>
                </a:cubicBezTo>
                <a:cubicBezTo>
                  <a:pt x="145" y="5098"/>
                  <a:pt x="72" y="5490"/>
                  <a:pt x="0" y="5882"/>
                </a:cubicBezTo>
                <a:lnTo>
                  <a:pt x="0" y="7353"/>
                </a:lnTo>
                <a:lnTo>
                  <a:pt x="870" y="7941"/>
                </a:lnTo>
                <a:cubicBezTo>
                  <a:pt x="435" y="9706"/>
                  <a:pt x="559" y="9259"/>
                  <a:pt x="435" y="9706"/>
                </a:cubicBezTo>
                <a:cubicBezTo>
                  <a:pt x="311" y="10153"/>
                  <a:pt x="27" y="10425"/>
                  <a:pt x="124" y="10621"/>
                </a:cubicBezTo>
                <a:cubicBezTo>
                  <a:pt x="221" y="10817"/>
                  <a:pt x="794" y="10837"/>
                  <a:pt x="1017" y="10882"/>
                </a:cubicBezTo>
                <a:cubicBezTo>
                  <a:pt x="1240" y="10927"/>
                  <a:pt x="1315" y="10844"/>
                  <a:pt x="1460" y="10893"/>
                </a:cubicBezTo>
                <a:cubicBezTo>
                  <a:pt x="1605" y="10942"/>
                  <a:pt x="2180" y="11085"/>
                  <a:pt x="2676" y="10980"/>
                </a:cubicBezTo>
                <a:cubicBezTo>
                  <a:pt x="3172" y="10875"/>
                  <a:pt x="4096" y="10604"/>
                  <a:pt x="4434" y="10261"/>
                </a:cubicBezTo>
                <a:cubicBezTo>
                  <a:pt x="4772" y="9918"/>
                  <a:pt x="4517" y="9199"/>
                  <a:pt x="4703" y="8921"/>
                </a:cubicBezTo>
                <a:cubicBezTo>
                  <a:pt x="4889" y="8643"/>
                  <a:pt x="5182" y="8785"/>
                  <a:pt x="5548" y="8595"/>
                </a:cubicBezTo>
                <a:cubicBezTo>
                  <a:pt x="5914" y="8405"/>
                  <a:pt x="6666" y="8083"/>
                  <a:pt x="6899" y="7778"/>
                </a:cubicBezTo>
                <a:cubicBezTo>
                  <a:pt x="7133" y="7473"/>
                  <a:pt x="6892" y="6977"/>
                  <a:pt x="6949" y="6764"/>
                </a:cubicBezTo>
                <a:cubicBezTo>
                  <a:pt x="7006" y="6552"/>
                  <a:pt x="7127" y="6617"/>
                  <a:pt x="7239" y="6503"/>
                </a:cubicBezTo>
                <a:cubicBezTo>
                  <a:pt x="7351" y="6389"/>
                  <a:pt x="7449" y="6339"/>
                  <a:pt x="7621" y="6078"/>
                </a:cubicBezTo>
                <a:cubicBezTo>
                  <a:pt x="7793" y="5817"/>
                  <a:pt x="8142" y="5240"/>
                  <a:pt x="8271" y="4935"/>
                </a:cubicBezTo>
                <a:cubicBezTo>
                  <a:pt x="8400" y="4630"/>
                  <a:pt x="8303" y="4537"/>
                  <a:pt x="8395" y="4248"/>
                </a:cubicBezTo>
                <a:cubicBezTo>
                  <a:pt x="8487" y="3959"/>
                  <a:pt x="8811" y="3568"/>
                  <a:pt x="8825" y="3203"/>
                </a:cubicBezTo>
                <a:cubicBezTo>
                  <a:pt x="8839" y="2838"/>
                  <a:pt x="8282" y="2299"/>
                  <a:pt x="8478" y="2059"/>
                </a:cubicBezTo>
                <a:cubicBezTo>
                  <a:pt x="8674" y="1819"/>
                  <a:pt x="9493" y="1863"/>
                  <a:pt x="10000" y="1765"/>
                </a:cubicBezTo>
                <a:lnTo>
                  <a:pt x="9565" y="882"/>
                </a:lnTo>
                <a:lnTo>
                  <a:pt x="9226" y="32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Freeform 298"/>
          <p:cNvSpPr>
            <a:spLocks/>
          </p:cNvSpPr>
          <p:nvPr/>
        </p:nvSpPr>
        <p:spPr bwMode="auto">
          <a:xfrm>
            <a:off x="7893879" y="3946525"/>
            <a:ext cx="112713" cy="139700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Freeform 331"/>
          <p:cNvSpPr>
            <a:spLocks/>
          </p:cNvSpPr>
          <p:nvPr/>
        </p:nvSpPr>
        <p:spPr bwMode="auto">
          <a:xfrm>
            <a:off x="7717667" y="3840163"/>
            <a:ext cx="214312" cy="120650"/>
          </a:xfrm>
          <a:custGeom>
            <a:avLst/>
            <a:gdLst>
              <a:gd name="T0" fmla="*/ 2147483647 w 10000"/>
              <a:gd name="T1" fmla="*/ 243402179 h 11631"/>
              <a:gd name="T2" fmla="*/ 2147483647 w 10000"/>
              <a:gd name="T3" fmla="*/ 201909865 h 11631"/>
              <a:gd name="T4" fmla="*/ 1716206681 w 10000"/>
              <a:gd name="T5" fmla="*/ 52554460 h 11631"/>
              <a:gd name="T6" fmla="*/ 729640913 w 10000"/>
              <a:gd name="T7" fmla="*/ 0 h 11631"/>
              <a:gd name="T8" fmla="*/ 0 w 10000"/>
              <a:gd name="T9" fmla="*/ 216853640 h 11631"/>
              <a:gd name="T10" fmla="*/ 2147483647 w 10000"/>
              <a:gd name="T11" fmla="*/ 419168950 h 11631"/>
              <a:gd name="T12" fmla="*/ 2147483647 w 10000"/>
              <a:gd name="T13" fmla="*/ 463190339 h 11631"/>
              <a:gd name="T14" fmla="*/ 2147483647 w 10000"/>
              <a:gd name="T15" fmla="*/ 525135769 h 11631"/>
              <a:gd name="T16" fmla="*/ 2147483647 w 10000"/>
              <a:gd name="T17" fmla="*/ 393253317 h 11631"/>
              <a:gd name="T18" fmla="*/ 2147483647 w 10000"/>
              <a:gd name="T19" fmla="*/ 366976575 h 11631"/>
              <a:gd name="T20" fmla="*/ 2147483647 w 10000"/>
              <a:gd name="T21" fmla="*/ 305167054 h 11631"/>
              <a:gd name="T22" fmla="*/ 2147483647 w 10000"/>
              <a:gd name="T23" fmla="*/ 298981436 h 11631"/>
              <a:gd name="T24" fmla="*/ 2147483647 w 10000"/>
              <a:gd name="T25" fmla="*/ 243402179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Freeform 447"/>
          <p:cNvSpPr>
            <a:spLocks/>
          </p:cNvSpPr>
          <p:nvPr/>
        </p:nvSpPr>
        <p:spPr bwMode="auto">
          <a:xfrm>
            <a:off x="8065329" y="3975100"/>
            <a:ext cx="233363" cy="490538"/>
          </a:xfrm>
          <a:custGeom>
            <a:avLst/>
            <a:gdLst>
              <a:gd name="T0" fmla="*/ 61757466 w 11115"/>
              <a:gd name="T1" fmla="*/ 0 h 10000"/>
              <a:gd name="T2" fmla="*/ 48311621 w 11115"/>
              <a:gd name="T3" fmla="*/ 73961701 h 10000"/>
              <a:gd name="T4" fmla="*/ 41755118 w 11115"/>
              <a:gd name="T5" fmla="*/ 93779779 h 10000"/>
              <a:gd name="T6" fmla="*/ 39680696 w 11115"/>
              <a:gd name="T7" fmla="*/ 71011605 h 10000"/>
              <a:gd name="T8" fmla="*/ 17131826 w 11115"/>
              <a:gd name="T9" fmla="*/ 178240024 h 10000"/>
              <a:gd name="T10" fmla="*/ 3343064 w 11115"/>
              <a:gd name="T11" fmla="*/ 318494600 h 10000"/>
              <a:gd name="T12" fmla="*/ 0 w 11115"/>
              <a:gd name="T13" fmla="*/ 416049805 h 10000"/>
              <a:gd name="T14" fmla="*/ 22836275 w 11115"/>
              <a:gd name="T15" fmla="*/ 637107124 h 10000"/>
              <a:gd name="T16" fmla="*/ 17705754 w 11115"/>
              <a:gd name="T17" fmla="*/ 756838571 h 10000"/>
              <a:gd name="T18" fmla="*/ 43996158 w 11115"/>
              <a:gd name="T19" fmla="*/ 779958020 h 10000"/>
              <a:gd name="T20" fmla="*/ 59081339 w 11115"/>
              <a:gd name="T21" fmla="*/ 775949196 h 10000"/>
              <a:gd name="T22" fmla="*/ 50682266 w 11115"/>
              <a:gd name="T23" fmla="*/ 683112672 h 10000"/>
              <a:gd name="T24" fmla="*/ 56229334 w 11115"/>
              <a:gd name="T25" fmla="*/ 708356935 h 10000"/>
              <a:gd name="T26" fmla="*/ 61887490 w 11115"/>
              <a:gd name="T27" fmla="*/ 843777259 h 10000"/>
              <a:gd name="T28" fmla="*/ 68415796 w 11115"/>
              <a:gd name="T29" fmla="*/ 945459262 h 10000"/>
              <a:gd name="T30" fmla="*/ 69971822 w 11115"/>
              <a:gd name="T31" fmla="*/ 1179611494 h 10000"/>
              <a:gd name="T32" fmla="*/ 83408408 w 11115"/>
              <a:gd name="T33" fmla="*/ 1047966596 h 10000"/>
              <a:gd name="T34" fmla="*/ 77583634 w 11115"/>
              <a:gd name="T35" fmla="*/ 818061393 h 10000"/>
              <a:gd name="T36" fmla="*/ 68091796 w 11115"/>
              <a:gd name="T37" fmla="*/ 752709370 h 10000"/>
              <a:gd name="T38" fmla="*/ 72833086 w 11115"/>
              <a:gd name="T39" fmla="*/ 700452308 h 10000"/>
              <a:gd name="T40" fmla="*/ 72036544 w 11115"/>
              <a:gd name="T41" fmla="*/ 657043079 h 10000"/>
              <a:gd name="T42" fmla="*/ 59386821 w 11115"/>
              <a:gd name="T43" fmla="*/ 565623867 h 10000"/>
              <a:gd name="T44" fmla="*/ 65711913 w 11115"/>
              <a:gd name="T45" fmla="*/ 496027169 h 10000"/>
              <a:gd name="T46" fmla="*/ 73305186 w 11115"/>
              <a:gd name="T47" fmla="*/ 494966037 h 10000"/>
              <a:gd name="T48" fmla="*/ 89687206 w 11115"/>
              <a:gd name="T49" fmla="*/ 450729026 h 10000"/>
              <a:gd name="T50" fmla="*/ 95632325 w 11115"/>
              <a:gd name="T51" fmla="*/ 412863908 h 10000"/>
              <a:gd name="T52" fmla="*/ 102929396 w 11115"/>
              <a:gd name="T53" fmla="*/ 354119480 h 10000"/>
              <a:gd name="T54" fmla="*/ 89427578 w 11115"/>
              <a:gd name="T55" fmla="*/ 362377835 h 10000"/>
              <a:gd name="T56" fmla="*/ 88696290 w 11115"/>
              <a:gd name="T57" fmla="*/ 341262774 h 10000"/>
              <a:gd name="T58" fmla="*/ 82324903 w 11115"/>
              <a:gd name="T59" fmla="*/ 317669269 h 10000"/>
              <a:gd name="T60" fmla="*/ 81760233 w 11115"/>
              <a:gd name="T61" fmla="*/ 266237537 h 10000"/>
              <a:gd name="T62" fmla="*/ 72027306 w 11115"/>
              <a:gd name="T63" fmla="*/ 201831173 h 10000"/>
              <a:gd name="T64" fmla="*/ 68804587 w 11115"/>
              <a:gd name="T65" fmla="*/ 207964762 h 10000"/>
              <a:gd name="T66" fmla="*/ 65711913 w 11115"/>
              <a:gd name="T67" fmla="*/ 182840829 h 10000"/>
              <a:gd name="T68" fmla="*/ 72833086 w 11115"/>
              <a:gd name="T69" fmla="*/ 147923353 h 10000"/>
              <a:gd name="T70" fmla="*/ 72833086 w 11115"/>
              <a:gd name="T71" fmla="*/ 56622066 h 10000"/>
              <a:gd name="T72" fmla="*/ 61757466 w 11115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1115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lnTo>
                  <a:pt x="9657" y="3072"/>
                </a:lnTo>
                <a:cubicBezTo>
                  <a:pt x="9631" y="3012"/>
                  <a:pt x="9604" y="2953"/>
                  <a:pt x="9578" y="2893"/>
                </a:cubicBezTo>
                <a:lnTo>
                  <a:pt x="8890" y="2693"/>
                </a:lnTo>
                <a:cubicBezTo>
                  <a:pt x="8870" y="2548"/>
                  <a:pt x="8849" y="2402"/>
                  <a:pt x="8829" y="2257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" name="Freeform 233"/>
          <p:cNvSpPr>
            <a:spLocks/>
          </p:cNvSpPr>
          <p:nvPr/>
        </p:nvSpPr>
        <p:spPr bwMode="auto">
          <a:xfrm>
            <a:off x="7957379" y="3925888"/>
            <a:ext cx="88900" cy="49212"/>
          </a:xfrm>
          <a:custGeom>
            <a:avLst/>
            <a:gdLst>
              <a:gd name="T0" fmla="*/ 0 w 348468"/>
              <a:gd name="T1" fmla="*/ 2314 h 191264"/>
              <a:gd name="T2" fmla="*/ 1695 w 348468"/>
              <a:gd name="T3" fmla="*/ 3248 h 191264"/>
              <a:gd name="T4" fmla="*/ 2694 w 348468"/>
              <a:gd name="T5" fmla="*/ 2759 h 191264"/>
              <a:gd name="T6" fmla="*/ 3607 w 348468"/>
              <a:gd name="T7" fmla="*/ 3204 h 191264"/>
              <a:gd name="T8" fmla="*/ 5389 w 348468"/>
              <a:gd name="T9" fmla="*/ 2848 h 191264"/>
              <a:gd name="T10" fmla="*/ 5780 w 348468"/>
              <a:gd name="T11" fmla="*/ 1780 h 191264"/>
              <a:gd name="T12" fmla="*/ 4215 w 348468"/>
              <a:gd name="T13" fmla="*/ 89 h 191264"/>
              <a:gd name="T14" fmla="*/ 2781 w 348468"/>
              <a:gd name="T15" fmla="*/ 356 h 191264"/>
              <a:gd name="T16" fmla="*/ 1912 w 348468"/>
              <a:gd name="T17" fmla="*/ 0 h 191264"/>
              <a:gd name="T18" fmla="*/ 478 w 348468"/>
              <a:gd name="T19" fmla="*/ 1246 h 191264"/>
              <a:gd name="T20" fmla="*/ 0 w 348468"/>
              <a:gd name="T21" fmla="*/ 2314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Freeform 448"/>
          <p:cNvSpPr>
            <a:spLocks/>
          </p:cNvSpPr>
          <p:nvPr/>
        </p:nvSpPr>
        <p:spPr bwMode="auto">
          <a:xfrm>
            <a:off x="8292342" y="4551363"/>
            <a:ext cx="128587" cy="147637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9" name="Freeform 330"/>
          <p:cNvSpPr>
            <a:spLocks/>
          </p:cNvSpPr>
          <p:nvPr/>
        </p:nvSpPr>
        <p:spPr bwMode="auto">
          <a:xfrm>
            <a:off x="8327267" y="4094163"/>
            <a:ext cx="200025" cy="393700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0" name="Freeform 329"/>
          <p:cNvSpPr>
            <a:spLocks/>
          </p:cNvSpPr>
          <p:nvPr/>
        </p:nvSpPr>
        <p:spPr bwMode="auto">
          <a:xfrm>
            <a:off x="8265354" y="4119563"/>
            <a:ext cx="211138" cy="230187"/>
          </a:xfrm>
          <a:custGeom>
            <a:avLst/>
            <a:gdLst>
              <a:gd name="T0" fmla="*/ 1557099446 w 10000"/>
              <a:gd name="T1" fmla="*/ 2147483647 h 10000"/>
              <a:gd name="T2" fmla="*/ 1795553424 w 10000"/>
              <a:gd name="T3" fmla="*/ 2147483647 h 10000"/>
              <a:gd name="T4" fmla="*/ 1795553424 w 10000"/>
              <a:gd name="T5" fmla="*/ 2019463882 h 10000"/>
              <a:gd name="T6" fmla="*/ 1561415592 w 10000"/>
              <a:gd name="T7" fmla="*/ 1716090629 h 10000"/>
              <a:gd name="T8" fmla="*/ 1249166454 w 10000"/>
              <a:gd name="T9" fmla="*/ 1211729620 h 10000"/>
              <a:gd name="T10" fmla="*/ 1014850316 w 10000"/>
              <a:gd name="T11" fmla="*/ 806967556 h 10000"/>
              <a:gd name="T12" fmla="*/ 1092952268 w 10000"/>
              <a:gd name="T13" fmla="*/ 605737114 h 10000"/>
              <a:gd name="T14" fmla="*/ 1014850316 w 10000"/>
              <a:gd name="T15" fmla="*/ 403994828 h 10000"/>
              <a:gd name="T16" fmla="*/ 780703130 w 10000"/>
              <a:gd name="T17" fmla="*/ 302618723 h 10000"/>
              <a:gd name="T18" fmla="*/ 624489387 w 10000"/>
              <a:gd name="T19" fmla="*/ 0 h 10000"/>
              <a:gd name="T20" fmla="*/ 546386970 w 10000"/>
              <a:gd name="T21" fmla="*/ 0 h 10000"/>
              <a:gd name="T22" fmla="*/ 156213743 w 10000"/>
              <a:gd name="T23" fmla="*/ 100621574 h 10000"/>
              <a:gd name="T24" fmla="*/ 0 w 10000"/>
              <a:gd name="T25" fmla="*/ 403994828 h 10000"/>
              <a:gd name="T26" fmla="*/ 78102417 w 10000"/>
              <a:gd name="T27" fmla="*/ 605737114 h 10000"/>
              <a:gd name="T28" fmla="*/ 156213743 w 10000"/>
              <a:gd name="T29" fmla="*/ 1211729620 h 10000"/>
              <a:gd name="T30" fmla="*/ 702600713 w 10000"/>
              <a:gd name="T31" fmla="*/ 1211729620 h 10000"/>
              <a:gd name="T32" fmla="*/ 936738546 w 10000"/>
              <a:gd name="T33" fmla="*/ 1312351194 h 10000"/>
              <a:gd name="T34" fmla="*/ 1327090100 w 10000"/>
              <a:gd name="T35" fmla="*/ 2120085456 h 10000"/>
              <a:gd name="T36" fmla="*/ 1249166454 w 10000"/>
              <a:gd name="T37" fmla="*/ 2147483647 h 10000"/>
              <a:gd name="T38" fmla="*/ 1557099446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1" name="Freeform 447"/>
          <p:cNvSpPr>
            <a:spLocks/>
          </p:cNvSpPr>
          <p:nvPr/>
        </p:nvSpPr>
        <p:spPr bwMode="auto">
          <a:xfrm>
            <a:off x="8066917" y="3981450"/>
            <a:ext cx="269875" cy="490538"/>
          </a:xfrm>
          <a:custGeom>
            <a:avLst/>
            <a:gdLst>
              <a:gd name="T0" fmla="*/ 61661990 w 12864"/>
              <a:gd name="T1" fmla="*/ 0 h 10000"/>
              <a:gd name="T2" fmla="*/ 48236946 w 12864"/>
              <a:gd name="T3" fmla="*/ 73961701 h 10000"/>
              <a:gd name="T4" fmla="*/ 41690569 w 12864"/>
              <a:gd name="T5" fmla="*/ 93779779 h 10000"/>
              <a:gd name="T6" fmla="*/ 39619366 w 12864"/>
              <a:gd name="T7" fmla="*/ 71011605 h 10000"/>
              <a:gd name="T8" fmla="*/ 17105342 w 12864"/>
              <a:gd name="T9" fmla="*/ 178240024 h 10000"/>
              <a:gd name="T10" fmla="*/ 3337878 w 12864"/>
              <a:gd name="T11" fmla="*/ 318494600 h 10000"/>
              <a:gd name="T12" fmla="*/ 0 w 12864"/>
              <a:gd name="T13" fmla="*/ 416049805 h 10000"/>
              <a:gd name="T14" fmla="*/ 22800976 w 12864"/>
              <a:gd name="T15" fmla="*/ 637107124 h 10000"/>
              <a:gd name="T16" fmla="*/ 17678386 w 12864"/>
              <a:gd name="T17" fmla="*/ 756838571 h 10000"/>
              <a:gd name="T18" fmla="*/ 43928156 w 12864"/>
              <a:gd name="T19" fmla="*/ 779958020 h 10000"/>
              <a:gd name="T20" fmla="*/ 58990009 w 12864"/>
              <a:gd name="T21" fmla="*/ 775949196 h 10000"/>
              <a:gd name="T22" fmla="*/ 50603933 w 12864"/>
              <a:gd name="T23" fmla="*/ 683112672 h 10000"/>
              <a:gd name="T24" fmla="*/ 56142434 w 12864"/>
              <a:gd name="T25" fmla="*/ 708356935 h 10000"/>
              <a:gd name="T26" fmla="*/ 61791830 w 12864"/>
              <a:gd name="T27" fmla="*/ 843777259 h 10000"/>
              <a:gd name="T28" fmla="*/ 68310032 w 12864"/>
              <a:gd name="T29" fmla="*/ 945459262 h 10000"/>
              <a:gd name="T30" fmla="*/ 69863240 w 12864"/>
              <a:gd name="T31" fmla="*/ 1179611494 h 10000"/>
              <a:gd name="T32" fmla="*/ 83279473 w 12864"/>
              <a:gd name="T33" fmla="*/ 1047966596 h 10000"/>
              <a:gd name="T34" fmla="*/ 77463712 w 12864"/>
              <a:gd name="T35" fmla="*/ 818061393 h 10000"/>
              <a:gd name="T36" fmla="*/ 67986556 w 12864"/>
              <a:gd name="T37" fmla="*/ 752709370 h 10000"/>
              <a:gd name="T38" fmla="*/ 72720508 w 12864"/>
              <a:gd name="T39" fmla="*/ 700452308 h 10000"/>
              <a:gd name="T40" fmla="*/ 71925212 w 12864"/>
              <a:gd name="T41" fmla="*/ 657043079 h 10000"/>
              <a:gd name="T42" fmla="*/ 59295024 w 12864"/>
              <a:gd name="T43" fmla="*/ 565623867 h 10000"/>
              <a:gd name="T44" fmla="*/ 65610338 w 12864"/>
              <a:gd name="T45" fmla="*/ 496027169 h 10000"/>
              <a:gd name="T46" fmla="*/ 73191887 w 12864"/>
              <a:gd name="T47" fmla="*/ 494966037 h 10000"/>
              <a:gd name="T48" fmla="*/ 89548570 w 12864"/>
              <a:gd name="T49" fmla="*/ 450729026 h 10000"/>
              <a:gd name="T50" fmla="*/ 95484498 w 12864"/>
              <a:gd name="T51" fmla="*/ 412863908 h 10000"/>
              <a:gd name="T52" fmla="*/ 102770284 w 12864"/>
              <a:gd name="T53" fmla="*/ 354119480 h 10000"/>
              <a:gd name="T54" fmla="*/ 118941700 w 12864"/>
              <a:gd name="T55" fmla="*/ 343385086 h 10000"/>
              <a:gd name="T56" fmla="*/ 113393948 w 12864"/>
              <a:gd name="T57" fmla="*/ 242056859 h 10000"/>
              <a:gd name="T58" fmla="*/ 102187569 w 12864"/>
              <a:gd name="T59" fmla="*/ 203720088 h 10000"/>
              <a:gd name="T60" fmla="*/ 87921012 w 12864"/>
              <a:gd name="T61" fmla="*/ 191686308 h 10000"/>
              <a:gd name="T62" fmla="*/ 71915960 w 12864"/>
              <a:gd name="T63" fmla="*/ 201831173 h 10000"/>
              <a:gd name="T64" fmla="*/ 68698230 w 12864"/>
              <a:gd name="T65" fmla="*/ 207964762 h 10000"/>
              <a:gd name="T66" fmla="*/ 65610338 w 12864"/>
              <a:gd name="T67" fmla="*/ 182840829 h 10000"/>
              <a:gd name="T68" fmla="*/ 72720508 w 12864"/>
              <a:gd name="T69" fmla="*/ 147923353 h 10000"/>
              <a:gd name="T70" fmla="*/ 72720508 w 12864"/>
              <a:gd name="T71" fmla="*/ 56622066 h 10000"/>
              <a:gd name="T72" fmla="*/ 61661990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" name="Freeform 329"/>
          <p:cNvSpPr>
            <a:spLocks/>
          </p:cNvSpPr>
          <p:nvPr/>
        </p:nvSpPr>
        <p:spPr bwMode="auto">
          <a:xfrm>
            <a:off x="8328854" y="4335463"/>
            <a:ext cx="147638" cy="117475"/>
          </a:xfrm>
          <a:custGeom>
            <a:avLst/>
            <a:gdLst>
              <a:gd name="T0" fmla="*/ 348872861 w 10000"/>
              <a:gd name="T1" fmla="*/ 27209600 h 6448"/>
              <a:gd name="T2" fmla="*/ 315095383 w 10000"/>
              <a:gd name="T3" fmla="*/ 15074732 h 6448"/>
              <a:gd name="T4" fmla="*/ 240533365 w 10000"/>
              <a:gd name="T5" fmla="*/ 0 h 6448"/>
              <a:gd name="T6" fmla="*/ 80162754 w 10000"/>
              <a:gd name="T7" fmla="*/ 50172884 h 6448"/>
              <a:gd name="T8" fmla="*/ 0 w 10000"/>
              <a:gd name="T9" fmla="*/ 150615594 h 6448"/>
              <a:gd name="T10" fmla="*/ 0 w 10000"/>
              <a:gd name="T11" fmla="*/ 351307147 h 6448"/>
              <a:gd name="T12" fmla="*/ 133606765 w 10000"/>
              <a:gd name="T13" fmla="*/ 601966131 h 6448"/>
              <a:gd name="T14" fmla="*/ 187047513 w 10000"/>
              <a:gd name="T15" fmla="*/ 652241915 h 6448"/>
              <a:gd name="T16" fmla="*/ 240533365 w 10000"/>
              <a:gd name="T17" fmla="*/ 601966131 h 6448"/>
              <a:gd name="T18" fmla="*/ 267168619 w 10000"/>
              <a:gd name="T19" fmla="*/ 501626339 h 6448"/>
              <a:gd name="T20" fmla="*/ 347418124 w 10000"/>
              <a:gd name="T21" fmla="*/ 451756161 h 6448"/>
              <a:gd name="T22" fmla="*/ 427539023 w 10000"/>
              <a:gd name="T23" fmla="*/ 351307147 h 6448"/>
              <a:gd name="T24" fmla="*/ 427539023 w 10000"/>
              <a:gd name="T25" fmla="*/ 50172884 h 6448"/>
              <a:gd name="T26" fmla="*/ 348872861 w 10000"/>
              <a:gd name="T27" fmla="*/ 2720960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13" name="Picture 265" descr="yel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725" y="2409825"/>
            <a:ext cx="652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4" name="Picture 260" descr="or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292" y="3179763"/>
            <a:ext cx="652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" name="Picture 261" descr="p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330" y="3722688"/>
            <a:ext cx="652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6" name="Picture 265" descr="yel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126" y="4130093"/>
            <a:ext cx="652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260" descr="oran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309" y="4207184"/>
            <a:ext cx="652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Picture 261" descr="p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257" y="3158332"/>
            <a:ext cx="652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Picture 257" descr="blu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397" y="3168651"/>
            <a:ext cx="652462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3" name="Rectangle 222"/>
          <p:cNvSpPr/>
          <p:nvPr/>
        </p:nvSpPr>
        <p:spPr>
          <a:xfrm>
            <a:off x="591016" y="5767388"/>
            <a:ext cx="111512" cy="8572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http://momvantage.net/wp-content/uploads/2010/11/logo-shakle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4" y="5608038"/>
            <a:ext cx="1444516" cy="4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Picture 258" descr="gree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10" y="3548973"/>
            <a:ext cx="652463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" name="Rectangle 223"/>
          <p:cNvSpPr/>
          <p:nvPr/>
        </p:nvSpPr>
        <p:spPr>
          <a:xfrm>
            <a:off x="2737409" y="1081668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TextBox 225"/>
          <p:cNvSpPr txBox="1"/>
          <p:nvPr/>
        </p:nvSpPr>
        <p:spPr>
          <a:xfrm>
            <a:off x="2636322" y="1174268"/>
            <a:ext cx="1386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Abhijeet/</a:t>
            </a:r>
            <a:r>
              <a:rPr lang="en-US" sz="1100" dirty="0" err="1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</a:t>
            </a:r>
            <a:endParaRPr lang="en-US" sz="1100" dirty="0" smtClean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0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3/2 – 3/21</a:t>
            </a:r>
            <a:endParaRPr lang="en-US" sz="10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228" name="Elbow Connector 227"/>
          <p:cNvCxnSpPr/>
          <p:nvPr/>
        </p:nvCxnSpPr>
        <p:spPr>
          <a:xfrm rot="16200000" flipV="1">
            <a:off x="2164626" y="1653493"/>
            <a:ext cx="1390071" cy="220663"/>
          </a:xfrm>
          <a:prstGeom prst="bentConnector3">
            <a:avLst>
              <a:gd name="adj1" fmla="val 56418"/>
            </a:avLst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>
            <a:off x="748777" y="3330489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Elbow Connector 231"/>
          <p:cNvCxnSpPr>
            <a:stCxn id="230" idx="3"/>
          </p:cNvCxnSpPr>
          <p:nvPr/>
        </p:nvCxnSpPr>
        <p:spPr>
          <a:xfrm flipV="1">
            <a:off x="1928675" y="3330489"/>
            <a:ext cx="1053479" cy="290223"/>
          </a:xfrm>
          <a:prstGeom prst="bentConnector3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angle 233"/>
          <p:cNvSpPr/>
          <p:nvPr/>
        </p:nvSpPr>
        <p:spPr>
          <a:xfrm>
            <a:off x="1960538" y="4408438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Elbow Connector 237"/>
          <p:cNvCxnSpPr>
            <a:stCxn id="234" idx="0"/>
          </p:cNvCxnSpPr>
          <p:nvPr/>
        </p:nvCxnSpPr>
        <p:spPr>
          <a:xfrm rot="5400000" flipH="1" flipV="1">
            <a:off x="2542951" y="3885030"/>
            <a:ext cx="530944" cy="515873"/>
          </a:xfrm>
          <a:prstGeom prst="bentConnector3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Rectangle 241"/>
          <p:cNvSpPr/>
          <p:nvPr/>
        </p:nvSpPr>
        <p:spPr>
          <a:xfrm>
            <a:off x="10348274" y="4870646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TextBox 242"/>
          <p:cNvSpPr txBox="1"/>
          <p:nvPr/>
        </p:nvSpPr>
        <p:spPr>
          <a:xfrm>
            <a:off x="10339019" y="5014525"/>
            <a:ext cx="1208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 Hold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4" name="Rectangle 243"/>
          <p:cNvSpPr/>
          <p:nvPr/>
        </p:nvSpPr>
        <p:spPr>
          <a:xfrm>
            <a:off x="10192402" y="2828576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6" name="Elbow Connector 245"/>
          <p:cNvCxnSpPr>
            <a:endCxn id="242" idx="1"/>
          </p:cNvCxnSpPr>
          <p:nvPr/>
        </p:nvCxnSpPr>
        <p:spPr>
          <a:xfrm>
            <a:off x="8681280" y="4326438"/>
            <a:ext cx="1666994" cy="834431"/>
          </a:xfrm>
          <a:prstGeom prst="bentConnector3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Elbow Connector 250"/>
          <p:cNvCxnSpPr>
            <a:endCxn id="244" idx="1"/>
          </p:cNvCxnSpPr>
          <p:nvPr/>
        </p:nvCxnSpPr>
        <p:spPr>
          <a:xfrm flipV="1">
            <a:off x="9189279" y="3118799"/>
            <a:ext cx="1003123" cy="156214"/>
          </a:xfrm>
          <a:prstGeom prst="bentConnector3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/>
          <p:cNvSpPr/>
          <p:nvPr/>
        </p:nvSpPr>
        <p:spPr>
          <a:xfrm>
            <a:off x="7030949" y="5536144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8"/>
          <p:cNvSpPr txBox="1"/>
          <p:nvPr/>
        </p:nvSpPr>
        <p:spPr>
          <a:xfrm>
            <a:off x="7016585" y="5603053"/>
            <a:ext cx="12084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Ujjawal</a:t>
            </a:r>
            <a:endParaRPr lang="en-US" sz="12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9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3/9 – 3/21</a:t>
            </a:r>
            <a:endParaRPr lang="en-US" sz="9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" name="Elbow Connector 3"/>
          <p:cNvCxnSpPr/>
          <p:nvPr/>
        </p:nvCxnSpPr>
        <p:spPr>
          <a:xfrm rot="5400000" flipH="1" flipV="1">
            <a:off x="7326182" y="4461170"/>
            <a:ext cx="1255404" cy="869311"/>
          </a:xfrm>
          <a:prstGeom prst="bentConnector3">
            <a:avLst>
              <a:gd name="adj1" fmla="val 105773"/>
            </a:avLst>
          </a:prstGeom>
          <a:ln w="127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650831" y="3425922"/>
            <a:ext cx="1386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Abhijeet/</a:t>
            </a:r>
            <a:r>
              <a:rPr lang="en-US" sz="1100" dirty="0" err="1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</a:t>
            </a:r>
            <a:endParaRPr lang="en-US" sz="1100" dirty="0" smtClean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0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3/2 – 3/21</a:t>
            </a:r>
            <a:endParaRPr lang="en-US" sz="10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1846423" y="4505603"/>
            <a:ext cx="1386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Abhijeet/</a:t>
            </a:r>
            <a:r>
              <a:rPr lang="en-US" sz="1100" dirty="0" err="1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</a:t>
            </a:r>
            <a:endParaRPr lang="en-US" sz="1100" dirty="0" smtClean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0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3/2 – 3/21</a:t>
            </a:r>
            <a:endParaRPr lang="en-US" sz="10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0089350" y="2936296"/>
            <a:ext cx="1386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Abhijeet/</a:t>
            </a:r>
            <a:r>
              <a:rPr lang="en-US" sz="1100" dirty="0" err="1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</a:t>
            </a:r>
            <a:endParaRPr lang="en-US" sz="1100" dirty="0" smtClean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en-US" sz="10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3/2 – 3/21</a:t>
            </a:r>
            <a:endParaRPr lang="en-US" sz="10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9" name="Rectangle 238"/>
          <p:cNvSpPr/>
          <p:nvPr/>
        </p:nvSpPr>
        <p:spPr>
          <a:xfrm>
            <a:off x="9779455" y="3735157"/>
            <a:ext cx="1179898" cy="58044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0" name="Elbow Connector 239"/>
          <p:cNvCxnSpPr>
            <a:endCxn id="239" idx="1"/>
          </p:cNvCxnSpPr>
          <p:nvPr/>
        </p:nvCxnSpPr>
        <p:spPr>
          <a:xfrm>
            <a:off x="8749542" y="3671094"/>
            <a:ext cx="1029913" cy="35428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9662197" y="3835675"/>
            <a:ext cx="138600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Rajeev</a:t>
            </a:r>
          </a:p>
          <a:p>
            <a:pPr algn="ctr"/>
            <a:r>
              <a:rPr lang="en-US" sz="10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3/9 – 3/21</a:t>
            </a:r>
            <a:endParaRPr lang="en-US" sz="10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974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Release Plan – China Rollout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106864" y="1259514"/>
          <a:ext cx="3779248" cy="47030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96513"/>
                <a:gridCol w="2682735"/>
              </a:tblGrid>
              <a:tr h="332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111111"/>
                          </a:solidFill>
                        </a:rPr>
                        <a:t>Stage</a:t>
                      </a:r>
                      <a:endParaRPr lang="en-US" sz="14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111111"/>
                          </a:solidFill>
                        </a:rPr>
                        <a:t>Release Scope</a:t>
                      </a:r>
                      <a:endParaRPr lang="en-US" sz="14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0535">
                <a:tc>
                  <a:txBody>
                    <a:bodyPr/>
                    <a:lstStyle/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Overall </a:t>
                      </a:r>
                    </a:p>
                    <a:p>
                      <a:pPr marL="0" lv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envisioning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Initial requirements gathering,Application Architecture</a:t>
                      </a:r>
                    </a:p>
                    <a:p>
                      <a:pPr marL="628650" lvl="1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Orchestration layer (Zookeeper, Camel integration)</a:t>
                      </a:r>
                    </a:p>
                    <a:p>
                      <a:pPr marL="628650" lvl="1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Web gateway (HAProxy / Varnish / Squid / Ngnx)</a:t>
                      </a:r>
                    </a:p>
                    <a:p>
                      <a:pPr marL="628650" lvl="1" indent="-171450" algn="l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Building core app framework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2606">
                <a:tc>
                  <a:txBody>
                    <a:bodyPr/>
                    <a:lstStyle/>
                    <a:p>
                      <a:pPr marL="0" lvl="0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Release 1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Membership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Management </a:t>
                      </a:r>
                      <a:endParaRPr lang="en-US" sz="1000" kern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Genealogy   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CMS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Product Management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Pricing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System </a:t>
                      </a:r>
                      <a:endParaRPr lang="en-US" sz="1000" kern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Tax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Integration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420">
                <a:tc>
                  <a:txBody>
                    <a:bodyPr/>
                    <a:lstStyle/>
                    <a:p>
                      <a:pPr marL="0" lvl="0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Release 2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Shopping Cart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Payment System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Order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Mgmt </a:t>
                      </a: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System</a:t>
                      </a: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Gift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289">
                <a:tc>
                  <a:txBody>
                    <a:bodyPr/>
                    <a:lstStyle/>
                    <a:p>
                      <a:pPr marL="0" lvl="0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Release 3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Promotion System/Engine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Invoice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Mgmt System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0965">
                <a:tc>
                  <a:txBody>
                    <a:bodyPr/>
                    <a:lstStyle/>
                    <a:p>
                      <a:pPr marL="0" lvl="0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Release</a:t>
                      </a:r>
                      <a:r>
                        <a:rPr lang="en-US" sz="1000" kern="1200" baseline="0" dirty="0" smtClean="0">
                          <a:solidFill>
                            <a:srgbClr val="111111"/>
                          </a:solidFill>
                        </a:rPr>
                        <a:t> 4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Inventory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Management </a:t>
                      </a: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System</a:t>
                      </a: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VAT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invoice </a:t>
                      </a: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Management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FO Reporting</a:t>
                      </a: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Access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Control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3349">
                <a:tc>
                  <a:txBody>
                    <a:bodyPr/>
                    <a:lstStyle/>
                    <a:p>
                      <a:pPr marL="0" lvl="0" indent="0" algn="ctr" fontAlgn="ctr">
                        <a:buFont typeface="Wingdings" panose="05000000000000000000" pitchFamily="2" charset="2"/>
                        <a:buNone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Release 5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Public Website</a:t>
                      </a:r>
                      <a:endParaRPr lang="en-US" sz="1000" kern="1200" dirty="0">
                        <a:solidFill>
                          <a:srgbClr val="111111"/>
                        </a:solidFill>
                      </a:endParaRP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Branch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and Territory </a:t>
                      </a: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Mgmt</a:t>
                      </a:r>
                    </a:p>
                    <a:p>
                      <a:pPr marL="628650" lvl="1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kern="1200" dirty="0" smtClean="0">
                          <a:solidFill>
                            <a:srgbClr val="111111"/>
                          </a:solidFill>
                        </a:rPr>
                        <a:t>Identity </a:t>
                      </a:r>
                      <a:r>
                        <a:rPr lang="en-US" sz="1000" kern="1200" dirty="0">
                          <a:solidFill>
                            <a:srgbClr val="111111"/>
                          </a:solidFill>
                        </a:rPr>
                        <a:t>Management</a:t>
                      </a:r>
                      <a:endParaRPr lang="en-US" sz="10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63" y="1460666"/>
            <a:ext cx="7594244" cy="4275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46463" y="58578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4" name="Worksheet" showAsIcon="1" r:id="rId5" imgW="914400" imgH="771480" progId="Excel.Sheet.12">
                  <p:embed/>
                </p:oleObj>
              </mc:Choice>
              <mc:Fallback>
                <p:oleObj name="Worksheet" showAsIcon="1" r:id="rId5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6463" y="5857875"/>
                        <a:ext cx="914400" cy="771525"/>
                      </a:xfrm>
                      <a:prstGeom prst="rect">
                        <a:avLst/>
                      </a:prstGeom>
                      <a:ln>
                        <a:solidFill>
                          <a:schemeClr val="accent1">
                            <a:shade val="95000"/>
                            <a:satMod val="10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71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91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Delivery Methodology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898" y="1253822"/>
            <a:ext cx="8809210" cy="521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97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291" y="124659"/>
            <a:ext cx="10893202" cy="691916"/>
          </a:xfrm>
        </p:spPr>
        <p:txBody>
          <a:bodyPr/>
          <a:lstStyle/>
          <a:p>
            <a:r>
              <a:rPr lang="en-IN" sz="3991" dirty="0"/>
              <a:t> </a:t>
            </a:r>
            <a:r>
              <a:rPr lang="en-IN" sz="3991" dirty="0" smtClean="0"/>
              <a:t>Resource Tracker &amp; Burn Down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985531"/>
              </p:ext>
            </p:extLst>
          </p:nvPr>
        </p:nvGraphicFramePr>
        <p:xfrm>
          <a:off x="273388" y="1051939"/>
          <a:ext cx="6289960" cy="520658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4156"/>
                <a:gridCol w="1448789"/>
                <a:gridCol w="1246910"/>
                <a:gridCol w="1246909"/>
                <a:gridCol w="1053196"/>
              </a:tblGrid>
              <a:tr h="575872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11111"/>
                          </a:solidFill>
                        </a:rPr>
                        <a:t>Role</a:t>
                      </a:r>
                      <a:endParaRPr lang="en-US" sz="1200" b="1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111111"/>
                          </a:solidFill>
                        </a:rPr>
                        <a:t>Resources required(#)</a:t>
                      </a:r>
                      <a:endParaRPr lang="en-US" sz="1200" b="1" dirty="0" smtClean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11111"/>
                          </a:solidFill>
                        </a:rPr>
                        <a:t>Resources confirmed(#)</a:t>
                      </a:r>
                      <a:endParaRPr lang="en-US" sz="1200" b="1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baseline="0" dirty="0" smtClean="0">
                          <a:solidFill>
                            <a:srgbClr val="111111"/>
                          </a:solidFill>
                        </a:rPr>
                        <a:t>Resources On-boarded(#)</a:t>
                      </a:r>
                      <a:endParaRPr lang="en-US" sz="1200" b="1" dirty="0" smtClean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rgbClr val="111111"/>
                          </a:solidFill>
                        </a:rPr>
                        <a:t>Location</a:t>
                      </a:r>
                      <a:endParaRPr lang="en-US" sz="1200" b="1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00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Project Manager Onsite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Beijing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9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Scrum</a:t>
                      </a:r>
                      <a:r>
                        <a:rPr lang="en-US" sz="1100" baseline="0" dirty="0" smtClean="0">
                          <a:solidFill>
                            <a:srgbClr val="111111"/>
                          </a:solidFill>
                        </a:rPr>
                        <a:t> Master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0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Technical Architect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Beijing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605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Java Tech lead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00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Java Developer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9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8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19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ION Engineer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3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QE Automation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6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Performance &amp; Load Engineers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DB Schema designer &amp; Migration (PLSQL Script)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UI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BA Onsite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Beijing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BA Offshore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41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solidFill>
                            <a:srgbClr val="111111"/>
                          </a:solidFill>
                        </a:rPr>
                        <a:t>Dev</a:t>
                      </a: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-Ops (RE)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0</a:t>
                      </a:r>
                      <a:endParaRPr lang="en-US" sz="1100" dirty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111111"/>
                          </a:solidFill>
                        </a:rPr>
                        <a:t>India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83291" y="5121916"/>
            <a:ext cx="5210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111111"/>
                </a:solidFill>
              </a:rPr>
              <a:t>23 out of 33 required resources on-boarded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>
                <a:solidFill>
                  <a:srgbClr val="111111"/>
                </a:solidFill>
              </a:rPr>
              <a:t>Confirmed resources are to complete the formality to get on-boarded</a:t>
            </a:r>
            <a:endParaRPr lang="en-US" sz="1400" dirty="0">
              <a:solidFill>
                <a:srgbClr val="11111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76591"/>
              </p:ext>
            </p:extLst>
          </p:nvPr>
        </p:nvGraphicFramePr>
        <p:xfrm>
          <a:off x="6766798" y="1057000"/>
          <a:ext cx="4965856" cy="37109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58260"/>
                <a:gridCol w="682618"/>
                <a:gridCol w="1141532"/>
                <a:gridCol w="753618"/>
                <a:gridCol w="1129828"/>
              </a:tblGrid>
              <a:tr h="381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Role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Count(#)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Duration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(# mths)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Efforts(# hrs)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Individual</a:t>
                      </a:r>
                      <a:br>
                        <a:rPr lang="en-US" sz="12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</a:br>
                      <a:r>
                        <a:rPr lang="en-US" sz="12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Burndown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BA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Technical Architect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Java Lead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Java Developers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3240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QE Automation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QE Manual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2160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Release Engg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Data base Developer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720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HTML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1080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ION Engg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360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Tentative</a:t>
                      </a:r>
                      <a:r>
                        <a:rPr lang="en-US" sz="1200" kern="1200" baseline="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total 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Burn down </a:t>
                      </a:r>
                      <a:r>
                        <a:rPr lang="en-US" sz="1200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for next 3 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months(#</a:t>
                      </a:r>
                      <a:r>
                        <a:rPr lang="en-US" sz="1200" kern="1200" baseline="0" dirty="0" smtClean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hrs)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Verdana" panose="020B060403050404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11111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11520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78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3757" y="2622941"/>
            <a:ext cx="9658288" cy="850128"/>
          </a:xfrm>
        </p:spPr>
        <p:txBody>
          <a:bodyPr/>
          <a:lstStyle/>
          <a:p>
            <a:r>
              <a:rPr lang="en-IN" dirty="0" smtClean="0"/>
              <a:t>Proposed System Components: Our Proposal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031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The Key Enablers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81353" y="1145755"/>
            <a:ext cx="2357610" cy="537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79503" y="1143917"/>
            <a:ext cx="2357610" cy="537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46433" y="1143917"/>
            <a:ext cx="2357610" cy="537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635408" y="1143917"/>
            <a:ext cx="2357610" cy="5376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81353" y="1154934"/>
            <a:ext cx="2357610" cy="1323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S</a:t>
            </a:r>
            <a:endParaRPr lang="en-US" sz="6600" b="1" dirty="0"/>
          </a:p>
        </p:txBody>
      </p:sp>
      <p:sp>
        <p:nvSpPr>
          <p:cNvPr id="11" name="Rectangle 10"/>
          <p:cNvSpPr/>
          <p:nvPr/>
        </p:nvSpPr>
        <p:spPr>
          <a:xfrm>
            <a:off x="3468484" y="1142079"/>
            <a:ext cx="2357610" cy="1323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33581" y="1151258"/>
            <a:ext cx="2357610" cy="1323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 smtClean="0"/>
              <a:t>A</a:t>
            </a:r>
            <a:endParaRPr lang="en-US" sz="6600" b="1" dirty="0"/>
          </a:p>
        </p:txBody>
      </p:sp>
      <p:sp>
        <p:nvSpPr>
          <p:cNvPr id="13" name="Rectangle 12"/>
          <p:cNvSpPr/>
          <p:nvPr/>
        </p:nvSpPr>
        <p:spPr>
          <a:xfrm>
            <a:off x="8631728" y="1149420"/>
            <a:ext cx="2357610" cy="13238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7447" y="2500828"/>
            <a:ext cx="117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</a:rPr>
              <a:t>Social</a:t>
            </a:r>
            <a:endParaRPr lang="en-US" sz="2000" dirty="0">
              <a:solidFill>
                <a:srgbClr val="11111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84577" y="2498990"/>
            <a:ext cx="1178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</a:rPr>
              <a:t>Mobility</a:t>
            </a:r>
            <a:endParaRPr lang="en-US" sz="2000" dirty="0">
              <a:solidFill>
                <a:srgbClr val="11111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83569" y="2497152"/>
            <a:ext cx="131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</a:rPr>
              <a:t>Analytics</a:t>
            </a:r>
            <a:endParaRPr lang="en-US" sz="2000" dirty="0">
              <a:solidFill>
                <a:srgbClr val="11111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391889" y="2506331"/>
            <a:ext cx="131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</a:rPr>
              <a:t>Cloud</a:t>
            </a:r>
            <a:endParaRPr lang="en-US" sz="2000" dirty="0">
              <a:solidFill>
                <a:srgbClr val="111111"/>
              </a:solidFill>
            </a:endParaRPr>
          </a:p>
        </p:txBody>
      </p:sp>
      <p:pic>
        <p:nvPicPr>
          <p:cNvPr id="2052" name="Picture 4" descr="http://www.rest-mental.com/sp/t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647" y="2889245"/>
            <a:ext cx="816098" cy="81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nsultecsolutions.com.br/img/Charts-Combo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27" y="2881731"/>
            <a:ext cx="692862" cy="69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mages.clipartpanda.com/cloud-icon-png-icon_387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907" y="2933314"/>
            <a:ext cx="941932" cy="66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iconpng.com/png/pictonic-pancake-icons/oxp-shar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70" y="2881731"/>
            <a:ext cx="720908" cy="72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00839" y="4208447"/>
            <a:ext cx="1718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1111"/>
                </a:solidFill>
              </a:rPr>
              <a:t>Our social platform can provide a more engaging content and collaborative tools to promote network marketing</a:t>
            </a:r>
            <a:endParaRPr lang="en-US" sz="1400" dirty="0">
              <a:solidFill>
                <a:srgbClr val="11111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21020" y="4118473"/>
            <a:ext cx="17186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1111"/>
                </a:solidFill>
              </a:rPr>
              <a:t>Our responsive front end allows any device computing. An integral component to enhance customer/member/employee experience</a:t>
            </a:r>
            <a:endParaRPr lang="en-US" sz="1400" dirty="0">
              <a:solidFill>
                <a:srgbClr val="11111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30182" y="4248839"/>
            <a:ext cx="171863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1111"/>
                </a:solidFill>
              </a:rPr>
              <a:t>Analytics tools drive organizations to put business intelligence into the hands of managers</a:t>
            </a:r>
            <a:endParaRPr lang="en-US" sz="1400" dirty="0">
              <a:solidFill>
                <a:srgbClr val="11111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929177" y="4247001"/>
            <a:ext cx="17186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111111"/>
                </a:solidFill>
              </a:rPr>
              <a:t>By leveraging </a:t>
            </a:r>
            <a:r>
              <a:rPr lang="en-US" sz="1400" dirty="0" err="1" smtClean="0">
                <a:solidFill>
                  <a:srgbClr val="111111"/>
                </a:solidFill>
              </a:rPr>
              <a:t>PaaS</a:t>
            </a:r>
            <a:r>
              <a:rPr lang="en-US" sz="1400" dirty="0" smtClean="0">
                <a:solidFill>
                  <a:srgbClr val="111111"/>
                </a:solidFill>
              </a:rPr>
              <a:t> for application development we offer the best in class solutions</a:t>
            </a:r>
            <a:endParaRPr lang="en-US" sz="1400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11418277" y="2691300"/>
            <a:ext cx="0" cy="122576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86" y="112936"/>
            <a:ext cx="10893202" cy="691916"/>
          </a:xfrm>
        </p:spPr>
        <p:txBody>
          <a:bodyPr/>
          <a:lstStyle/>
          <a:p>
            <a:r>
              <a:rPr lang="en-IN" sz="3991" dirty="0" smtClean="0"/>
              <a:t> Vision &amp; Objectives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154615" y="3915507"/>
            <a:ext cx="5263662" cy="1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0953" y="6136232"/>
            <a:ext cx="248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Healthier lives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2337" y="6131168"/>
            <a:ext cx="290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Highest Quality 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62643" y="6142892"/>
            <a:ext cx="26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Deeper Social reach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75422" y="2526266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11111"/>
                </a:solidFill>
              </a:rPr>
              <a:t>Customers</a:t>
            </a:r>
            <a:endParaRPr lang="en-US" b="1" dirty="0">
              <a:solidFill>
                <a:srgbClr val="11111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46962" y="3048000"/>
            <a:ext cx="352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Enhanced user experience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Simplified process flow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Any device accessibility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686796" y="1817076"/>
            <a:ext cx="11726" cy="107852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http://resultspm.com/wp-content/uploads/2011/11/imgsoc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81" y="1875691"/>
            <a:ext cx="1787007" cy="103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>
            <a:off x="5378483" y="4185139"/>
            <a:ext cx="25856" cy="160606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404339" y="5791199"/>
            <a:ext cx="5122983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/>
          <p:nvPr/>
        </p:nvCxnSpPr>
        <p:spPr>
          <a:xfrm>
            <a:off x="6248400" y="2879484"/>
            <a:ext cx="2438396" cy="1611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/>
          <p:cNvCxnSpPr/>
          <p:nvPr/>
        </p:nvCxnSpPr>
        <p:spPr>
          <a:xfrm flipH="1">
            <a:off x="1277815" y="2914037"/>
            <a:ext cx="3739663" cy="2344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8" descr="http://cra.ca/wp-content/uploads/2011/03/Employee-Opinion-Research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770" y="959294"/>
            <a:ext cx="952382" cy="91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6472191" y="1400853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11111"/>
                </a:solidFill>
              </a:rPr>
              <a:t>Employees</a:t>
            </a:r>
            <a:endParaRPr lang="en-US" b="1" dirty="0">
              <a:solidFill>
                <a:srgbClr val="111111"/>
              </a:solidFill>
            </a:endParaRPr>
          </a:p>
        </p:txBody>
      </p:sp>
      <p:sp>
        <p:nvSpPr>
          <p:cNvPr id="1039" name="TextBox 1038"/>
          <p:cNvSpPr txBox="1"/>
          <p:nvPr/>
        </p:nvSpPr>
        <p:spPr>
          <a:xfrm>
            <a:off x="6248400" y="1992923"/>
            <a:ext cx="2275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High productivity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Better work/life balance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41" name="Straight Connector 1040"/>
          <p:cNvCxnSpPr/>
          <p:nvPr/>
        </p:nvCxnSpPr>
        <p:spPr>
          <a:xfrm flipV="1">
            <a:off x="10527322" y="5380892"/>
            <a:ext cx="0" cy="410307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2" name="Picture 10" descr="https://geopolicraticus.files.wordpress.com/2012/07/responsible-stakehold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621" y="4349874"/>
            <a:ext cx="1441889" cy="108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8289273" y="4519191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11111"/>
                </a:solidFill>
              </a:rPr>
              <a:t>Stakeholders</a:t>
            </a:r>
            <a:endParaRPr lang="en-US" b="1" dirty="0">
              <a:solidFill>
                <a:srgbClr val="11111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645612" y="4969715"/>
            <a:ext cx="3528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accountability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Detailed reporting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45" name="Straight Connector 1044"/>
          <p:cNvCxnSpPr/>
          <p:nvPr/>
        </p:nvCxnSpPr>
        <p:spPr>
          <a:xfrm>
            <a:off x="4727393" y="3634155"/>
            <a:ext cx="0" cy="133643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/>
          <p:cNvCxnSpPr/>
          <p:nvPr/>
        </p:nvCxnSpPr>
        <p:spPr>
          <a:xfrm flipH="1" flipV="1">
            <a:off x="468923" y="4970585"/>
            <a:ext cx="4258470" cy="1758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/>
          <p:cNvCxnSpPr/>
          <p:nvPr/>
        </p:nvCxnSpPr>
        <p:spPr>
          <a:xfrm flipV="1">
            <a:off x="468923" y="4361597"/>
            <a:ext cx="0" cy="59726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51"/>
          <p:cNvCxnSpPr/>
          <p:nvPr/>
        </p:nvCxnSpPr>
        <p:spPr>
          <a:xfrm flipH="1" flipV="1">
            <a:off x="1266092" y="2028093"/>
            <a:ext cx="12924" cy="92111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354" y="1177638"/>
            <a:ext cx="784703" cy="83873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18126" y="1283624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11111"/>
                </a:solidFill>
              </a:rPr>
              <a:t>Business</a:t>
            </a:r>
            <a:endParaRPr lang="en-US" b="1" dirty="0">
              <a:solidFill>
                <a:srgbClr val="11111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64677" y="1623163"/>
            <a:ext cx="36702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Enable expansion into new markets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Reduce time to market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Better decision making capability and control</a:t>
            </a:r>
          </a:p>
          <a:p>
            <a:endParaRPr lang="en-US" sz="1600" dirty="0" smtClean="0">
              <a:solidFill>
                <a:srgbClr val="111111"/>
              </a:solidFill>
            </a:endParaRPr>
          </a:p>
          <a:p>
            <a:endParaRPr lang="en-US" sz="1600" dirty="0" smtClean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1053" name="Picture 12" descr="http://www.calfp.com/wp-content/themes/dynamik/css/images/strategicpartner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1" y="3375556"/>
            <a:ext cx="1188858" cy="89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1419545" y="3569620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11111"/>
                </a:solidFill>
              </a:rPr>
              <a:t>Partners</a:t>
            </a:r>
            <a:endParaRPr lang="en-US" b="1" dirty="0">
              <a:solidFill>
                <a:srgbClr val="11111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68322" y="4108455"/>
            <a:ext cx="2882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Improved investments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Increased participation</a:t>
            </a:r>
          </a:p>
          <a:p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703948" y="2502820"/>
            <a:ext cx="1740752" cy="1770188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rgbClr val="11111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6360" y="2890694"/>
            <a:ext cx="18831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Ideal </a:t>
            </a:r>
            <a:r>
              <a:rPr lang="en-US" sz="2000" b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Technology Solution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1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 Any device computing @ Altimetrik 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545944" y="1171166"/>
            <a:ext cx="11100112" cy="5110585"/>
            <a:chOff x="61111" y="1053530"/>
            <a:chExt cx="12129302" cy="5400676"/>
          </a:xfrm>
        </p:grpSpPr>
        <p:sp>
          <p:nvSpPr>
            <p:cNvPr id="7" name="Rectangle 6"/>
            <p:cNvSpPr/>
            <p:nvPr/>
          </p:nvSpPr>
          <p:spPr>
            <a:xfrm>
              <a:off x="702498" y="1053530"/>
              <a:ext cx="11487915" cy="3733803"/>
            </a:xfrm>
            <a:prstGeom prst="rect">
              <a:avLst/>
            </a:prstGeom>
            <a:solidFill>
              <a:srgbClr val="8DC63F">
                <a:lumMod val="20000"/>
                <a:lumOff val="80000"/>
              </a:srgbClr>
            </a:solidFill>
            <a:ln w="25400" cap="flat" cmpd="sng" algn="ctr">
              <a:solidFill>
                <a:srgbClr val="2CAFA4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73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747284" y="1682179"/>
              <a:ext cx="2880255" cy="3017520"/>
            </a:xfrm>
            <a:prstGeom prst="rect">
              <a:avLst/>
            </a:prstGeom>
            <a:solidFill>
              <a:srgbClr val="E31B23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721298" y="1692533"/>
              <a:ext cx="2888752" cy="3017520"/>
            </a:xfrm>
            <a:prstGeom prst="rect">
              <a:avLst/>
            </a:prstGeom>
            <a:solidFill>
              <a:srgbClr val="E31B23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8762" y="1692427"/>
              <a:ext cx="2880255" cy="3017850"/>
            </a:xfrm>
            <a:prstGeom prst="rect">
              <a:avLst/>
            </a:prstGeom>
            <a:solidFill>
              <a:srgbClr val="E31B23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23952" y="1711583"/>
              <a:ext cx="2402974" cy="299869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5965" y="1079557"/>
              <a:ext cx="2890047" cy="508000"/>
            </a:xfrm>
            <a:prstGeom prst="rect">
              <a:avLst/>
            </a:prstGeom>
            <a:solidFill>
              <a:srgbClr val="F47B20">
                <a:lumMod val="85000"/>
                <a:lumOff val="15000"/>
              </a:srgbClr>
            </a:solidFill>
            <a:ln>
              <a:solidFill>
                <a:sysClr val="window" lastClr="FFFFFF">
                  <a:lumMod val="75000"/>
                </a:sysClr>
              </a:solidFill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Products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723941" y="1077098"/>
              <a:ext cx="2402978" cy="534026"/>
            </a:xfrm>
            <a:prstGeom prst="rect">
              <a:avLst/>
            </a:prstGeom>
            <a:solidFill>
              <a:srgbClr val="F47B20">
                <a:lumMod val="85000"/>
                <a:lumOff val="15000"/>
              </a:srgbClr>
            </a:solidFill>
            <a:ln>
              <a:solidFill>
                <a:sysClr val="window" lastClr="FFFFFF">
                  <a:lumMod val="75000"/>
                </a:sysClr>
              </a:solidFill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2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Solutions and Frameworks</a:t>
              </a:r>
              <a:endParaRPr kumimoji="0" lang="en-US" sz="1732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22031" y="4959377"/>
              <a:ext cx="11468382" cy="1494829"/>
            </a:xfrm>
            <a:prstGeom prst="roundRect">
              <a:avLst>
                <a:gd name="adj" fmla="val 2122"/>
              </a:avLst>
            </a:prstGeom>
            <a:solidFill>
              <a:srgbClr val="717073"/>
            </a:solidFill>
            <a:ln w="9525" algn="ctr">
              <a:solidFill>
                <a:srgbClr val="E4E4E4"/>
              </a:solidFill>
              <a:round/>
              <a:headEnd/>
              <a:tailEnd/>
            </a:ln>
            <a:effectLst/>
          </p:spPr>
          <p:txBody>
            <a:bodyPr wrap="none" tIns="0" bIns="34645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003" marR="0" lvl="0" indent="0" algn="l" defTabSz="1047574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Thought leadership and mind share providing meaning full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 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solutions</a:t>
              </a:r>
            </a:p>
            <a:p>
              <a:pPr marL="165003" marR="0" lvl="0" indent="0" algn="l" defTabSz="1047574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1</a:t>
              </a:r>
              <a:r>
                <a:rPr kumimoji="0" lang="en-I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50</a:t>
              </a: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+ dedicated mobile technology professionals for global customers</a:t>
              </a:r>
            </a:p>
            <a:p>
              <a:pPr marL="165003" marR="0" lvl="0" indent="0" algn="l" defTabSz="1047574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State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of the art mobile UX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design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team delivery ground breaking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designs</a:t>
              </a:r>
            </a:p>
            <a:p>
              <a:pPr marL="165003" marR="0" lvl="0" indent="0" algn="l" defTabSz="1047574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Access to over 200 devices at our test lab</a:t>
              </a:r>
            </a:p>
            <a:p>
              <a:pPr marL="165003" marR="0" lvl="0" indent="0" algn="l" defTabSz="1047574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Dedicated innovation lab to foster next gen solutions and frameworks 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und Same Side Corner Rectangle 14"/>
            <p:cNvSpPr/>
            <p:nvPr/>
          </p:nvSpPr>
          <p:spPr>
            <a:xfrm rot="16200000">
              <a:off x="-1497308" y="2639471"/>
              <a:ext cx="3706282" cy="589442"/>
            </a:xfrm>
            <a:prstGeom prst="round2SameRect">
              <a:avLst>
                <a:gd name="adj1" fmla="val 40014"/>
                <a:gd name="adj2" fmla="val 0"/>
              </a:avLst>
            </a:prstGeom>
            <a:solidFill>
              <a:srgbClr val="FFC000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ound Same Side Corner Rectangle 15"/>
            <p:cNvSpPr/>
            <p:nvPr/>
          </p:nvSpPr>
          <p:spPr>
            <a:xfrm rot="16200000">
              <a:off x="-387271" y="5364435"/>
              <a:ext cx="1538152" cy="641387"/>
            </a:xfrm>
            <a:prstGeom prst="round2SameRect">
              <a:avLst>
                <a:gd name="adj1" fmla="val 40014"/>
                <a:gd name="adj2" fmla="val 0"/>
              </a:avLst>
            </a:prstGeom>
            <a:solidFill>
              <a:srgbClr val="C1D82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1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39"/>
            <p:cNvSpPr txBox="1"/>
            <p:nvPr/>
          </p:nvSpPr>
          <p:spPr>
            <a:xfrm rot="16200000">
              <a:off x="-1464813" y="2738114"/>
              <a:ext cx="3706283" cy="392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Experience</a:t>
              </a:r>
            </a:p>
          </p:txBody>
        </p:sp>
        <p:sp>
          <p:nvSpPr>
            <p:cNvPr id="19" name="TextBox 40"/>
            <p:cNvSpPr txBox="1"/>
            <p:nvPr/>
          </p:nvSpPr>
          <p:spPr>
            <a:xfrm rot="16200000">
              <a:off x="-332993" y="5499566"/>
              <a:ext cx="1440233" cy="359855"/>
            </a:xfrm>
            <a:prstGeom prst="rect">
              <a:avLst/>
            </a:prstGeom>
            <a:solidFill>
              <a:srgbClr val="C1D82F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Competency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735680" y="1081050"/>
              <a:ext cx="2890047" cy="508000"/>
            </a:xfrm>
            <a:prstGeom prst="rect">
              <a:avLst/>
            </a:prstGeom>
            <a:solidFill>
              <a:srgbClr val="F47B20">
                <a:lumMod val="85000"/>
                <a:lumOff val="15000"/>
              </a:srgbClr>
            </a:solidFill>
            <a:ln>
              <a:solidFill>
                <a:sysClr val="window" lastClr="FFFFFF">
                  <a:lumMod val="75000"/>
                </a:sysClr>
              </a:solidFill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Mobile Development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718975" y="1067603"/>
              <a:ext cx="2890047" cy="508000"/>
            </a:xfrm>
            <a:prstGeom prst="rect">
              <a:avLst/>
            </a:prstGeom>
            <a:solidFill>
              <a:srgbClr val="F47B20">
                <a:lumMod val="85000"/>
                <a:lumOff val="15000"/>
              </a:srgbClr>
            </a:solidFill>
            <a:ln>
              <a:solidFill>
                <a:sysClr val="window" lastClr="FFFFFF">
                  <a:lumMod val="75000"/>
                </a:sysClr>
              </a:solidFill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32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Domain association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723939" y="1692532"/>
              <a:ext cx="2402987" cy="3017520"/>
            </a:xfrm>
            <a:prstGeom prst="rect">
              <a:avLst/>
            </a:prstGeom>
            <a:solidFill>
              <a:srgbClr val="E31B23">
                <a:lumMod val="20000"/>
                <a:lumOff val="80000"/>
              </a:srgbClr>
            </a:solidFill>
            <a:ln>
              <a:noFill/>
            </a:ln>
            <a:effectLst/>
          </p:spPr>
          <p:txBody>
            <a:bodyPr spcFirstLastPara="0" vert="horz" wrap="square" lIns="153972" tIns="54991" rIns="153972" bIns="54991" numCol="1" spcCol="1058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6236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4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TextBox 44"/>
            <p:cNvSpPr txBox="1"/>
            <p:nvPr/>
          </p:nvSpPr>
          <p:spPr>
            <a:xfrm>
              <a:off x="746729" y="1720229"/>
              <a:ext cx="2821425" cy="25141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5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User management platform </a:t>
              </a:r>
              <a:r>
                <a:rPr kumimoji="0" lang="en-US" sz="15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– Data capturing platform for user management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54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Altifin </a:t>
              </a:r>
              <a:r>
                <a:rPr kumimoji="0" lang="en-US" sz="154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– Unified platform enabling agent based banking and CBO monitoring encapsulating mobile wallet &amp; mobile banking 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3735685" y="1719865"/>
              <a:ext cx="2828361" cy="2504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Application Development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Mobile test automation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Application Modernization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State-of-the art UX and designs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Platform agnostic development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On going maintenance and enhancements</a:t>
              </a:r>
            </a:p>
          </p:txBody>
        </p:sp>
        <p:sp>
          <p:nvSpPr>
            <p:cNvPr id="25" name="TextBox 46"/>
            <p:cNvSpPr txBox="1"/>
            <p:nvPr/>
          </p:nvSpPr>
          <p:spPr>
            <a:xfrm>
              <a:off x="6746690" y="1707527"/>
              <a:ext cx="2862333" cy="2667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Payments / Financial Services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Consumer Electronics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Life Sciences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Public Sector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Non Profit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Healthcare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Automotive</a:t>
              </a:r>
            </a:p>
          </p:txBody>
        </p:sp>
        <p:sp>
          <p:nvSpPr>
            <p:cNvPr id="26" name="TextBox 47"/>
            <p:cNvSpPr txBox="1"/>
            <p:nvPr/>
          </p:nvSpPr>
          <p:spPr>
            <a:xfrm>
              <a:off x="9723941" y="1717006"/>
              <a:ext cx="2221273" cy="3057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Adaptive Development Framework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Appcentric - </a:t>
              </a: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Remote test on real devices and platforms 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Framework of Interaction Mechanics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</a:rPr>
                <a:t>Integrated Prototyping Environment</a:t>
              </a: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 panose="020F0302020204030204" pitchFamily="34" charset="0"/>
                  <a:ea typeface="Segoe UI" pitchFamily="34" charset="0"/>
                  <a:cs typeface="Segoe UI" pitchFamily="34" charset="0"/>
                </a:rPr>
                <a:t>Altishell Framework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  <a:p>
              <a:pPr marL="165003" marR="0" lvl="0" indent="-165003" algn="l" defTabSz="914400" rtl="0" eaLnBrk="1" fontAlgn="auto" latinLnBrk="0" hangingPunct="1">
                <a:lnSpc>
                  <a:spcPct val="100000"/>
                </a:lnSpc>
                <a:spcBef>
                  <a:spcPts val="577"/>
                </a:spcBef>
                <a:spcAft>
                  <a:spcPts val="577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/>
          <p:cNvSpPr/>
          <p:nvPr/>
        </p:nvSpPr>
        <p:spPr>
          <a:xfrm>
            <a:off x="1423663" y="1119029"/>
            <a:ext cx="2444695" cy="5532405"/>
          </a:xfrm>
          <a:custGeom>
            <a:avLst/>
            <a:gdLst>
              <a:gd name="connsiteX0" fmla="*/ 0 w 2444695"/>
              <a:gd name="connsiteY0" fmla="*/ 244470 h 5532405"/>
              <a:gd name="connsiteX1" fmla="*/ 244470 w 2444695"/>
              <a:gd name="connsiteY1" fmla="*/ 0 h 5532405"/>
              <a:gd name="connsiteX2" fmla="*/ 2200226 w 2444695"/>
              <a:gd name="connsiteY2" fmla="*/ 0 h 5532405"/>
              <a:gd name="connsiteX3" fmla="*/ 2444696 w 2444695"/>
              <a:gd name="connsiteY3" fmla="*/ 244470 h 5532405"/>
              <a:gd name="connsiteX4" fmla="*/ 2444695 w 2444695"/>
              <a:gd name="connsiteY4" fmla="*/ 5287936 h 5532405"/>
              <a:gd name="connsiteX5" fmla="*/ 2200225 w 2444695"/>
              <a:gd name="connsiteY5" fmla="*/ 5532406 h 5532405"/>
              <a:gd name="connsiteX6" fmla="*/ 244470 w 2444695"/>
              <a:gd name="connsiteY6" fmla="*/ 5532405 h 5532405"/>
              <a:gd name="connsiteX7" fmla="*/ 0 w 2444695"/>
              <a:gd name="connsiteY7" fmla="*/ 5287935 h 5532405"/>
              <a:gd name="connsiteX8" fmla="*/ 0 w 2444695"/>
              <a:gd name="connsiteY8" fmla="*/ 244470 h 553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695" h="5532405">
                <a:moveTo>
                  <a:pt x="0" y="244470"/>
                </a:moveTo>
                <a:cubicBezTo>
                  <a:pt x="0" y="109453"/>
                  <a:pt x="109453" y="0"/>
                  <a:pt x="244470" y="0"/>
                </a:cubicBezTo>
                <a:lnTo>
                  <a:pt x="2200226" y="0"/>
                </a:lnTo>
                <a:cubicBezTo>
                  <a:pt x="2335243" y="0"/>
                  <a:pt x="2444696" y="109453"/>
                  <a:pt x="2444696" y="244470"/>
                </a:cubicBezTo>
                <a:cubicBezTo>
                  <a:pt x="2444696" y="1925625"/>
                  <a:pt x="2444695" y="3606781"/>
                  <a:pt x="2444695" y="5287936"/>
                </a:cubicBezTo>
                <a:cubicBezTo>
                  <a:pt x="2444695" y="5422953"/>
                  <a:pt x="2335242" y="5532406"/>
                  <a:pt x="2200225" y="5532406"/>
                </a:cubicBezTo>
                <a:lnTo>
                  <a:pt x="244470" y="5532405"/>
                </a:lnTo>
                <a:cubicBezTo>
                  <a:pt x="109453" y="5532405"/>
                  <a:pt x="0" y="5422952"/>
                  <a:pt x="0" y="5287935"/>
                </a:cubicBezTo>
                <a:lnTo>
                  <a:pt x="0" y="24447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840" tIns="243840" rIns="243840" bIns="4116524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/>
          </a:p>
        </p:txBody>
      </p:sp>
      <p:sp>
        <p:nvSpPr>
          <p:cNvPr id="30" name="Freeform 29"/>
          <p:cNvSpPr/>
          <p:nvPr/>
        </p:nvSpPr>
        <p:spPr>
          <a:xfrm>
            <a:off x="4051710" y="1119029"/>
            <a:ext cx="2444695" cy="5532405"/>
          </a:xfrm>
          <a:custGeom>
            <a:avLst/>
            <a:gdLst>
              <a:gd name="connsiteX0" fmla="*/ 0 w 2444695"/>
              <a:gd name="connsiteY0" fmla="*/ 244470 h 5532405"/>
              <a:gd name="connsiteX1" fmla="*/ 244470 w 2444695"/>
              <a:gd name="connsiteY1" fmla="*/ 0 h 5532405"/>
              <a:gd name="connsiteX2" fmla="*/ 2200226 w 2444695"/>
              <a:gd name="connsiteY2" fmla="*/ 0 h 5532405"/>
              <a:gd name="connsiteX3" fmla="*/ 2444696 w 2444695"/>
              <a:gd name="connsiteY3" fmla="*/ 244470 h 5532405"/>
              <a:gd name="connsiteX4" fmla="*/ 2444695 w 2444695"/>
              <a:gd name="connsiteY4" fmla="*/ 5287936 h 5532405"/>
              <a:gd name="connsiteX5" fmla="*/ 2200225 w 2444695"/>
              <a:gd name="connsiteY5" fmla="*/ 5532406 h 5532405"/>
              <a:gd name="connsiteX6" fmla="*/ 244470 w 2444695"/>
              <a:gd name="connsiteY6" fmla="*/ 5532405 h 5532405"/>
              <a:gd name="connsiteX7" fmla="*/ 0 w 2444695"/>
              <a:gd name="connsiteY7" fmla="*/ 5287935 h 5532405"/>
              <a:gd name="connsiteX8" fmla="*/ 0 w 2444695"/>
              <a:gd name="connsiteY8" fmla="*/ 244470 h 553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695" h="5532405">
                <a:moveTo>
                  <a:pt x="0" y="244470"/>
                </a:moveTo>
                <a:cubicBezTo>
                  <a:pt x="0" y="109453"/>
                  <a:pt x="109453" y="0"/>
                  <a:pt x="244470" y="0"/>
                </a:cubicBezTo>
                <a:lnTo>
                  <a:pt x="2200226" y="0"/>
                </a:lnTo>
                <a:cubicBezTo>
                  <a:pt x="2335243" y="0"/>
                  <a:pt x="2444696" y="109453"/>
                  <a:pt x="2444696" y="244470"/>
                </a:cubicBezTo>
                <a:cubicBezTo>
                  <a:pt x="2444696" y="1925625"/>
                  <a:pt x="2444695" y="3606781"/>
                  <a:pt x="2444695" y="5287936"/>
                </a:cubicBezTo>
                <a:cubicBezTo>
                  <a:pt x="2444695" y="5422953"/>
                  <a:pt x="2335242" y="5532406"/>
                  <a:pt x="2200225" y="5532406"/>
                </a:cubicBezTo>
                <a:lnTo>
                  <a:pt x="244470" y="5532405"/>
                </a:lnTo>
                <a:cubicBezTo>
                  <a:pt x="109453" y="5532405"/>
                  <a:pt x="0" y="5422952"/>
                  <a:pt x="0" y="5287935"/>
                </a:cubicBezTo>
                <a:lnTo>
                  <a:pt x="0" y="24447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840" tIns="243840" rIns="243840" bIns="4116524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/>
          </a:p>
        </p:txBody>
      </p:sp>
      <p:sp>
        <p:nvSpPr>
          <p:cNvPr id="33" name="Freeform 32"/>
          <p:cNvSpPr/>
          <p:nvPr/>
        </p:nvSpPr>
        <p:spPr>
          <a:xfrm>
            <a:off x="6679758" y="1119029"/>
            <a:ext cx="2444695" cy="5532405"/>
          </a:xfrm>
          <a:custGeom>
            <a:avLst/>
            <a:gdLst>
              <a:gd name="connsiteX0" fmla="*/ 0 w 2444695"/>
              <a:gd name="connsiteY0" fmla="*/ 244470 h 5532405"/>
              <a:gd name="connsiteX1" fmla="*/ 244470 w 2444695"/>
              <a:gd name="connsiteY1" fmla="*/ 0 h 5532405"/>
              <a:gd name="connsiteX2" fmla="*/ 2200226 w 2444695"/>
              <a:gd name="connsiteY2" fmla="*/ 0 h 5532405"/>
              <a:gd name="connsiteX3" fmla="*/ 2444696 w 2444695"/>
              <a:gd name="connsiteY3" fmla="*/ 244470 h 5532405"/>
              <a:gd name="connsiteX4" fmla="*/ 2444695 w 2444695"/>
              <a:gd name="connsiteY4" fmla="*/ 5287936 h 5532405"/>
              <a:gd name="connsiteX5" fmla="*/ 2200225 w 2444695"/>
              <a:gd name="connsiteY5" fmla="*/ 5532406 h 5532405"/>
              <a:gd name="connsiteX6" fmla="*/ 244470 w 2444695"/>
              <a:gd name="connsiteY6" fmla="*/ 5532405 h 5532405"/>
              <a:gd name="connsiteX7" fmla="*/ 0 w 2444695"/>
              <a:gd name="connsiteY7" fmla="*/ 5287935 h 5532405"/>
              <a:gd name="connsiteX8" fmla="*/ 0 w 2444695"/>
              <a:gd name="connsiteY8" fmla="*/ 244470 h 553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695" h="5532405">
                <a:moveTo>
                  <a:pt x="0" y="244470"/>
                </a:moveTo>
                <a:cubicBezTo>
                  <a:pt x="0" y="109453"/>
                  <a:pt x="109453" y="0"/>
                  <a:pt x="244470" y="0"/>
                </a:cubicBezTo>
                <a:lnTo>
                  <a:pt x="2200226" y="0"/>
                </a:lnTo>
                <a:cubicBezTo>
                  <a:pt x="2335243" y="0"/>
                  <a:pt x="2444696" y="109453"/>
                  <a:pt x="2444696" y="244470"/>
                </a:cubicBezTo>
                <a:cubicBezTo>
                  <a:pt x="2444696" y="1925625"/>
                  <a:pt x="2444695" y="3606781"/>
                  <a:pt x="2444695" y="5287936"/>
                </a:cubicBezTo>
                <a:cubicBezTo>
                  <a:pt x="2444695" y="5422953"/>
                  <a:pt x="2335242" y="5532406"/>
                  <a:pt x="2200225" y="5532406"/>
                </a:cubicBezTo>
                <a:lnTo>
                  <a:pt x="244470" y="5532405"/>
                </a:lnTo>
                <a:cubicBezTo>
                  <a:pt x="109453" y="5532405"/>
                  <a:pt x="0" y="5422952"/>
                  <a:pt x="0" y="5287935"/>
                </a:cubicBezTo>
                <a:lnTo>
                  <a:pt x="0" y="24447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3840" tIns="243840" rIns="243840" bIns="4116524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/>
          </a:p>
        </p:txBody>
      </p:sp>
      <p:sp>
        <p:nvSpPr>
          <p:cNvPr id="36" name="Freeform 35"/>
          <p:cNvSpPr/>
          <p:nvPr/>
        </p:nvSpPr>
        <p:spPr>
          <a:xfrm>
            <a:off x="9307806" y="1119029"/>
            <a:ext cx="2444695" cy="5532405"/>
          </a:xfrm>
          <a:custGeom>
            <a:avLst/>
            <a:gdLst>
              <a:gd name="connsiteX0" fmla="*/ 0 w 2444695"/>
              <a:gd name="connsiteY0" fmla="*/ 244470 h 5532405"/>
              <a:gd name="connsiteX1" fmla="*/ 244470 w 2444695"/>
              <a:gd name="connsiteY1" fmla="*/ 0 h 5532405"/>
              <a:gd name="connsiteX2" fmla="*/ 2200226 w 2444695"/>
              <a:gd name="connsiteY2" fmla="*/ 0 h 5532405"/>
              <a:gd name="connsiteX3" fmla="*/ 2444696 w 2444695"/>
              <a:gd name="connsiteY3" fmla="*/ 244470 h 5532405"/>
              <a:gd name="connsiteX4" fmla="*/ 2444695 w 2444695"/>
              <a:gd name="connsiteY4" fmla="*/ 5287936 h 5532405"/>
              <a:gd name="connsiteX5" fmla="*/ 2200225 w 2444695"/>
              <a:gd name="connsiteY5" fmla="*/ 5532406 h 5532405"/>
              <a:gd name="connsiteX6" fmla="*/ 244470 w 2444695"/>
              <a:gd name="connsiteY6" fmla="*/ 5532405 h 5532405"/>
              <a:gd name="connsiteX7" fmla="*/ 0 w 2444695"/>
              <a:gd name="connsiteY7" fmla="*/ 5287935 h 5532405"/>
              <a:gd name="connsiteX8" fmla="*/ 0 w 2444695"/>
              <a:gd name="connsiteY8" fmla="*/ 244470 h 5532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4695" h="5532405">
                <a:moveTo>
                  <a:pt x="0" y="244470"/>
                </a:moveTo>
                <a:cubicBezTo>
                  <a:pt x="0" y="109453"/>
                  <a:pt x="109453" y="0"/>
                  <a:pt x="244470" y="0"/>
                </a:cubicBezTo>
                <a:lnTo>
                  <a:pt x="2200226" y="0"/>
                </a:lnTo>
                <a:cubicBezTo>
                  <a:pt x="2335243" y="0"/>
                  <a:pt x="2444696" y="109453"/>
                  <a:pt x="2444696" y="244470"/>
                </a:cubicBezTo>
                <a:cubicBezTo>
                  <a:pt x="2444696" y="1925625"/>
                  <a:pt x="2444695" y="3606781"/>
                  <a:pt x="2444695" y="5287936"/>
                </a:cubicBezTo>
                <a:cubicBezTo>
                  <a:pt x="2444695" y="5422953"/>
                  <a:pt x="2335242" y="5532406"/>
                  <a:pt x="2200225" y="5532406"/>
                </a:cubicBezTo>
                <a:lnTo>
                  <a:pt x="244470" y="5532405"/>
                </a:lnTo>
                <a:cubicBezTo>
                  <a:pt x="109453" y="5532405"/>
                  <a:pt x="0" y="5422952"/>
                  <a:pt x="0" y="5287935"/>
                </a:cubicBezTo>
                <a:lnTo>
                  <a:pt x="0" y="24447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247650" rIns="247650" bIns="4120334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39" name="Rounded Rectangle 38"/>
          <p:cNvSpPr/>
          <p:nvPr/>
        </p:nvSpPr>
        <p:spPr>
          <a:xfrm>
            <a:off x="152732" y="2566930"/>
            <a:ext cx="11910737" cy="196100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150894" y="4592202"/>
            <a:ext cx="11910737" cy="196100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31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Enterprise Mobile security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1668132" y="2780371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lvl="0"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 kern="1200"/>
          </a:p>
        </p:txBody>
      </p:sp>
      <p:sp>
        <p:nvSpPr>
          <p:cNvPr id="29" name="Freeform 28"/>
          <p:cNvSpPr/>
          <p:nvPr/>
        </p:nvSpPr>
        <p:spPr>
          <a:xfrm>
            <a:off x="1668132" y="4705097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/>
          </a:p>
        </p:txBody>
      </p:sp>
      <p:sp>
        <p:nvSpPr>
          <p:cNvPr id="31" name="Freeform 30"/>
          <p:cNvSpPr/>
          <p:nvPr/>
        </p:nvSpPr>
        <p:spPr>
          <a:xfrm>
            <a:off x="4296180" y="2780371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/>
          </a:p>
        </p:txBody>
      </p:sp>
      <p:sp>
        <p:nvSpPr>
          <p:cNvPr id="32" name="Freeform 31"/>
          <p:cNvSpPr/>
          <p:nvPr/>
        </p:nvSpPr>
        <p:spPr>
          <a:xfrm>
            <a:off x="4296180" y="4705097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/>
          </a:p>
        </p:txBody>
      </p:sp>
      <p:sp>
        <p:nvSpPr>
          <p:cNvPr id="34" name="Freeform 33"/>
          <p:cNvSpPr/>
          <p:nvPr/>
        </p:nvSpPr>
        <p:spPr>
          <a:xfrm>
            <a:off x="6924228" y="2780371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/>
          </a:p>
        </p:txBody>
      </p:sp>
      <p:sp>
        <p:nvSpPr>
          <p:cNvPr id="35" name="Freeform 34"/>
          <p:cNvSpPr/>
          <p:nvPr/>
        </p:nvSpPr>
        <p:spPr>
          <a:xfrm>
            <a:off x="6924228" y="4705097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 dirty="0"/>
          </a:p>
        </p:txBody>
      </p:sp>
      <p:sp>
        <p:nvSpPr>
          <p:cNvPr id="37" name="Freeform 36"/>
          <p:cNvSpPr/>
          <p:nvPr/>
        </p:nvSpPr>
        <p:spPr>
          <a:xfrm>
            <a:off x="9552275" y="2780371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 dirty="0"/>
          </a:p>
        </p:txBody>
      </p:sp>
      <p:sp>
        <p:nvSpPr>
          <p:cNvPr id="38" name="Freeform 37"/>
          <p:cNvSpPr/>
          <p:nvPr/>
        </p:nvSpPr>
        <p:spPr>
          <a:xfrm>
            <a:off x="9552275" y="4705097"/>
            <a:ext cx="1955756" cy="1668095"/>
          </a:xfrm>
          <a:custGeom>
            <a:avLst/>
            <a:gdLst>
              <a:gd name="connsiteX0" fmla="*/ 0 w 1955756"/>
              <a:gd name="connsiteY0" fmla="*/ 166810 h 1668095"/>
              <a:gd name="connsiteX1" fmla="*/ 166810 w 1955756"/>
              <a:gd name="connsiteY1" fmla="*/ 0 h 1668095"/>
              <a:gd name="connsiteX2" fmla="*/ 1788947 w 1955756"/>
              <a:gd name="connsiteY2" fmla="*/ 0 h 1668095"/>
              <a:gd name="connsiteX3" fmla="*/ 1955757 w 1955756"/>
              <a:gd name="connsiteY3" fmla="*/ 166810 h 1668095"/>
              <a:gd name="connsiteX4" fmla="*/ 1955756 w 1955756"/>
              <a:gd name="connsiteY4" fmla="*/ 1501286 h 1668095"/>
              <a:gd name="connsiteX5" fmla="*/ 1788946 w 1955756"/>
              <a:gd name="connsiteY5" fmla="*/ 1668096 h 1668095"/>
              <a:gd name="connsiteX6" fmla="*/ 166810 w 1955756"/>
              <a:gd name="connsiteY6" fmla="*/ 1668095 h 1668095"/>
              <a:gd name="connsiteX7" fmla="*/ 0 w 1955756"/>
              <a:gd name="connsiteY7" fmla="*/ 1501285 h 1668095"/>
              <a:gd name="connsiteX8" fmla="*/ 0 w 1955756"/>
              <a:gd name="connsiteY8" fmla="*/ 166810 h 1668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55756" h="1668095">
                <a:moveTo>
                  <a:pt x="0" y="166810"/>
                </a:moveTo>
                <a:cubicBezTo>
                  <a:pt x="0" y="74683"/>
                  <a:pt x="74683" y="0"/>
                  <a:pt x="166810" y="0"/>
                </a:cubicBezTo>
                <a:lnTo>
                  <a:pt x="1788947" y="0"/>
                </a:lnTo>
                <a:cubicBezTo>
                  <a:pt x="1881074" y="0"/>
                  <a:pt x="1955757" y="74683"/>
                  <a:pt x="1955757" y="166810"/>
                </a:cubicBezTo>
                <a:cubicBezTo>
                  <a:pt x="1955757" y="611635"/>
                  <a:pt x="1955756" y="1056461"/>
                  <a:pt x="1955756" y="1501286"/>
                </a:cubicBezTo>
                <a:cubicBezTo>
                  <a:pt x="1955756" y="1593413"/>
                  <a:pt x="1881073" y="1668096"/>
                  <a:pt x="1788946" y="1668096"/>
                </a:cubicBezTo>
                <a:lnTo>
                  <a:pt x="166810" y="1668095"/>
                </a:lnTo>
                <a:cubicBezTo>
                  <a:pt x="74683" y="1668095"/>
                  <a:pt x="0" y="1593412"/>
                  <a:pt x="0" y="1501285"/>
                </a:cubicBezTo>
                <a:lnTo>
                  <a:pt x="0" y="16681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0937" tIns="147917" rIns="180937" bIns="147917" numCol="1" spcCol="1270" anchor="ctr" anchorCtr="0">
            <a:noAutofit/>
          </a:bodyPr>
          <a:lstStyle/>
          <a:p>
            <a:pPr algn="ctr" defTabSz="2311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47089" y="3349438"/>
            <a:ext cx="1480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111111"/>
                </a:solidFill>
              </a:rPr>
              <a:t>Challenges</a:t>
            </a:r>
            <a:endParaRPr lang="en-US" sz="2000" dirty="0">
              <a:solidFill>
                <a:srgbClr val="11111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67285" y="5088961"/>
            <a:ext cx="1480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111111"/>
                </a:solidFill>
              </a:rPr>
              <a:t>Altimetrik’s solution/</a:t>
            </a:r>
          </a:p>
          <a:p>
            <a:pPr algn="ctr"/>
            <a:r>
              <a:rPr lang="en-US" sz="2000" dirty="0" smtClean="0">
                <a:solidFill>
                  <a:srgbClr val="111111"/>
                </a:solidFill>
              </a:rPr>
              <a:t>Expertise</a:t>
            </a:r>
            <a:endParaRPr lang="en-US" sz="2000" dirty="0">
              <a:solidFill>
                <a:srgbClr val="11111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795749" y="1454227"/>
            <a:ext cx="1608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11111"/>
                </a:solidFill>
              </a:rPr>
              <a:t>Device security</a:t>
            </a:r>
            <a:endParaRPr lang="en-US" sz="2400" dirty="0">
              <a:solidFill>
                <a:srgbClr val="11111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71862" y="1463406"/>
            <a:ext cx="191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11111"/>
                </a:solidFill>
              </a:rPr>
              <a:t>Application security</a:t>
            </a:r>
            <a:endParaRPr lang="en-US" sz="2400" dirty="0">
              <a:solidFill>
                <a:srgbClr val="11111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981024" y="1450551"/>
            <a:ext cx="191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11111"/>
                </a:solidFill>
              </a:rPr>
              <a:t>Network security</a:t>
            </a:r>
            <a:endParaRPr lang="en-US" sz="2400" dirty="0">
              <a:solidFill>
                <a:srgbClr val="11111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601207" y="1448713"/>
            <a:ext cx="191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111111"/>
                </a:solidFill>
              </a:rPr>
              <a:t>Data security</a:t>
            </a:r>
            <a:endParaRPr lang="en-US" sz="2400" dirty="0">
              <a:solidFill>
                <a:srgbClr val="11111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96596" y="3095742"/>
            <a:ext cx="20114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Centralized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Mobile device platform fragmentation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BYOD vs. company issued device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661707" y="4878638"/>
            <a:ext cx="2011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Technical consultation on best fit MDM(mobile device management) strategy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b="1" dirty="0" smtClean="0">
                <a:solidFill>
                  <a:srgbClr val="111111"/>
                </a:solidFill>
              </a:rPr>
              <a:t>Proposed MDM deployment for leading US based automobile manufacturer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72709" y="2840513"/>
            <a:ext cx="20114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Consistent app security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Tracking &amp; management of all mobilized apps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Federated identity &amp; SSO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Enterprise access to mobile users without managing the whole device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70869" y="4755613"/>
            <a:ext cx="20114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ADF framework providing libraries for in-app security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b="1" dirty="0" smtClean="0">
                <a:solidFill>
                  <a:srgbClr val="111111"/>
                </a:solidFill>
              </a:rPr>
              <a:t>Implemented geo fencing based app access. Expertise in latest security enhancements in iOS &amp; Android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894725" y="3093904"/>
            <a:ext cx="20114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Comprehensive access and control policies using end point analysis and user roles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Highly scalable network access architecture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02066" y="4753775"/>
            <a:ext cx="20114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AltiShell solution providing end to end transport security with both server and client end point encryption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b="1" dirty="0" smtClean="0">
                <a:solidFill>
                  <a:srgbClr val="111111"/>
                </a:solidFill>
              </a:rPr>
              <a:t>Proposed a fully HIPAA compliant architecture for healthcare platform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36938" y="3047998"/>
            <a:ext cx="201149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App or data containers – the enterprise mobility industry’s response to data leakage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Secure alternative to tools that solve user’s problems</a:t>
            </a:r>
            <a:endParaRPr lang="en-US" sz="1100" dirty="0">
              <a:solidFill>
                <a:srgbClr val="11111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599365" y="4751937"/>
            <a:ext cx="20114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smtClean="0">
                <a:solidFill>
                  <a:srgbClr val="111111"/>
                </a:solidFill>
              </a:rPr>
              <a:t>On device data encryption/decryption and secure storage with micro hub component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100" b="1" dirty="0" smtClean="0">
                <a:solidFill>
                  <a:srgbClr val="111111"/>
                </a:solidFill>
              </a:rPr>
              <a:t>Developed a background secure data sync framework for healthcare application</a:t>
            </a:r>
          </a:p>
        </p:txBody>
      </p:sp>
    </p:spTree>
    <p:extLst>
      <p:ext uri="{BB962C8B-B14F-4D97-AF65-F5344CB8AC3E}">
        <p14:creationId xmlns:p14="http://schemas.microsoft.com/office/powerpoint/2010/main" val="224535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BI Solution Architecture for Shaklee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3749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852880" y="3121711"/>
            <a:ext cx="10136777" cy="751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Staging DB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52880" y="1042512"/>
            <a:ext cx="10136777" cy="151430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Source Data Stores, Files, Systems, etc</a:t>
            </a:r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.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2880" y="2698038"/>
            <a:ext cx="10136777" cy="3188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ETL Layer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3762707" y="2553450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9271825" y="2556814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gnetic Disk 10"/>
          <p:cNvSpPr/>
          <p:nvPr/>
        </p:nvSpPr>
        <p:spPr>
          <a:xfrm>
            <a:off x="7802703" y="3243877"/>
            <a:ext cx="3452381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Staging DB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52880" y="4039669"/>
            <a:ext cx="10136777" cy="3858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ETL Layer</a:t>
            </a:r>
          </a:p>
        </p:txBody>
      </p:sp>
      <p:sp>
        <p:nvSpPr>
          <p:cNvPr id="13" name="Flowchart: Magnetic Disk 12"/>
          <p:cNvSpPr/>
          <p:nvPr/>
        </p:nvSpPr>
        <p:spPr>
          <a:xfrm>
            <a:off x="2800494" y="3253963"/>
            <a:ext cx="2644377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 &amp; Metadata</a:t>
            </a:r>
            <a:endParaRPr lang="en-US" sz="1600" b="1" dirty="0">
              <a:solidFill>
                <a:srgbClr val="00000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762707" y="3850711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9271825" y="3854075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762707" y="2980487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9271825" y="2983851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852880" y="4604566"/>
            <a:ext cx="10136777" cy="751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Calibri" pitchFamily="34" charset="0"/>
              </a:rPr>
              <a:t>Staging DB</a:t>
            </a:r>
          </a:p>
        </p:txBody>
      </p:sp>
      <p:sp>
        <p:nvSpPr>
          <p:cNvPr id="20" name="Flowchart: Magnetic Disk 19"/>
          <p:cNvSpPr/>
          <p:nvPr/>
        </p:nvSpPr>
        <p:spPr>
          <a:xfrm>
            <a:off x="9492190" y="4726731"/>
            <a:ext cx="1542553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Data Marts</a:t>
            </a:r>
          </a:p>
        </p:txBody>
      </p:sp>
      <p:sp>
        <p:nvSpPr>
          <p:cNvPr id="21" name="Flowchart: Magnetic Disk 20"/>
          <p:cNvSpPr/>
          <p:nvPr/>
        </p:nvSpPr>
        <p:spPr>
          <a:xfrm>
            <a:off x="7655817" y="4736818"/>
            <a:ext cx="1175279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DW DB</a:t>
            </a:r>
          </a:p>
        </p:txBody>
      </p:sp>
      <p:sp>
        <p:nvSpPr>
          <p:cNvPr id="22" name="Down Arrow 21"/>
          <p:cNvSpPr/>
          <p:nvPr/>
        </p:nvSpPr>
        <p:spPr>
          <a:xfrm>
            <a:off x="3762707" y="4421542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9271825" y="4424906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852880" y="5522523"/>
            <a:ext cx="10136777" cy="9402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</a:rPr>
              <a:t>Reports &amp; Devices / Channels</a:t>
            </a:r>
            <a:endParaRPr lang="en-US" sz="16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3762707" y="5364355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/>
          <p:cNvSpPr/>
          <p:nvPr/>
        </p:nvSpPr>
        <p:spPr>
          <a:xfrm>
            <a:off x="9271825" y="5367719"/>
            <a:ext cx="440729" cy="178212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3417" y="1042512"/>
            <a:ext cx="1542553" cy="54203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28" name="Flowchart: Magnetic Disk 27"/>
          <p:cNvSpPr/>
          <p:nvPr/>
        </p:nvSpPr>
        <p:spPr>
          <a:xfrm>
            <a:off x="2146699" y="4745790"/>
            <a:ext cx="1542553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Control Data</a:t>
            </a:r>
          </a:p>
        </p:txBody>
      </p:sp>
      <p:sp>
        <p:nvSpPr>
          <p:cNvPr id="29" name="Flowchart: Magnetic Disk 28"/>
          <p:cNvSpPr/>
          <p:nvPr/>
        </p:nvSpPr>
        <p:spPr>
          <a:xfrm>
            <a:off x="4276892" y="4745790"/>
            <a:ext cx="1542553" cy="526135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Metadata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10327" y="1568244"/>
            <a:ext cx="1068435" cy="11970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Calibri" pitchFamily="34" charset="0"/>
              </a:rPr>
              <a:t>Data / Reports Security</a:t>
            </a:r>
            <a:endParaRPr lang="en-US" sz="12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10327" y="2983851"/>
            <a:ext cx="1068435" cy="11970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Data Management Standards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10327" y="4392729"/>
            <a:ext cx="1068435" cy="5985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Metadata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0327" y="5206451"/>
            <a:ext cx="1068435" cy="59852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Calibri" pitchFamily="34" charset="0"/>
              </a:rPr>
              <a:t>Control Data</a:t>
            </a:r>
          </a:p>
        </p:txBody>
      </p:sp>
      <p:sp>
        <p:nvSpPr>
          <p:cNvPr id="34" name="Up-Down Arrow 33"/>
          <p:cNvSpPr/>
          <p:nvPr/>
        </p:nvSpPr>
        <p:spPr>
          <a:xfrm>
            <a:off x="1378762" y="1108157"/>
            <a:ext cx="327208" cy="5321611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1940311" y="1326562"/>
            <a:ext cx="9966957" cy="739508"/>
            <a:chOff x="1955420" y="1172324"/>
            <a:chExt cx="9966957" cy="1099274"/>
          </a:xfrm>
        </p:grpSpPr>
        <p:sp>
          <p:nvSpPr>
            <p:cNvPr id="36" name="AutoShape 46"/>
            <p:cNvSpPr>
              <a:spLocks noChangeArrowheads="1"/>
            </p:cNvSpPr>
            <p:nvPr/>
          </p:nvSpPr>
          <p:spPr bwMode="auto">
            <a:xfrm>
              <a:off x="8251068" y="1172324"/>
              <a:ext cx="3671309" cy="1087550"/>
            </a:xfrm>
            <a:prstGeom prst="roundRect">
              <a:avLst>
                <a:gd name="adj" fmla="val 6435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rgbClr val="299B29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endParaRPr lang="zh-CN" altLang="en-US" sz="1600" kern="0" dirty="0" smtClean="0">
                <a:solidFill>
                  <a:schemeClr val="bg2"/>
                </a:solidFill>
                <a:latin typeface="Calibri" pitchFamily="34" charset="0"/>
              </a:endParaRPr>
            </a:p>
          </p:txBody>
        </p:sp>
        <p:sp>
          <p:nvSpPr>
            <p:cNvPr id="37" name="AutoShape 5"/>
            <p:cNvSpPr>
              <a:spLocks noChangeArrowheads="1"/>
            </p:cNvSpPr>
            <p:nvPr/>
          </p:nvSpPr>
          <p:spPr bwMode="auto">
            <a:xfrm>
              <a:off x="10789448" y="1541653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AR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38" name="AutoShape 5"/>
            <p:cNvSpPr>
              <a:spLocks noChangeArrowheads="1"/>
            </p:cNvSpPr>
            <p:nvPr/>
          </p:nvSpPr>
          <p:spPr bwMode="auto">
            <a:xfrm>
              <a:off x="8503449" y="1884921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General Ledger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39" name="AutoShape 5"/>
            <p:cNvSpPr>
              <a:spLocks noChangeArrowheads="1"/>
            </p:cNvSpPr>
            <p:nvPr/>
          </p:nvSpPr>
          <p:spPr bwMode="auto">
            <a:xfrm>
              <a:off x="8503450" y="1541653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Fixed asset mgt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0" name="AutoShape 5"/>
            <p:cNvSpPr>
              <a:spLocks noChangeArrowheads="1"/>
            </p:cNvSpPr>
            <p:nvPr/>
          </p:nvSpPr>
          <p:spPr bwMode="auto">
            <a:xfrm>
              <a:off x="10789448" y="1884921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AP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1" name="AutoShape 5"/>
            <p:cNvSpPr>
              <a:spLocks noChangeArrowheads="1"/>
            </p:cNvSpPr>
            <p:nvPr/>
          </p:nvSpPr>
          <p:spPr bwMode="auto">
            <a:xfrm>
              <a:off x="9605413" y="1884921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Manufacturing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2" name="AutoShape 5"/>
            <p:cNvSpPr>
              <a:spLocks noChangeArrowheads="1"/>
            </p:cNvSpPr>
            <p:nvPr/>
          </p:nvSpPr>
          <p:spPr bwMode="auto">
            <a:xfrm>
              <a:off x="9605415" y="1541653"/>
              <a:ext cx="996814" cy="2529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Order processing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251068" y="1189463"/>
              <a:ext cx="3671309" cy="41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111111"/>
                  </a:solidFill>
                  <a:latin typeface="Calibri" pitchFamily="34" charset="0"/>
                </a:rPr>
                <a:t>Back</a:t>
              </a:r>
              <a:r>
                <a:rPr lang="en-US" sz="1200" dirty="0" smtClean="0">
                  <a:solidFill>
                    <a:srgbClr val="111111"/>
                  </a:solidFill>
                  <a:latin typeface="Calibri" pitchFamily="34" charset="0"/>
                </a:rPr>
                <a:t> </a:t>
              </a:r>
              <a:r>
                <a:rPr lang="en-US" sz="1100" b="1" dirty="0">
                  <a:solidFill>
                    <a:srgbClr val="111111"/>
                  </a:solidFill>
                  <a:latin typeface="Calibri" pitchFamily="34" charset="0"/>
                </a:rPr>
                <a:t>Office</a:t>
              </a:r>
            </a:p>
          </p:txBody>
        </p:sp>
        <p:sp>
          <p:nvSpPr>
            <p:cNvPr id="44" name="AutoShape 46"/>
            <p:cNvSpPr>
              <a:spLocks noChangeArrowheads="1"/>
            </p:cNvSpPr>
            <p:nvPr/>
          </p:nvSpPr>
          <p:spPr bwMode="auto">
            <a:xfrm>
              <a:off x="1955420" y="1184048"/>
              <a:ext cx="6139543" cy="1087550"/>
            </a:xfrm>
            <a:prstGeom prst="roundRect">
              <a:avLst>
                <a:gd name="adj" fmla="val 6435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rgbClr val="299B29"/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endParaRPr lang="zh-CN" altLang="en-US" sz="1600" kern="0" dirty="0" smtClean="0">
                <a:solidFill>
                  <a:schemeClr val="bg2"/>
                </a:solidFill>
                <a:latin typeface="Calibri" pitchFamily="34" charset="0"/>
              </a:endParaRPr>
            </a:p>
          </p:txBody>
        </p:sp>
        <p:sp>
          <p:nvSpPr>
            <p:cNvPr id="45" name="AutoShape 5"/>
            <p:cNvSpPr>
              <a:spLocks noChangeArrowheads="1"/>
            </p:cNvSpPr>
            <p:nvPr/>
          </p:nvSpPr>
          <p:spPr bwMode="auto">
            <a:xfrm>
              <a:off x="2108248" y="1541653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Order initiation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55421" y="1210494"/>
              <a:ext cx="6139542" cy="388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>
                  <a:solidFill>
                    <a:srgbClr val="111111"/>
                  </a:solidFill>
                  <a:latin typeface="Calibri" pitchFamily="34" charset="0"/>
                </a:rPr>
                <a:t>Front Office</a:t>
              </a:r>
              <a:endParaRPr lang="en-US" sz="1100" b="1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7" name="AutoShape 5"/>
            <p:cNvSpPr>
              <a:spLocks noChangeArrowheads="1"/>
            </p:cNvSpPr>
            <p:nvPr/>
          </p:nvSpPr>
          <p:spPr bwMode="auto">
            <a:xfrm>
              <a:off x="3292275" y="1541653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Membership mgmt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8" name="AutoShape 5"/>
            <p:cNvSpPr>
              <a:spLocks noChangeArrowheads="1"/>
            </p:cNvSpPr>
            <p:nvPr/>
          </p:nvSpPr>
          <p:spPr bwMode="auto">
            <a:xfrm>
              <a:off x="4464578" y="1541653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Pricing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5655021" y="1541653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Promotion mgmt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auto">
            <a:xfrm>
              <a:off x="6819245" y="1541653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Loyalty mgmt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51" name="AutoShape 5"/>
            <p:cNvSpPr>
              <a:spLocks noChangeArrowheads="1"/>
            </p:cNvSpPr>
            <p:nvPr/>
          </p:nvSpPr>
          <p:spPr bwMode="auto">
            <a:xfrm>
              <a:off x="3292275" y="1884921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Invoice mgmt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52" name="AutoShape 5"/>
            <p:cNvSpPr>
              <a:spLocks noChangeArrowheads="1"/>
            </p:cNvSpPr>
            <p:nvPr/>
          </p:nvSpPr>
          <p:spPr bwMode="auto">
            <a:xfrm>
              <a:off x="2108248" y="1884921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Storehouse Inventory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53" name="AutoShape 5"/>
            <p:cNvSpPr>
              <a:spLocks noChangeArrowheads="1"/>
            </p:cNvSpPr>
            <p:nvPr/>
          </p:nvSpPr>
          <p:spPr bwMode="auto">
            <a:xfrm>
              <a:off x="4464578" y="1884921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Genealogy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  <p:sp>
          <p:nvSpPr>
            <p:cNvPr id="54" name="AutoShape 5"/>
            <p:cNvSpPr>
              <a:spLocks noChangeArrowheads="1"/>
            </p:cNvSpPr>
            <p:nvPr/>
          </p:nvSpPr>
          <p:spPr bwMode="auto">
            <a:xfrm>
              <a:off x="5655021" y="1884921"/>
              <a:ext cx="1092170" cy="256242"/>
            </a:xfrm>
            <a:prstGeom prst="roundRect">
              <a:avLst>
                <a:gd name="adj" fmla="val 2326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5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lIns="0" tIns="0" rIns="0" bIns="0" anchor="ctr"/>
            <a:lstStyle/>
            <a:p>
              <a:pPr algn="ctr"/>
              <a:r>
                <a:rPr lang="en-US" altLang="zh-CN" sz="900" kern="0" dirty="0">
                  <a:solidFill>
                    <a:srgbClr val="111111"/>
                  </a:solidFill>
                  <a:latin typeface="Calibri" pitchFamily="34" charset="0"/>
                </a:rPr>
                <a:t>Product mgmt</a:t>
              </a:r>
              <a:endParaRPr lang="zh-CN" altLang="en-US" sz="900" kern="0" dirty="0">
                <a:solidFill>
                  <a:srgbClr val="111111"/>
                </a:solidFill>
                <a:latin typeface="Calibri" pitchFamily="34" charset="0"/>
              </a:endParaRPr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1999790" y="2166765"/>
            <a:ext cx="1277376" cy="2865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libri" pitchFamily="34" charset="0"/>
              </a:rPr>
              <a:t>USA</a:t>
            </a:r>
            <a:endParaRPr lang="en-US" sz="1600" dirty="0">
              <a:latin typeface="Calibri" pitchFamily="34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344383" y="2166765"/>
            <a:ext cx="1277376" cy="2865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China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4774159" y="2175897"/>
            <a:ext cx="1277376" cy="2865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India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6196350" y="2175897"/>
            <a:ext cx="1277376" cy="28653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Japan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7604768" y="2163257"/>
            <a:ext cx="4302500" cy="29917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 pitchFamily="34" charset="0"/>
              </a:rPr>
              <a:t>Other Countries….</a:t>
            </a:r>
          </a:p>
        </p:txBody>
      </p:sp>
      <p:pic>
        <p:nvPicPr>
          <p:cNvPr id="60" name="Picture 5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778856" y="5861375"/>
            <a:ext cx="529697" cy="37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5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582159" y="5817243"/>
            <a:ext cx="453407" cy="46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4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17149" y="5819183"/>
            <a:ext cx="357190" cy="46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5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224521" y="5859413"/>
            <a:ext cx="232646" cy="3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2" descr="D:\VEL\CTO\Capability_Center\SHAKLEE\dashboard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469" y="5739291"/>
            <a:ext cx="838807" cy="62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3" descr="D:\VEL\CTO\Capability_Center\SHAKLEE\canned-repor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78" y="5767355"/>
            <a:ext cx="1008194" cy="56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3417" y="1042512"/>
            <a:ext cx="11826240" cy="5420307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BI/DW Solution Development SDLC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01131046"/>
              </p:ext>
            </p:extLst>
          </p:nvPr>
        </p:nvGraphicFramePr>
        <p:xfrm>
          <a:off x="231352" y="3040656"/>
          <a:ext cx="11630189" cy="3255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545563633"/>
              </p:ext>
            </p:extLst>
          </p:nvPr>
        </p:nvGraphicFramePr>
        <p:xfrm>
          <a:off x="239665" y="1002534"/>
          <a:ext cx="11658551" cy="1969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1772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84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Our Recommendation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/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803165361"/>
              </p:ext>
            </p:extLst>
          </p:nvPr>
        </p:nvGraphicFramePr>
        <p:xfrm>
          <a:off x="237055" y="1086209"/>
          <a:ext cx="11494027" cy="52532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83821"/>
                <a:gridCol w="1845215"/>
                <a:gridCol w="2052666"/>
                <a:gridCol w="6212325"/>
              </a:tblGrid>
              <a:tr h="58984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</a:t>
                      </a:r>
                      <a:endParaRPr lang="en-US" sz="1400" b="1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Product / Framework</a:t>
                      </a:r>
                      <a:endParaRPr lang="en-US" sz="1400" b="1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Recommended Platform</a:t>
                      </a:r>
                      <a:endParaRPr lang="en-US" sz="1400" b="1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Reason for recommendation</a:t>
                      </a:r>
                      <a:endParaRPr lang="en-US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8709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Data Warehouse DB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On-Premise</a:t>
                      </a:r>
                    </a:p>
                    <a:p>
                      <a:pPr marL="628650" lvl="2" indent="-1714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MySQL </a:t>
                      </a:r>
                    </a:p>
                    <a:p>
                      <a:pPr marL="628650" lvl="2" indent="-1714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Teradata DW DB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Cloud DW DB</a:t>
                      </a:r>
                    </a:p>
                    <a:p>
                      <a:pPr marL="628650" lvl="2" indent="-171450" algn="l" defTabSz="914400" rtl="0" eaLnBrk="1" latinLnBrk="0" hangingPunct="1">
                        <a:buFont typeface="Wingdings" panose="05000000000000000000" pitchFamily="2" charset="2"/>
                        <a:buChar char="§"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AWS RedShift 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RedShift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 as the entire application is deployed on AWS Cloud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Native to application deployment environment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>
                          <a:solidFill>
                            <a:srgbClr val="111111"/>
                          </a:solidFill>
                        </a:rPr>
                        <a:t>Peta</a:t>
                      </a: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 byte scalable DW DB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Columnar Storage for better Query Efficiency and Parallelizing Query across multiple nodes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Supports Standard </a:t>
                      </a:r>
                      <a:r>
                        <a:rPr lang="en-US" sz="1200" dirty="0" err="1" smtClean="0">
                          <a:solidFill>
                            <a:srgbClr val="111111"/>
                          </a:solidFill>
                        </a:rPr>
                        <a:t>Postgre</a:t>
                      </a: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 SQL JDBC and ODBC drivers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Integrates with Amazon S3, Amazon </a:t>
                      </a:r>
                      <a:r>
                        <a:rPr lang="en-US" sz="1200" dirty="0" err="1" smtClean="0">
                          <a:solidFill>
                            <a:srgbClr val="111111"/>
                          </a:solidFill>
                        </a:rPr>
                        <a:t>DynamoDB</a:t>
                      </a: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, Elastic </a:t>
                      </a:r>
                      <a:r>
                        <a:rPr lang="en-US" sz="1200" dirty="0" err="1" smtClean="0">
                          <a:solidFill>
                            <a:srgbClr val="111111"/>
                          </a:solidFill>
                        </a:rPr>
                        <a:t>MapReduce</a:t>
                      </a: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, Amazon Kinesis 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Encryption of Data @ rest and in transit using Hardware Accelerated AES-256 and SSL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Fully managed environment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Cost based on Pay-as-you-use model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674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ETL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err="1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Informatica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 or Talend ETL Platform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Talend ETL 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Platform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Ability to use Hadoop with minimal Java knowledge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Act as code generation tool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Provides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flexibility to run code in any server with just java installation</a:t>
                      </a:r>
                      <a:endParaRPr lang="en-US" sz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Supports all the widely used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databases and also Hadoop eco-systems</a:t>
                      </a:r>
                      <a:endParaRPr lang="en-US" sz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Available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In-house experts on Talend Enterprise ETL tool</a:t>
                      </a:r>
                      <a:endParaRPr lang="en-US" sz="1200" dirty="0" smtClean="0">
                        <a:solidFill>
                          <a:srgbClr val="11111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0950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Reporting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MicroStrategy</a:t>
                      </a:r>
                    </a:p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Tableau</a:t>
                      </a:r>
                    </a:p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kern="1200" dirty="0" err="1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Pentaho</a:t>
                      </a:r>
                      <a:r>
                        <a:rPr lang="en-US" sz="1200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 Business Analytics</a:t>
                      </a:r>
                      <a:endParaRPr lang="en-US" sz="12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Wingdings" panose="05000000000000000000" pitchFamily="2" charset="2"/>
                        <a:buNone/>
                      </a:pPr>
                      <a:r>
                        <a:rPr lang="en-US" sz="1200" b="1" kern="1200" dirty="0" smtClean="0">
                          <a:solidFill>
                            <a:srgbClr val="111111"/>
                          </a:solidFill>
                          <a:latin typeface="+mn-lt"/>
                          <a:ea typeface="+mn-ea"/>
                          <a:cs typeface="+mn-cs"/>
                        </a:rPr>
                        <a:t>MicroStrategy</a:t>
                      </a:r>
                      <a:endParaRPr lang="en-US" sz="1200" b="1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Robust SQL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Engine which can glide through any data model giving easy drag and </a:t>
                      </a:r>
                      <a:r>
                        <a:rPr lang="en-US" sz="1200" baseline="0" dirty="0" err="1" smtClean="0">
                          <a:solidFill>
                            <a:srgbClr val="111111"/>
                          </a:solidFill>
                        </a:rPr>
                        <a:t>rop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semantic layer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Easy self-service mode for business users who can craft reports and drill freely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Scalable in SQL optimization and options for Intelligent cubes (cache large amount of data)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Best in-terms of report performance due to the Intelligent cube ability</a:t>
                      </a:r>
                      <a:endParaRPr lang="en-US" sz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Mobile BI availability for business users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to provide fancy demo to the end users</a:t>
                      </a:r>
                    </a:p>
                    <a:p>
                      <a:pPr marL="285750" marR="0" lvl="2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rgbClr val="111111"/>
                          </a:solidFill>
                        </a:rPr>
                        <a:t>Support</a:t>
                      </a:r>
                      <a:r>
                        <a:rPr lang="en-US" sz="1200" baseline="0" dirty="0" smtClean="0">
                          <a:solidFill>
                            <a:srgbClr val="111111"/>
                          </a:solidFill>
                        </a:rPr>
                        <a:t> email narrowcast of reports (report bursting technique)</a:t>
                      </a: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02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7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Build Release Process in SDLC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313764" y="1299885"/>
            <a:ext cx="1892113" cy="471160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Dev, Environment Setup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(Java, C++, IDE)</a:t>
            </a:r>
          </a:p>
        </p:txBody>
      </p:sp>
      <p:sp>
        <p:nvSpPr>
          <p:cNvPr id="163" name="Rectangle 162"/>
          <p:cNvSpPr/>
          <p:nvPr/>
        </p:nvSpPr>
        <p:spPr>
          <a:xfrm>
            <a:off x="313764" y="1807888"/>
            <a:ext cx="1892113" cy="471160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Dev Workspace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(Pull the code from GIT)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2812530" y="1505937"/>
            <a:ext cx="1191330" cy="765635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BUG/FEATURE Travelling JIRA/RALLY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5139766" y="2300079"/>
            <a:ext cx="1284940" cy="643333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Code Coverage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(sonar/Coberturn)</a:t>
            </a:r>
          </a:p>
        </p:txBody>
      </p:sp>
      <p:sp>
        <p:nvSpPr>
          <p:cNvPr id="166" name="Flowchart: Magnetic Disk 8"/>
          <p:cNvSpPr/>
          <p:nvPr/>
        </p:nvSpPr>
        <p:spPr>
          <a:xfrm>
            <a:off x="5199529" y="4557059"/>
            <a:ext cx="1155755" cy="635193"/>
          </a:xfrm>
          <a:prstGeom prst="flowChartMagneticDisk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REPO- Artifacts Repository</a:t>
            </a:r>
          </a:p>
        </p:txBody>
      </p:sp>
      <p:sp>
        <p:nvSpPr>
          <p:cNvPr id="167" name="Flowchart: Document 14"/>
          <p:cNvSpPr/>
          <p:nvPr/>
        </p:nvSpPr>
        <p:spPr>
          <a:xfrm>
            <a:off x="2978524" y="3298031"/>
            <a:ext cx="1219200" cy="990600"/>
          </a:xfrm>
          <a:prstGeom prst="flowChartDocumen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Build Scripts</a:t>
            </a:r>
          </a:p>
        </p:txBody>
      </p:sp>
      <p:sp>
        <p:nvSpPr>
          <p:cNvPr id="168" name="Flowchart: Process 15"/>
          <p:cNvSpPr/>
          <p:nvPr/>
        </p:nvSpPr>
        <p:spPr>
          <a:xfrm>
            <a:off x="3288367" y="4410463"/>
            <a:ext cx="740895" cy="671182"/>
          </a:xfrm>
          <a:prstGeom prst="flowChartProcess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69" name="Flowchart: Process 16"/>
          <p:cNvSpPr/>
          <p:nvPr/>
        </p:nvSpPr>
        <p:spPr>
          <a:xfrm>
            <a:off x="3253442" y="4446408"/>
            <a:ext cx="740895" cy="671182"/>
          </a:xfrm>
          <a:prstGeom prst="flowChartProcess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0" name="Flowchart: Process 17"/>
          <p:cNvSpPr/>
          <p:nvPr/>
        </p:nvSpPr>
        <p:spPr>
          <a:xfrm>
            <a:off x="3218517" y="4482353"/>
            <a:ext cx="740895" cy="671182"/>
          </a:xfrm>
          <a:prstGeom prst="flowChartProcess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1" name="Flowchart: Magnetic Disk 20"/>
          <p:cNvSpPr/>
          <p:nvPr/>
        </p:nvSpPr>
        <p:spPr>
          <a:xfrm>
            <a:off x="576916" y="3363643"/>
            <a:ext cx="1409700" cy="762000"/>
          </a:xfrm>
          <a:prstGeom prst="flowChartMagneticDisk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GIT</a:t>
            </a:r>
          </a:p>
        </p:txBody>
      </p:sp>
      <p:sp>
        <p:nvSpPr>
          <p:cNvPr id="172" name="Flowchart: Document 21"/>
          <p:cNvSpPr/>
          <p:nvPr/>
        </p:nvSpPr>
        <p:spPr>
          <a:xfrm>
            <a:off x="5176184" y="3303879"/>
            <a:ext cx="1219200" cy="990600"/>
          </a:xfrm>
          <a:prstGeom prst="flowChartDocumen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TEST SCRIPTS</a:t>
            </a:r>
          </a:p>
        </p:txBody>
      </p:sp>
      <p:sp>
        <p:nvSpPr>
          <p:cNvPr id="173" name="Flowchart: Document 22"/>
          <p:cNvSpPr/>
          <p:nvPr/>
        </p:nvSpPr>
        <p:spPr>
          <a:xfrm>
            <a:off x="6972640" y="3318820"/>
            <a:ext cx="1219200" cy="990600"/>
          </a:xfrm>
          <a:prstGeom prst="flowChartDocumen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Deployment Scripts</a:t>
            </a:r>
          </a:p>
        </p:txBody>
      </p:sp>
      <p:sp>
        <p:nvSpPr>
          <p:cNvPr id="174" name="Flowchart: Document 23"/>
          <p:cNvSpPr/>
          <p:nvPr/>
        </p:nvSpPr>
        <p:spPr>
          <a:xfrm>
            <a:off x="8825166" y="3318820"/>
            <a:ext cx="1219200" cy="990600"/>
          </a:xfrm>
          <a:prstGeom prst="flowChartDocumen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INTEGRATION TESTING</a:t>
            </a:r>
          </a:p>
        </p:txBody>
      </p:sp>
      <p:sp>
        <p:nvSpPr>
          <p:cNvPr id="175" name="Flowchart: Document 24"/>
          <p:cNvSpPr/>
          <p:nvPr/>
        </p:nvSpPr>
        <p:spPr>
          <a:xfrm>
            <a:off x="10764470" y="3485585"/>
            <a:ext cx="1219200" cy="990600"/>
          </a:xfrm>
          <a:prstGeom prst="flowChartDocumen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Live</a:t>
            </a:r>
          </a:p>
        </p:txBody>
      </p:sp>
      <p:sp>
        <p:nvSpPr>
          <p:cNvPr id="176" name="Flowchart: Process 25"/>
          <p:cNvSpPr/>
          <p:nvPr/>
        </p:nvSpPr>
        <p:spPr>
          <a:xfrm>
            <a:off x="9141092" y="4544934"/>
            <a:ext cx="715229" cy="608360"/>
          </a:xfrm>
          <a:prstGeom prst="flowChartProcess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7" name="Flowchart: Process 26"/>
          <p:cNvSpPr/>
          <p:nvPr/>
        </p:nvSpPr>
        <p:spPr>
          <a:xfrm>
            <a:off x="9106167" y="4580879"/>
            <a:ext cx="715229" cy="608360"/>
          </a:xfrm>
          <a:prstGeom prst="flowChartProcess">
            <a:avLst/>
          </a:pr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8" name="Flowchart: Process 27"/>
          <p:cNvSpPr/>
          <p:nvPr/>
        </p:nvSpPr>
        <p:spPr>
          <a:xfrm>
            <a:off x="9071242" y="4616824"/>
            <a:ext cx="715229" cy="608360"/>
          </a:xfrm>
          <a:prstGeom prst="flowChartProcess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736385" y="2271059"/>
            <a:ext cx="1393733" cy="768489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RQA Build Regression Testing Batch Automated</a:t>
            </a:r>
          </a:p>
        </p:txBody>
      </p:sp>
      <p:sp>
        <p:nvSpPr>
          <p:cNvPr id="180" name="Rectangle 179"/>
          <p:cNvSpPr/>
          <p:nvPr/>
        </p:nvSpPr>
        <p:spPr>
          <a:xfrm>
            <a:off x="6993527" y="2390588"/>
            <a:ext cx="1179297" cy="380652"/>
          </a:xfrm>
          <a:prstGeom prst="rect">
            <a:avLst/>
          </a:prstGeom>
          <a:solidFill>
            <a:schemeClr val="accent2"/>
          </a:solidFill>
          <a:ln w="3175" cap="flat" cmpd="sng" algn="ctr">
            <a:solidFill>
              <a:srgbClr val="000000"/>
            </a:solidFill>
            <a:prstDash val="solid"/>
            <a:miter lim="800000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CQ/JENKINS</a:t>
            </a:r>
          </a:p>
        </p:txBody>
      </p:sp>
      <p:cxnSp>
        <p:nvCxnSpPr>
          <p:cNvPr id="181" name="Straight Arrow Connector 180"/>
          <p:cNvCxnSpPr>
            <a:stCxn id="163" idx="2"/>
            <a:endCxn id="171" idx="1"/>
          </p:cNvCxnSpPr>
          <p:nvPr/>
        </p:nvCxnSpPr>
        <p:spPr>
          <a:xfrm>
            <a:off x="1259821" y="2279048"/>
            <a:ext cx="21945" cy="1084595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82" name="Straight Arrow Connector 181"/>
          <p:cNvCxnSpPr>
            <a:stCxn id="171" idx="4"/>
          </p:cNvCxnSpPr>
          <p:nvPr/>
        </p:nvCxnSpPr>
        <p:spPr>
          <a:xfrm flipV="1">
            <a:off x="1986616" y="3743812"/>
            <a:ext cx="962025" cy="831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3" name="Straight Arrow Connector 182"/>
          <p:cNvCxnSpPr>
            <a:stCxn id="167" idx="3"/>
            <a:endCxn id="172" idx="1"/>
          </p:cNvCxnSpPr>
          <p:nvPr/>
        </p:nvCxnSpPr>
        <p:spPr>
          <a:xfrm>
            <a:off x="4197724" y="3793331"/>
            <a:ext cx="978460" cy="5848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4" name="Straight Arrow Connector 183"/>
          <p:cNvCxnSpPr/>
          <p:nvPr/>
        </p:nvCxnSpPr>
        <p:spPr>
          <a:xfrm>
            <a:off x="6418943" y="3855881"/>
            <a:ext cx="568638" cy="3183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5" name="Straight Arrow Connector 184"/>
          <p:cNvCxnSpPr>
            <a:stCxn id="173" idx="3"/>
            <a:endCxn id="174" idx="1"/>
          </p:cNvCxnSpPr>
          <p:nvPr/>
        </p:nvCxnSpPr>
        <p:spPr>
          <a:xfrm>
            <a:off x="8191840" y="3814120"/>
            <a:ext cx="633326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6" name="Straight Arrow Connector 185"/>
          <p:cNvCxnSpPr/>
          <p:nvPr/>
        </p:nvCxnSpPr>
        <p:spPr>
          <a:xfrm>
            <a:off x="10059307" y="3855881"/>
            <a:ext cx="705163" cy="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7" name="Straight Connector 186"/>
          <p:cNvCxnSpPr>
            <a:stCxn id="174" idx="2"/>
            <a:endCxn id="178" idx="0"/>
          </p:cNvCxnSpPr>
          <p:nvPr/>
        </p:nvCxnSpPr>
        <p:spPr>
          <a:xfrm flipH="1">
            <a:off x="9428857" y="4243930"/>
            <a:ext cx="5909" cy="372894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88" name="Straight Connector 187"/>
          <p:cNvCxnSpPr>
            <a:stCxn id="179" idx="2"/>
            <a:endCxn id="174" idx="0"/>
          </p:cNvCxnSpPr>
          <p:nvPr/>
        </p:nvCxnSpPr>
        <p:spPr>
          <a:xfrm>
            <a:off x="9433252" y="3039548"/>
            <a:ext cx="1514" cy="279272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89" name="Straight Connector 188"/>
          <p:cNvCxnSpPr>
            <a:stCxn id="180" idx="2"/>
            <a:endCxn id="173" idx="0"/>
          </p:cNvCxnSpPr>
          <p:nvPr/>
        </p:nvCxnSpPr>
        <p:spPr>
          <a:xfrm flipH="1">
            <a:off x="7582240" y="2771240"/>
            <a:ext cx="936" cy="54758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190" name="Straight Connector 189"/>
          <p:cNvCxnSpPr>
            <a:stCxn id="165" idx="2"/>
            <a:endCxn id="172" idx="0"/>
          </p:cNvCxnSpPr>
          <p:nvPr/>
        </p:nvCxnSpPr>
        <p:spPr>
          <a:xfrm>
            <a:off x="5782236" y="2943412"/>
            <a:ext cx="3548" cy="36046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91" name="TextBox 190"/>
          <p:cNvSpPr txBox="1"/>
          <p:nvPr/>
        </p:nvSpPr>
        <p:spPr>
          <a:xfrm>
            <a:off x="112244" y="5306374"/>
            <a:ext cx="1874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prstClr val="black"/>
                </a:solidFill>
                <a:latin typeface="Calibri" panose="020F0502020204030204" pitchFamily="34" charset="0"/>
              </a:rPr>
              <a:t>Dev VM Tool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3089746" y="5124824"/>
            <a:ext cx="1093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solidFill>
                  <a:prstClr val="black"/>
                </a:solidFill>
                <a:latin typeface="Calibri" panose="020F0502020204030204" pitchFamily="34" charset="0"/>
              </a:rPr>
              <a:t>B</a:t>
            </a:r>
            <a:r>
              <a:rPr lang="en-IN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uild Servers</a:t>
            </a:r>
            <a:endParaRPr lang="en-I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4208060" y="1411794"/>
            <a:ext cx="1021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Update Status</a:t>
            </a:r>
            <a:endParaRPr lang="en-IN" sz="11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318487" y="1551383"/>
            <a:ext cx="1491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(success)</a:t>
            </a:r>
            <a:endParaRPr lang="en-IN" sz="11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8950892" y="5167671"/>
            <a:ext cx="110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TEST Servers</a:t>
            </a:r>
            <a:endParaRPr lang="en-I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196" name="Straight Connector 195"/>
          <p:cNvCxnSpPr>
            <a:stCxn id="167" idx="2"/>
            <a:endCxn id="170" idx="0"/>
          </p:cNvCxnSpPr>
          <p:nvPr/>
        </p:nvCxnSpPr>
        <p:spPr>
          <a:xfrm>
            <a:off x="3588124" y="4223141"/>
            <a:ext cx="841" cy="259212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197" name="TextBox 196"/>
          <p:cNvSpPr txBox="1"/>
          <p:nvPr/>
        </p:nvSpPr>
        <p:spPr>
          <a:xfrm>
            <a:off x="1933095" y="3451777"/>
            <a:ext cx="1091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Trigger Build</a:t>
            </a:r>
            <a:endParaRPr lang="en-I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0024468" y="3879834"/>
            <a:ext cx="8522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Approval</a:t>
            </a:r>
            <a:endParaRPr lang="en-I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281042" y="2958543"/>
            <a:ext cx="1091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solidFill>
                  <a:prstClr val="black"/>
                </a:solidFill>
                <a:latin typeface="Calibri" panose="020F0502020204030204" pitchFamily="34" charset="0"/>
              </a:rPr>
              <a:t>Code Commit</a:t>
            </a:r>
            <a:endParaRPr lang="en-IN" sz="12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cxnSp>
        <p:nvCxnSpPr>
          <p:cNvPr id="200" name="Straight Arrow Connector 199"/>
          <p:cNvCxnSpPr>
            <a:stCxn id="172" idx="2"/>
            <a:endCxn id="166" idx="1"/>
          </p:cNvCxnSpPr>
          <p:nvPr/>
        </p:nvCxnSpPr>
        <p:spPr>
          <a:xfrm flipH="1">
            <a:off x="5777407" y="4228989"/>
            <a:ext cx="8377" cy="328070"/>
          </a:xfrm>
          <a:prstGeom prst="straightConnector1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1" name="Straight Connector 200"/>
          <p:cNvCxnSpPr/>
          <p:nvPr/>
        </p:nvCxnSpPr>
        <p:spPr>
          <a:xfrm>
            <a:off x="147861" y="5595101"/>
            <a:ext cx="1409844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2" name="Straight Connector 201"/>
          <p:cNvCxnSpPr/>
          <p:nvPr/>
        </p:nvCxnSpPr>
        <p:spPr>
          <a:xfrm>
            <a:off x="1557705" y="5595101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3" name="Straight Connector 202"/>
          <p:cNvCxnSpPr/>
          <p:nvPr/>
        </p:nvCxnSpPr>
        <p:spPr>
          <a:xfrm>
            <a:off x="1557705" y="5948607"/>
            <a:ext cx="848932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4" name="Straight Connector 203"/>
          <p:cNvCxnSpPr/>
          <p:nvPr/>
        </p:nvCxnSpPr>
        <p:spPr>
          <a:xfrm>
            <a:off x="4402296" y="5608447"/>
            <a:ext cx="848932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5" name="Straight Connector 204"/>
          <p:cNvCxnSpPr/>
          <p:nvPr/>
        </p:nvCxnSpPr>
        <p:spPr>
          <a:xfrm>
            <a:off x="3259518" y="5947439"/>
            <a:ext cx="1142778" cy="116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6" name="Straight Connector 205"/>
          <p:cNvCxnSpPr/>
          <p:nvPr/>
        </p:nvCxnSpPr>
        <p:spPr>
          <a:xfrm>
            <a:off x="5220153" y="5961370"/>
            <a:ext cx="1142778" cy="1168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7" name="Straight Connector 206"/>
          <p:cNvCxnSpPr/>
          <p:nvPr/>
        </p:nvCxnSpPr>
        <p:spPr>
          <a:xfrm>
            <a:off x="6369281" y="5608447"/>
            <a:ext cx="945505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8" name="Straight Connector 207"/>
          <p:cNvCxnSpPr/>
          <p:nvPr/>
        </p:nvCxnSpPr>
        <p:spPr>
          <a:xfrm>
            <a:off x="2413821" y="5595101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09" name="Straight Connector 208"/>
          <p:cNvCxnSpPr/>
          <p:nvPr/>
        </p:nvCxnSpPr>
        <p:spPr>
          <a:xfrm>
            <a:off x="2413821" y="5595101"/>
            <a:ext cx="848932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0" name="Straight Connector 209"/>
          <p:cNvCxnSpPr/>
          <p:nvPr/>
        </p:nvCxnSpPr>
        <p:spPr>
          <a:xfrm>
            <a:off x="3259518" y="5598112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1" name="Straight Connector 210"/>
          <p:cNvCxnSpPr/>
          <p:nvPr/>
        </p:nvCxnSpPr>
        <p:spPr>
          <a:xfrm>
            <a:off x="4402296" y="5608447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2" name="Straight Connector 211"/>
          <p:cNvCxnSpPr/>
          <p:nvPr/>
        </p:nvCxnSpPr>
        <p:spPr>
          <a:xfrm>
            <a:off x="5239135" y="5608447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3" name="Straight Connector 212"/>
          <p:cNvCxnSpPr/>
          <p:nvPr/>
        </p:nvCxnSpPr>
        <p:spPr>
          <a:xfrm>
            <a:off x="7306235" y="5961529"/>
            <a:ext cx="851647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4" name="Straight Connector 213"/>
          <p:cNvCxnSpPr/>
          <p:nvPr/>
        </p:nvCxnSpPr>
        <p:spPr>
          <a:xfrm>
            <a:off x="8142941" y="5602941"/>
            <a:ext cx="519820" cy="5507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5" name="Straight Connector 214"/>
          <p:cNvCxnSpPr/>
          <p:nvPr/>
        </p:nvCxnSpPr>
        <p:spPr>
          <a:xfrm>
            <a:off x="8650941" y="5946588"/>
            <a:ext cx="1568824" cy="29883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6" name="Straight Connector 215"/>
          <p:cNvCxnSpPr/>
          <p:nvPr/>
        </p:nvCxnSpPr>
        <p:spPr>
          <a:xfrm flipV="1">
            <a:off x="11020425" y="5224945"/>
            <a:ext cx="0" cy="705101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ysDot"/>
            <a:miter lim="800000"/>
          </a:ln>
          <a:effectLst/>
        </p:spPr>
      </p:cxnSp>
      <p:cxnSp>
        <p:nvCxnSpPr>
          <p:cNvPr id="217" name="Straight Connector 216"/>
          <p:cNvCxnSpPr/>
          <p:nvPr/>
        </p:nvCxnSpPr>
        <p:spPr>
          <a:xfrm>
            <a:off x="6367621" y="5622961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8" name="Straight Connector 217"/>
          <p:cNvCxnSpPr/>
          <p:nvPr/>
        </p:nvCxnSpPr>
        <p:spPr>
          <a:xfrm>
            <a:off x="7308436" y="5608447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19" name="Straight Connector 218"/>
          <p:cNvCxnSpPr/>
          <p:nvPr/>
        </p:nvCxnSpPr>
        <p:spPr>
          <a:xfrm>
            <a:off x="8155631" y="5603911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20" name="Straight Connector 219"/>
          <p:cNvCxnSpPr/>
          <p:nvPr/>
        </p:nvCxnSpPr>
        <p:spPr>
          <a:xfrm>
            <a:off x="8650024" y="5608447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21" name="Straight Connector 220"/>
          <p:cNvCxnSpPr/>
          <p:nvPr/>
        </p:nvCxnSpPr>
        <p:spPr>
          <a:xfrm>
            <a:off x="10230304" y="5622961"/>
            <a:ext cx="0" cy="353506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cxnSp>
        <p:nvCxnSpPr>
          <p:cNvPr id="222" name="Straight Connector 221"/>
          <p:cNvCxnSpPr/>
          <p:nvPr/>
        </p:nvCxnSpPr>
        <p:spPr>
          <a:xfrm>
            <a:off x="10230304" y="5618852"/>
            <a:ext cx="702618" cy="0"/>
          </a:xfrm>
          <a:prstGeom prst="line">
            <a:avLst/>
          </a:prstGeom>
          <a:noFill/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</p:cxnSp>
      <p:sp>
        <p:nvSpPr>
          <p:cNvPr id="223" name="TextBox 222"/>
          <p:cNvSpPr txBox="1"/>
          <p:nvPr/>
        </p:nvSpPr>
        <p:spPr>
          <a:xfrm>
            <a:off x="3087435" y="5717310"/>
            <a:ext cx="152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Full 4-6 </a:t>
            </a:r>
            <a:r>
              <a:rPr lang="en-IN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Hrs</a:t>
            </a:r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 </a:t>
            </a:r>
          </a:p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endParaRPr lang="en-IN" sz="11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982327" y="5709478"/>
            <a:ext cx="152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4-6 </a:t>
            </a:r>
            <a:r>
              <a:rPr lang="en-IN" sz="1100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Hrs</a:t>
            </a:r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, 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8680824" y="5525375"/>
            <a:ext cx="15297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FQA: 3-4 weeks</a:t>
            </a:r>
          </a:p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RQA: 2 weeks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10174941" y="5390465"/>
            <a:ext cx="821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1 Week </a:t>
            </a:r>
          </a:p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(Throttle)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21444732" y="8238284"/>
            <a:ext cx="134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LEAD TIME </a:t>
            </a:r>
          </a:p>
          <a:p>
            <a:pPr algn="ctr"/>
            <a:r>
              <a:rPr lang="en-IN" sz="1100" dirty="0" smtClean="0">
                <a:solidFill>
                  <a:prstClr val="black"/>
                </a:solidFill>
                <a:latin typeface="Calibri" panose="020F0502020204030204" pitchFamily="34" charset="0"/>
              </a:rPr>
              <a:t>DURATIONS</a:t>
            </a:r>
          </a:p>
        </p:txBody>
      </p:sp>
      <p:pic>
        <p:nvPicPr>
          <p:cNvPr id="228" name="Picture 2" descr="https://encrypted-tbn1.gstatic.com/images?q=tbn:ANd9GcR1g_ZddCzG66CdNq2AH1fHqIe0-UvurW9Q2d-Y1_4jfstRGfO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r="41672" b="7890"/>
          <a:stretch/>
        </p:blipFill>
        <p:spPr bwMode="auto">
          <a:xfrm>
            <a:off x="2625181" y="3901645"/>
            <a:ext cx="240351" cy="3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" descr="https://encrypted-tbn1.gstatic.com/images?q=tbn:ANd9GcR1g_ZddCzG66CdNq2AH1fHqIe0-UvurW9Q2d-Y1_4jfstRGfO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r="41672" b="7890"/>
          <a:stretch/>
        </p:blipFill>
        <p:spPr bwMode="auto">
          <a:xfrm>
            <a:off x="4873176" y="3921438"/>
            <a:ext cx="240351" cy="3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0" name="Picture 2" descr="https://encrypted-tbn1.gstatic.com/images?q=tbn:ANd9GcR1g_ZddCzG66CdNq2AH1fHqIe0-UvurW9Q2d-Y1_4jfstRGfO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r="41672" b="7890"/>
          <a:stretch/>
        </p:blipFill>
        <p:spPr bwMode="auto">
          <a:xfrm>
            <a:off x="6684298" y="3936379"/>
            <a:ext cx="240351" cy="3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1" name="Picture 2" descr="https://encrypted-tbn1.gstatic.com/images?q=tbn:ANd9GcR1g_ZddCzG66CdNq2AH1fHqIe0-UvurW9Q2d-Y1_4jfstRGfOX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r="41672" b="7890"/>
          <a:stretch/>
        </p:blipFill>
        <p:spPr bwMode="auto">
          <a:xfrm>
            <a:off x="11128468" y="5220812"/>
            <a:ext cx="240351" cy="3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extBox 231"/>
          <p:cNvSpPr txBox="1"/>
          <p:nvPr/>
        </p:nvSpPr>
        <p:spPr>
          <a:xfrm>
            <a:off x="11001123" y="4975016"/>
            <a:ext cx="742639" cy="25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LEGENDS: </a:t>
            </a:r>
            <a:endParaRPr lang="en-IN" sz="10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1338937" y="5326401"/>
            <a:ext cx="1002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AUTOMATION</a:t>
            </a:r>
            <a:endParaRPr lang="en-IN" sz="1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11953" y="4000805"/>
            <a:ext cx="263466" cy="263466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35337" y="5615114"/>
            <a:ext cx="263466" cy="263466"/>
          </a:xfrm>
          <a:prstGeom prst="rect">
            <a:avLst/>
          </a:prstGeom>
        </p:spPr>
      </p:pic>
      <p:sp>
        <p:nvSpPr>
          <p:cNvPr id="236" name="TextBox 235"/>
          <p:cNvSpPr txBox="1"/>
          <p:nvPr/>
        </p:nvSpPr>
        <p:spPr>
          <a:xfrm>
            <a:off x="11339041" y="5613636"/>
            <a:ext cx="763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latin typeface="Calibri" panose="020F0502020204030204" pitchFamily="34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</a:rPr>
              <a:t>MANUAL 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cxnSp>
        <p:nvCxnSpPr>
          <p:cNvPr id="237" name="Elbow Connector 236"/>
          <p:cNvCxnSpPr>
            <a:stCxn id="171" idx="1"/>
            <a:endCxn id="164" idx="2"/>
          </p:cNvCxnSpPr>
          <p:nvPr/>
        </p:nvCxnSpPr>
        <p:spPr>
          <a:xfrm rot="5400000" flipH="1" flipV="1">
            <a:off x="1798945" y="1754394"/>
            <a:ext cx="1092071" cy="2126429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type="arrow"/>
            <a:tailEnd type="arrow"/>
          </a:ln>
          <a:effectLst/>
        </p:spPr>
      </p:cxnSp>
      <p:cxnSp>
        <p:nvCxnSpPr>
          <p:cNvPr id="238" name="Elbow Connector 237"/>
          <p:cNvCxnSpPr>
            <a:stCxn id="164" idx="3"/>
          </p:cNvCxnSpPr>
          <p:nvPr/>
        </p:nvCxnSpPr>
        <p:spPr>
          <a:xfrm>
            <a:off x="4003860" y="1888755"/>
            <a:ext cx="1808258" cy="1263833"/>
          </a:xfrm>
          <a:prstGeom prst="bentConnector3">
            <a:avLst/>
          </a:prstGeom>
          <a:noFill/>
          <a:ln w="12700" cap="flat" cmpd="sng" algn="ctr">
            <a:solidFill>
              <a:srgbClr val="5B9BD5"/>
            </a:solidFill>
            <a:prstDash val="solid"/>
            <a:miter lim="800000"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0881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84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Continuous Delivery Model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05" y="2002117"/>
            <a:ext cx="518457" cy="518457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791883" y="1060825"/>
            <a:ext cx="10473764" cy="463176"/>
          </a:xfrm>
          <a:prstGeom prst="round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01060" y="1075767"/>
            <a:ext cx="806822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Check out &amp; build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77411" y="1078756"/>
            <a:ext cx="794852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Unit Testing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3763" y="1084731"/>
            <a:ext cx="956231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Integration Testing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13221" y="3275108"/>
            <a:ext cx="1060824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Prep build environment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16208" y="3801038"/>
            <a:ext cx="1060824" cy="33766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Compile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04255" y="4401670"/>
            <a:ext cx="1060824" cy="304798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Package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1494117" y="4784165"/>
            <a:ext cx="493060" cy="478118"/>
          </a:xfrm>
          <a:prstGeom prst="down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70" y="2059989"/>
            <a:ext cx="800100" cy="1147131"/>
          </a:xfrm>
          <a:prstGeom prst="rect">
            <a:avLst/>
          </a:prstGeom>
        </p:spPr>
      </p:pic>
      <p:sp>
        <p:nvSpPr>
          <p:cNvPr id="17" name="Striped Right Arrow 16"/>
          <p:cNvSpPr/>
          <p:nvPr/>
        </p:nvSpPr>
        <p:spPr>
          <a:xfrm rot="7976879">
            <a:off x="1524000" y="2764116"/>
            <a:ext cx="567764" cy="493059"/>
          </a:xfrm>
          <a:prstGeom prst="striped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71" y="3451412"/>
            <a:ext cx="991782" cy="32721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" y="3757331"/>
            <a:ext cx="724647" cy="11232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74" y="5393761"/>
            <a:ext cx="1130525" cy="3720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704" y="5216700"/>
            <a:ext cx="699994" cy="8628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294471" y="1087720"/>
            <a:ext cx="863599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Deploy to Pre-prod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8832" y="4120476"/>
            <a:ext cx="997324" cy="2393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3923" y="2017059"/>
            <a:ext cx="549129" cy="6708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1998" y="3232243"/>
            <a:ext cx="1065306" cy="8989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3792" y="4228353"/>
            <a:ext cx="860319" cy="732864"/>
          </a:xfrm>
          <a:prstGeom prst="rect">
            <a:avLst/>
          </a:prstGeom>
        </p:spPr>
      </p:pic>
      <p:sp>
        <p:nvSpPr>
          <p:cNvPr id="28" name="Striped Right Arrow 27"/>
          <p:cNvSpPr/>
          <p:nvPr/>
        </p:nvSpPr>
        <p:spPr>
          <a:xfrm rot="2048368">
            <a:off x="3021105" y="2752162"/>
            <a:ext cx="567764" cy="493059"/>
          </a:xfrm>
          <a:prstGeom prst="striped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9" name="Chevron 28"/>
          <p:cNvSpPr/>
          <p:nvPr/>
        </p:nvSpPr>
        <p:spPr>
          <a:xfrm rot="19193736">
            <a:off x="2828044" y="4960203"/>
            <a:ext cx="956236" cy="251329"/>
          </a:xfrm>
          <a:prstGeom prst="chevron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Packer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2554" y="2540010"/>
            <a:ext cx="2403793" cy="15807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9052" y="3892186"/>
            <a:ext cx="1160929" cy="116092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57569" y="3895174"/>
            <a:ext cx="1160929" cy="116092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082116" y="1081744"/>
            <a:ext cx="1150468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Build verification Test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72119" y="1084731"/>
            <a:ext cx="1571811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Vagrant Generates Consistent Environment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948515" y="1072779"/>
            <a:ext cx="2014071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Packer generate images for deploy and 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Docker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 encapsulate App stack</a:t>
            </a:r>
          </a:p>
        </p:txBody>
      </p:sp>
      <p:sp>
        <p:nvSpPr>
          <p:cNvPr id="36" name="Oval 35"/>
          <p:cNvSpPr/>
          <p:nvPr/>
        </p:nvSpPr>
        <p:spPr>
          <a:xfrm>
            <a:off x="851645" y="1075765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1</a:t>
            </a:r>
          </a:p>
        </p:txBody>
      </p:sp>
      <p:sp>
        <p:nvSpPr>
          <p:cNvPr id="37" name="Oval 36"/>
          <p:cNvSpPr/>
          <p:nvPr/>
        </p:nvSpPr>
        <p:spPr>
          <a:xfrm>
            <a:off x="1960279" y="2602750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1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85580" y="1087719"/>
            <a:ext cx="1296892" cy="403412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Store the valid binaries in 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Artifactory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828797" y="1081738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3206373" y="1069785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3</a:t>
            </a:r>
          </a:p>
        </p:txBody>
      </p:sp>
      <p:sp>
        <p:nvSpPr>
          <p:cNvPr id="41" name="Oval 40"/>
          <p:cNvSpPr/>
          <p:nvPr/>
        </p:nvSpPr>
        <p:spPr>
          <a:xfrm>
            <a:off x="4834962" y="1069785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4</a:t>
            </a:r>
          </a:p>
        </p:txBody>
      </p:sp>
      <p:sp>
        <p:nvSpPr>
          <p:cNvPr id="42" name="Oval 41"/>
          <p:cNvSpPr/>
          <p:nvPr/>
        </p:nvSpPr>
        <p:spPr>
          <a:xfrm>
            <a:off x="1622609" y="4730373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2</a:t>
            </a:r>
          </a:p>
        </p:txBody>
      </p:sp>
      <p:sp>
        <p:nvSpPr>
          <p:cNvPr id="43" name="Oval 42"/>
          <p:cNvSpPr/>
          <p:nvPr/>
        </p:nvSpPr>
        <p:spPr>
          <a:xfrm>
            <a:off x="3030067" y="2686411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3</a:t>
            </a:r>
          </a:p>
        </p:txBody>
      </p:sp>
      <p:sp>
        <p:nvSpPr>
          <p:cNvPr id="44" name="Oval 43"/>
          <p:cNvSpPr/>
          <p:nvPr/>
        </p:nvSpPr>
        <p:spPr>
          <a:xfrm>
            <a:off x="3463362" y="4494302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4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7023" y="4360583"/>
            <a:ext cx="863600" cy="1244600"/>
          </a:xfrm>
          <a:prstGeom prst="rect">
            <a:avLst/>
          </a:prstGeom>
        </p:spPr>
      </p:pic>
      <p:sp>
        <p:nvSpPr>
          <p:cNvPr id="46" name="Chevron 45"/>
          <p:cNvSpPr/>
          <p:nvPr/>
        </p:nvSpPr>
        <p:spPr>
          <a:xfrm>
            <a:off x="4557059" y="3316941"/>
            <a:ext cx="627529" cy="627530"/>
          </a:xfrm>
          <a:prstGeom prst="chevron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93647" y="1949823"/>
            <a:ext cx="567765" cy="567765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6944657" y="1087712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5</a:t>
            </a:r>
          </a:p>
        </p:txBody>
      </p:sp>
      <p:sp>
        <p:nvSpPr>
          <p:cNvPr id="49" name="Oval 48"/>
          <p:cNvSpPr/>
          <p:nvPr/>
        </p:nvSpPr>
        <p:spPr>
          <a:xfrm>
            <a:off x="7037292" y="1957289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5</a:t>
            </a:r>
          </a:p>
        </p:txBody>
      </p:sp>
      <p:sp>
        <p:nvSpPr>
          <p:cNvPr id="50" name="Oval 49"/>
          <p:cNvSpPr/>
          <p:nvPr/>
        </p:nvSpPr>
        <p:spPr>
          <a:xfrm>
            <a:off x="8235575" y="1063807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6</a:t>
            </a:r>
          </a:p>
        </p:txBody>
      </p:sp>
      <p:sp>
        <p:nvSpPr>
          <p:cNvPr id="51" name="Oval 50"/>
          <p:cNvSpPr/>
          <p:nvPr/>
        </p:nvSpPr>
        <p:spPr>
          <a:xfrm>
            <a:off x="9132046" y="1078748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7</a:t>
            </a:r>
          </a:p>
        </p:txBody>
      </p:sp>
      <p:sp>
        <p:nvSpPr>
          <p:cNvPr id="52" name="Oval 51"/>
          <p:cNvSpPr/>
          <p:nvPr/>
        </p:nvSpPr>
        <p:spPr>
          <a:xfrm>
            <a:off x="10237692" y="1063807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8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7425765" y="3212353"/>
            <a:ext cx="612588" cy="567765"/>
          </a:xfrm>
          <a:prstGeom prst="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62259" y="3346824"/>
            <a:ext cx="890607" cy="354851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7357034" y="3278090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6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9027459" y="3275106"/>
            <a:ext cx="612588" cy="567765"/>
          </a:xfrm>
          <a:prstGeom prst="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6941" y="3182470"/>
            <a:ext cx="775281" cy="697753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8985622" y="3322913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7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5999" y="2756646"/>
            <a:ext cx="496047" cy="49604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97576" y="2759635"/>
            <a:ext cx="496047" cy="496047"/>
          </a:xfrm>
          <a:prstGeom prst="rect">
            <a:avLst/>
          </a:prstGeom>
        </p:spPr>
      </p:pic>
      <p:sp>
        <p:nvSpPr>
          <p:cNvPr id="61" name="Right Arrow 60"/>
          <p:cNvSpPr/>
          <p:nvPr/>
        </p:nvSpPr>
        <p:spPr>
          <a:xfrm>
            <a:off x="10449859" y="3233270"/>
            <a:ext cx="612588" cy="567765"/>
          </a:xfrm>
          <a:prstGeom prst="right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0094" y="2777565"/>
            <a:ext cx="496047" cy="49604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16234" y="3073399"/>
            <a:ext cx="851647" cy="851647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10375151" y="3293030"/>
            <a:ext cx="224119" cy="209177"/>
          </a:xfrm>
          <a:prstGeom prst="ellipse">
            <a:avLst/>
          </a:prstGeom>
          <a:solidFill>
            <a:srgbClr val="008000"/>
          </a:solidFill>
          <a:ln w="1270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lIns="0" tIns="0" rIns="36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</a:rPr>
              <a:t>8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1134166" y="4037108"/>
            <a:ext cx="806822" cy="564773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Self-service Ops for </a:t>
            </a:r>
            <a:r>
              <a: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Dev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/Test</a:t>
            </a:r>
          </a:p>
        </p:txBody>
      </p:sp>
    </p:spTree>
    <p:extLst>
      <p:ext uri="{BB962C8B-B14F-4D97-AF65-F5344CB8AC3E}">
        <p14:creationId xmlns:p14="http://schemas.microsoft.com/office/powerpoint/2010/main" val="35832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Success Stories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4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28" y="124659"/>
            <a:ext cx="10893202" cy="691916"/>
          </a:xfrm>
        </p:spPr>
        <p:txBody>
          <a:bodyPr/>
          <a:lstStyle/>
          <a:p>
            <a:r>
              <a:rPr lang="en-IN" sz="3200" dirty="0" smtClean="0"/>
              <a:t>E2E Implementation </a:t>
            </a:r>
            <a:r>
              <a:rPr lang="en-IN" sz="3200" dirty="0"/>
              <a:t>f</a:t>
            </a:r>
            <a:r>
              <a:rPr lang="en-IN" sz="3200" dirty="0" smtClean="0"/>
              <a:t>or Leading Payment </a:t>
            </a:r>
            <a:r>
              <a:rPr lang="en-IN" sz="3200" dirty="0"/>
              <a:t>P</a:t>
            </a:r>
            <a:r>
              <a:rPr lang="en-IN" sz="3200" dirty="0" smtClean="0"/>
              <a:t>rovider</a:t>
            </a:r>
            <a:endParaRPr lang="en-IN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282" y="3593088"/>
            <a:ext cx="5350139" cy="275528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89478" y="1087650"/>
            <a:ext cx="3520440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smtClean="0">
                <a:solidFill>
                  <a:schemeClr val="bg1"/>
                </a:solidFill>
                <a:latin typeface="Calibri" panose="020F0502020204030204" pitchFamily="34" charset="0"/>
              </a:rPr>
              <a:t>Business Case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155551" y="3266392"/>
            <a:ext cx="3520440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Business Benefits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814886" y="810527"/>
            <a:ext cx="0" cy="58351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875" y="3238642"/>
            <a:ext cx="4804011" cy="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5180191" y="1095245"/>
            <a:ext cx="6499785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Altimetrik Solution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1" y="1401036"/>
            <a:ext cx="46172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To provide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end-end financial inclusion solution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to unbanked and under banked citizens of India </a:t>
            </a:r>
            <a:endParaRPr lang="en-US" sz="1400" dirty="0" smtClean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Enable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biometric KYC authentication based on Indian Government’s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Aadhar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UID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Provide support on Business Process operations for Financial Inclusion initiatives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0" y="3569590"/>
            <a:ext cx="47466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First of its kind solution launched directly by the government of India for Financial 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inclusion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Have on-boarded around 1700 bank branches, associated Business Correspondents and 100 financial agents and associated Business </a:t>
            </a:r>
            <a:r>
              <a:rPr lang="en-GB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Correspondents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Enabled ~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35,000 biometric KYC authentication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transactions through leading Banks in India (ICICI, HDFC and Bajaj Finance) and Banking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Correspondents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Nimble and flexible to provide E2E Business operations support to ensure seamless operations of this Financial Inclusion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platform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4886" y="1407392"/>
            <a:ext cx="73862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E2E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implementation and support,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from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Ideation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to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Business process support,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of a PC-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PoS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based solution to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enable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financial inclusion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Biometric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KYC authentication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based on Indian Government’s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Aadhaar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Unique Identification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Channel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Expansion and Market Penetration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using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Aadhaar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(Unique Identification Number) based payment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Combined ‘Go-To’ Market strategy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with Unique Identification Authority of India (UIDAI) and 5 Leading Banks in India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Design and developed an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Admin portal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 to manage the Onboarding of Banks &amp; Business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Correspondents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368682" y="3492419"/>
            <a:ext cx="1899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</a:rPr>
              <a:t>Financial Inclusion Solution Features</a:t>
            </a:r>
            <a:endParaRPr lang="en-US" sz="1400" b="1" i="1" dirty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232421" y="3987663"/>
            <a:ext cx="1899889" cy="23575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Balance Inquiry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Cash Withdrawal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Cash deposit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Purchase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3</a:t>
            </a:r>
            <a:r>
              <a:rPr lang="en-US" sz="1400" i="1" baseline="30000">
                <a:solidFill>
                  <a:schemeClr val="bg1"/>
                </a:solidFill>
                <a:latin typeface="Calibri" panose="020F0502020204030204" pitchFamily="34" charset="0"/>
              </a:rPr>
              <a:t>rd</a:t>
            </a: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 party deposits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Biometric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A/c Opening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New card issuance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chemeClr val="bg1"/>
                </a:solidFill>
                <a:latin typeface="Calibri" panose="020F0502020204030204" pitchFamily="34" charset="0"/>
              </a:rPr>
              <a:t>Funds Transfer</a:t>
            </a:r>
            <a:endParaRPr lang="en-US" sz="1400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62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65" y="124659"/>
            <a:ext cx="10893202" cy="691916"/>
          </a:xfrm>
        </p:spPr>
        <p:txBody>
          <a:bodyPr/>
          <a:lstStyle/>
          <a:p>
            <a:r>
              <a:rPr lang="en-IN" sz="3200" dirty="0" smtClean="0"/>
              <a:t>Enhanced User </a:t>
            </a:r>
            <a:r>
              <a:rPr lang="en-IN" sz="3200" dirty="0"/>
              <a:t>E</a:t>
            </a:r>
            <a:r>
              <a:rPr lang="en-IN" sz="3200" dirty="0" smtClean="0"/>
              <a:t>xperience </a:t>
            </a:r>
            <a:r>
              <a:rPr lang="en-IN" sz="3200" dirty="0"/>
              <a:t>U</a:t>
            </a:r>
            <a:r>
              <a:rPr lang="en-IN" sz="3200" dirty="0" smtClean="0"/>
              <a:t>sing IPE</a:t>
            </a:r>
            <a:endParaRPr lang="en-IN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054" y="2265771"/>
            <a:ext cx="8209698" cy="4203267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>
          <a:xfrm>
            <a:off x="61373" y="982413"/>
            <a:ext cx="10695162" cy="338554"/>
          </a:xfrm>
          <a:prstGeom prst="chevron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Client Profile: A </a:t>
            </a:r>
            <a:r>
              <a:rPr lang="en-US" sz="16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Leading Financial Services Provider in USA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0" y="1386431"/>
            <a:ext cx="3520440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Business Case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40420" y="1750979"/>
            <a:ext cx="77724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Leveraged in-house Integrated 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Prototyping Environment (IPE</a:t>
            </a: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) solution 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to enable rapid creation of reusable prototypes, by capturing the intended user experience and reducing development </a:t>
            </a: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effort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776727" y="1397878"/>
            <a:ext cx="6499785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Altimetrik Solution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8966" y="1729046"/>
            <a:ext cx="38471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No mechanism to easily translate User Experience in to UI application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Prolonged User Experience Review Process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Throw Away Code resulting in rework</a:t>
            </a:r>
          </a:p>
          <a:p>
            <a:endParaRPr lang="en-US" sz="1400" dirty="0" smtClean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5553" y="3353652"/>
            <a:ext cx="3520440" cy="338554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100" b="1">
                <a:solidFill>
                  <a:prstClr val="black"/>
                </a:solidFill>
                <a:latin typeface="Trebuchet MS" pitchFamily="34" charset="0"/>
              </a:defRPr>
            </a:lvl1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latin typeface="Calibri" panose="020F0502020204030204" pitchFamily="34" charset="0"/>
              </a:rPr>
              <a:t>Business Benefits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690763"/>
            <a:ext cx="38471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Standardized </a:t>
            </a:r>
            <a:r>
              <a:rPr lang="en-IN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and consistent user </a:t>
            </a: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Accelerated reusable UI Development by 40% </a:t>
            </a: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 with </a:t>
            </a:r>
            <a:r>
              <a:rPr lang="en-IN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a reusable interaction </a:t>
            </a: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Reusable, plug and play, HTML 5 widget </a:t>
            </a: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repository </a:t>
            </a:r>
            <a:r>
              <a:rPr lang="en-IN" sz="1400" b="1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driven by behaviour driven interaction mechanics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b="1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IDE integrated tooling </a:t>
            </a:r>
            <a:r>
              <a:rPr lang="en-IN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for prototype </a:t>
            </a: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ysClr val="windowText" lastClr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dirty="0" smtClean="0">
                <a:solidFill>
                  <a:sysClr val="windowText" lastClr="000000"/>
                </a:solidFill>
                <a:latin typeface="Calibri" panose="020F0502020204030204" pitchFamily="34" charset="0"/>
              </a:rPr>
              <a:t>Handoff </a:t>
            </a:r>
            <a:r>
              <a:rPr lang="en-IN" sz="1400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of </a:t>
            </a:r>
            <a:r>
              <a:rPr lang="en-IN" sz="14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reusable prototype code to app </a:t>
            </a:r>
            <a:r>
              <a:rPr lang="en-IN" sz="1400" b="1" dirty="0" err="1">
                <a:solidFill>
                  <a:sysClr val="windowText" lastClr="000000"/>
                </a:solidFill>
                <a:latin typeface="Calibri" panose="020F0502020204030204" pitchFamily="34" charset="0"/>
              </a:rPr>
              <a:t>dev</a:t>
            </a:r>
            <a:r>
              <a:rPr lang="en-IN" sz="1400" b="1" dirty="0">
                <a:solidFill>
                  <a:sysClr val="windowText" lastClr="000000"/>
                </a:solidFill>
                <a:latin typeface="Calibri" panose="020F0502020204030204" pitchFamily="34" charset="0"/>
              </a:rPr>
              <a:t> teams</a:t>
            </a:r>
          </a:p>
          <a:p>
            <a:pPr algn="ctr"/>
            <a:endParaRPr lang="en-IN" sz="1400" dirty="0">
              <a:solidFill>
                <a:srgbClr val="00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838206" y="992180"/>
            <a:ext cx="0" cy="583519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0" y="3275022"/>
            <a:ext cx="383820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78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Current System </a:t>
            </a:r>
            <a:r>
              <a:rPr lang="en-IN" sz="3991" dirty="0"/>
              <a:t>V</a:t>
            </a:r>
            <a:r>
              <a:rPr lang="en-IN" sz="3991" dirty="0" smtClean="0"/>
              <a:t>iew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" y="1035945"/>
            <a:ext cx="7246745" cy="482343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370276" y="1695735"/>
            <a:ext cx="4646408" cy="4013404"/>
            <a:chOff x="6600093" y="1710005"/>
            <a:chExt cx="5172149" cy="4548633"/>
          </a:xfrm>
        </p:grpSpPr>
        <p:sp>
          <p:nvSpPr>
            <p:cNvPr id="10" name="Freeform 9"/>
            <p:cNvSpPr/>
            <p:nvPr/>
          </p:nvSpPr>
          <p:spPr>
            <a:xfrm>
              <a:off x="6600093" y="1759947"/>
              <a:ext cx="1299733" cy="1628776"/>
            </a:xfrm>
            <a:custGeom>
              <a:avLst/>
              <a:gdLst>
                <a:gd name="connsiteX0" fmla="*/ 0 w 1628775"/>
                <a:gd name="connsiteY0" fmla="*/ 0 h 1140142"/>
                <a:gd name="connsiteX1" fmla="*/ 1058704 w 1628775"/>
                <a:gd name="connsiteY1" fmla="*/ 0 h 1140142"/>
                <a:gd name="connsiteX2" fmla="*/ 1628775 w 1628775"/>
                <a:gd name="connsiteY2" fmla="*/ 570071 h 1140142"/>
                <a:gd name="connsiteX3" fmla="*/ 1058704 w 1628775"/>
                <a:gd name="connsiteY3" fmla="*/ 1140142 h 1140142"/>
                <a:gd name="connsiteX4" fmla="*/ 0 w 1628775"/>
                <a:gd name="connsiteY4" fmla="*/ 1140142 h 1140142"/>
                <a:gd name="connsiteX5" fmla="*/ 570071 w 1628775"/>
                <a:gd name="connsiteY5" fmla="*/ 570071 h 1140142"/>
                <a:gd name="connsiteX6" fmla="*/ 0 w 1628775"/>
                <a:gd name="connsiteY6" fmla="*/ 0 h 11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8775" h="1140142">
                  <a:moveTo>
                    <a:pt x="1628774" y="0"/>
                  </a:moveTo>
                  <a:lnTo>
                    <a:pt x="1628774" y="741092"/>
                  </a:lnTo>
                  <a:lnTo>
                    <a:pt x="814388" y="1140142"/>
                  </a:lnTo>
                  <a:lnTo>
                    <a:pt x="1" y="741092"/>
                  </a:lnTo>
                  <a:lnTo>
                    <a:pt x="1" y="0"/>
                  </a:lnTo>
                  <a:lnTo>
                    <a:pt x="814388" y="399050"/>
                  </a:lnTo>
                  <a:lnTo>
                    <a:pt x="1628774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891" tIns="578961" rIns="8890" bIns="57896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>
                  <a:solidFill>
                    <a:srgbClr val="111111"/>
                  </a:solidFill>
                </a:rPr>
                <a:t>Software</a:t>
              </a:r>
              <a:endParaRPr lang="en-US" sz="1400" b="1" kern="1200" dirty="0">
                <a:solidFill>
                  <a:srgbClr val="11111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875135" y="1710005"/>
              <a:ext cx="3893884" cy="1058703"/>
            </a:xfrm>
            <a:custGeom>
              <a:avLst/>
              <a:gdLst>
                <a:gd name="connsiteX0" fmla="*/ 176454 w 1058703"/>
                <a:gd name="connsiteY0" fmla="*/ 0 h 3893883"/>
                <a:gd name="connsiteX1" fmla="*/ 882249 w 1058703"/>
                <a:gd name="connsiteY1" fmla="*/ 0 h 3893883"/>
                <a:gd name="connsiteX2" fmla="*/ 1058703 w 1058703"/>
                <a:gd name="connsiteY2" fmla="*/ 176454 h 3893883"/>
                <a:gd name="connsiteX3" fmla="*/ 1058703 w 1058703"/>
                <a:gd name="connsiteY3" fmla="*/ 3893883 h 3893883"/>
                <a:gd name="connsiteX4" fmla="*/ 1058703 w 1058703"/>
                <a:gd name="connsiteY4" fmla="*/ 3893883 h 3893883"/>
                <a:gd name="connsiteX5" fmla="*/ 0 w 1058703"/>
                <a:gd name="connsiteY5" fmla="*/ 3893883 h 3893883"/>
                <a:gd name="connsiteX6" fmla="*/ 0 w 1058703"/>
                <a:gd name="connsiteY6" fmla="*/ 3893883 h 3893883"/>
                <a:gd name="connsiteX7" fmla="*/ 0 w 1058703"/>
                <a:gd name="connsiteY7" fmla="*/ 176454 h 3893883"/>
                <a:gd name="connsiteX8" fmla="*/ 176454 w 1058703"/>
                <a:gd name="connsiteY8" fmla="*/ 0 h 389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703" h="3893883">
                  <a:moveTo>
                    <a:pt x="1058703" y="648993"/>
                  </a:moveTo>
                  <a:lnTo>
                    <a:pt x="1058703" y="3244890"/>
                  </a:lnTo>
                  <a:cubicBezTo>
                    <a:pt x="1058703" y="3603319"/>
                    <a:pt x="1037224" y="3893883"/>
                    <a:pt x="1010727" y="3893883"/>
                  </a:cubicBezTo>
                  <a:lnTo>
                    <a:pt x="0" y="3893883"/>
                  </a:lnTo>
                  <a:lnTo>
                    <a:pt x="0" y="38938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10727" y="0"/>
                  </a:lnTo>
                  <a:cubicBezTo>
                    <a:pt x="1037224" y="0"/>
                    <a:pt x="1058703" y="290564"/>
                    <a:pt x="1058703" y="648993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13792" tIns="61842" rIns="61842" bIns="61842" numCol="1" spcCol="1270" anchor="ctr" anchorCtr="0">
              <a:noAutofit/>
            </a:bodyPr>
            <a:lstStyle/>
            <a:p>
              <a:pPr marL="285750" lvl="1" indent="-28575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kern="1200" dirty="0" smtClean="0">
                  <a:solidFill>
                    <a:srgbClr val="111111"/>
                  </a:solidFill>
                </a:rPr>
                <a:t>Obsolete application architecture</a:t>
              </a:r>
              <a:endParaRPr lang="en-US" sz="1400" kern="1200" dirty="0">
                <a:solidFill>
                  <a:srgbClr val="111111"/>
                </a:solidFill>
              </a:endParaRPr>
            </a:p>
            <a:p>
              <a:pPr marL="285750" lvl="1" indent="-28575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kern="1200" dirty="0" smtClean="0">
                  <a:solidFill>
                    <a:srgbClr val="111111"/>
                  </a:solidFill>
                </a:rPr>
                <a:t>Lack of optimization</a:t>
              </a:r>
            </a:p>
            <a:p>
              <a:pPr marL="285750" lvl="1" indent="-285750"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dirty="0" smtClean="0">
                  <a:solidFill>
                    <a:srgbClr val="111111"/>
                  </a:solidFill>
                </a:rPr>
                <a:t>Monolithic design &amp; architecture</a:t>
              </a:r>
              <a:endParaRPr lang="en-US" sz="1400" kern="1200" dirty="0">
                <a:solidFill>
                  <a:srgbClr val="11111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6600093" y="3194904"/>
              <a:ext cx="1336722" cy="1628776"/>
            </a:xfrm>
            <a:custGeom>
              <a:avLst/>
              <a:gdLst>
                <a:gd name="connsiteX0" fmla="*/ 0 w 1628775"/>
                <a:gd name="connsiteY0" fmla="*/ 0 h 1140142"/>
                <a:gd name="connsiteX1" fmla="*/ 1058704 w 1628775"/>
                <a:gd name="connsiteY1" fmla="*/ 0 h 1140142"/>
                <a:gd name="connsiteX2" fmla="*/ 1628775 w 1628775"/>
                <a:gd name="connsiteY2" fmla="*/ 570071 h 1140142"/>
                <a:gd name="connsiteX3" fmla="*/ 1058704 w 1628775"/>
                <a:gd name="connsiteY3" fmla="*/ 1140142 h 1140142"/>
                <a:gd name="connsiteX4" fmla="*/ 0 w 1628775"/>
                <a:gd name="connsiteY4" fmla="*/ 1140142 h 1140142"/>
                <a:gd name="connsiteX5" fmla="*/ 570071 w 1628775"/>
                <a:gd name="connsiteY5" fmla="*/ 570071 h 1140142"/>
                <a:gd name="connsiteX6" fmla="*/ 0 w 1628775"/>
                <a:gd name="connsiteY6" fmla="*/ 0 h 11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8775" h="1140142">
                  <a:moveTo>
                    <a:pt x="1628774" y="0"/>
                  </a:moveTo>
                  <a:lnTo>
                    <a:pt x="1628774" y="741092"/>
                  </a:lnTo>
                  <a:lnTo>
                    <a:pt x="814388" y="1140142"/>
                  </a:lnTo>
                  <a:lnTo>
                    <a:pt x="1" y="741092"/>
                  </a:lnTo>
                  <a:lnTo>
                    <a:pt x="1" y="0"/>
                  </a:lnTo>
                  <a:lnTo>
                    <a:pt x="814388" y="399050"/>
                  </a:lnTo>
                  <a:lnTo>
                    <a:pt x="1628774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891" tIns="578961" rIns="8890" bIns="57896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>
                  <a:solidFill>
                    <a:srgbClr val="111111"/>
                  </a:solidFill>
                </a:rPr>
                <a:t>Infra</a:t>
              </a:r>
              <a:endParaRPr lang="en-US" sz="1400" b="1" kern="1200" dirty="0">
                <a:solidFill>
                  <a:srgbClr val="11111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7875135" y="3144960"/>
              <a:ext cx="3893884" cy="1058704"/>
            </a:xfrm>
            <a:custGeom>
              <a:avLst/>
              <a:gdLst>
                <a:gd name="connsiteX0" fmla="*/ 176454 w 1058703"/>
                <a:gd name="connsiteY0" fmla="*/ 0 h 3893883"/>
                <a:gd name="connsiteX1" fmla="*/ 882249 w 1058703"/>
                <a:gd name="connsiteY1" fmla="*/ 0 h 3893883"/>
                <a:gd name="connsiteX2" fmla="*/ 1058703 w 1058703"/>
                <a:gd name="connsiteY2" fmla="*/ 176454 h 3893883"/>
                <a:gd name="connsiteX3" fmla="*/ 1058703 w 1058703"/>
                <a:gd name="connsiteY3" fmla="*/ 3893883 h 3893883"/>
                <a:gd name="connsiteX4" fmla="*/ 1058703 w 1058703"/>
                <a:gd name="connsiteY4" fmla="*/ 3893883 h 3893883"/>
                <a:gd name="connsiteX5" fmla="*/ 0 w 1058703"/>
                <a:gd name="connsiteY5" fmla="*/ 3893883 h 3893883"/>
                <a:gd name="connsiteX6" fmla="*/ 0 w 1058703"/>
                <a:gd name="connsiteY6" fmla="*/ 3893883 h 3893883"/>
                <a:gd name="connsiteX7" fmla="*/ 0 w 1058703"/>
                <a:gd name="connsiteY7" fmla="*/ 176454 h 3893883"/>
                <a:gd name="connsiteX8" fmla="*/ 176454 w 1058703"/>
                <a:gd name="connsiteY8" fmla="*/ 0 h 389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703" h="3893883">
                  <a:moveTo>
                    <a:pt x="1058703" y="648993"/>
                  </a:moveTo>
                  <a:lnTo>
                    <a:pt x="1058703" y="3244890"/>
                  </a:lnTo>
                  <a:cubicBezTo>
                    <a:pt x="1058703" y="3603319"/>
                    <a:pt x="1037224" y="3893883"/>
                    <a:pt x="1010727" y="3893883"/>
                  </a:cubicBezTo>
                  <a:lnTo>
                    <a:pt x="0" y="3893883"/>
                  </a:lnTo>
                  <a:lnTo>
                    <a:pt x="0" y="38938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10727" y="0"/>
                  </a:lnTo>
                  <a:cubicBezTo>
                    <a:pt x="1037224" y="0"/>
                    <a:pt x="1058703" y="290564"/>
                    <a:pt x="1058703" y="648993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99136" tIns="69462" rIns="69462" bIns="69463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rgbClr val="111111"/>
                  </a:solidFill>
                </a:rPr>
                <a:t>Scalability limitations</a:t>
              </a:r>
            </a:p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rgbClr val="111111"/>
                  </a:solidFill>
                </a:rPr>
                <a:t>Low reliability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600093" y="4629862"/>
              <a:ext cx="1299733" cy="1628776"/>
            </a:xfrm>
            <a:custGeom>
              <a:avLst/>
              <a:gdLst>
                <a:gd name="connsiteX0" fmla="*/ 0 w 1628775"/>
                <a:gd name="connsiteY0" fmla="*/ 0 h 1140142"/>
                <a:gd name="connsiteX1" fmla="*/ 1058704 w 1628775"/>
                <a:gd name="connsiteY1" fmla="*/ 0 h 1140142"/>
                <a:gd name="connsiteX2" fmla="*/ 1628775 w 1628775"/>
                <a:gd name="connsiteY2" fmla="*/ 570071 h 1140142"/>
                <a:gd name="connsiteX3" fmla="*/ 1058704 w 1628775"/>
                <a:gd name="connsiteY3" fmla="*/ 1140142 h 1140142"/>
                <a:gd name="connsiteX4" fmla="*/ 0 w 1628775"/>
                <a:gd name="connsiteY4" fmla="*/ 1140142 h 1140142"/>
                <a:gd name="connsiteX5" fmla="*/ 570071 w 1628775"/>
                <a:gd name="connsiteY5" fmla="*/ 570071 h 1140142"/>
                <a:gd name="connsiteX6" fmla="*/ 0 w 1628775"/>
                <a:gd name="connsiteY6" fmla="*/ 0 h 1140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8775" h="1140142">
                  <a:moveTo>
                    <a:pt x="1628774" y="0"/>
                  </a:moveTo>
                  <a:lnTo>
                    <a:pt x="1628774" y="741092"/>
                  </a:lnTo>
                  <a:lnTo>
                    <a:pt x="814388" y="1140142"/>
                  </a:lnTo>
                  <a:lnTo>
                    <a:pt x="1" y="741092"/>
                  </a:lnTo>
                  <a:lnTo>
                    <a:pt x="1" y="0"/>
                  </a:lnTo>
                  <a:lnTo>
                    <a:pt x="814388" y="399050"/>
                  </a:lnTo>
                  <a:lnTo>
                    <a:pt x="1628774" y="0"/>
                  </a:ln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8891" tIns="578961" rIns="8890" bIns="578962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>
                  <a:solidFill>
                    <a:srgbClr val="111111"/>
                  </a:solidFill>
                </a:rPr>
                <a:t>Operation</a:t>
              </a:r>
              <a:endParaRPr lang="en-US" sz="1400" b="1" kern="1200" dirty="0">
                <a:solidFill>
                  <a:srgbClr val="111111"/>
                </a:solidFill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7878359" y="4579918"/>
              <a:ext cx="3893883" cy="1058704"/>
            </a:xfrm>
            <a:custGeom>
              <a:avLst/>
              <a:gdLst>
                <a:gd name="connsiteX0" fmla="*/ 176454 w 1058703"/>
                <a:gd name="connsiteY0" fmla="*/ 0 h 3893883"/>
                <a:gd name="connsiteX1" fmla="*/ 882249 w 1058703"/>
                <a:gd name="connsiteY1" fmla="*/ 0 h 3893883"/>
                <a:gd name="connsiteX2" fmla="*/ 1058703 w 1058703"/>
                <a:gd name="connsiteY2" fmla="*/ 176454 h 3893883"/>
                <a:gd name="connsiteX3" fmla="*/ 1058703 w 1058703"/>
                <a:gd name="connsiteY3" fmla="*/ 3893883 h 3893883"/>
                <a:gd name="connsiteX4" fmla="*/ 1058703 w 1058703"/>
                <a:gd name="connsiteY4" fmla="*/ 3893883 h 3893883"/>
                <a:gd name="connsiteX5" fmla="*/ 0 w 1058703"/>
                <a:gd name="connsiteY5" fmla="*/ 3893883 h 3893883"/>
                <a:gd name="connsiteX6" fmla="*/ 0 w 1058703"/>
                <a:gd name="connsiteY6" fmla="*/ 3893883 h 3893883"/>
                <a:gd name="connsiteX7" fmla="*/ 0 w 1058703"/>
                <a:gd name="connsiteY7" fmla="*/ 176454 h 3893883"/>
                <a:gd name="connsiteX8" fmla="*/ 176454 w 1058703"/>
                <a:gd name="connsiteY8" fmla="*/ 0 h 3893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703" h="3893883">
                  <a:moveTo>
                    <a:pt x="1058703" y="648993"/>
                  </a:moveTo>
                  <a:lnTo>
                    <a:pt x="1058703" y="3244890"/>
                  </a:lnTo>
                  <a:cubicBezTo>
                    <a:pt x="1058703" y="3603319"/>
                    <a:pt x="1037224" y="3893883"/>
                    <a:pt x="1010727" y="3893883"/>
                  </a:cubicBezTo>
                  <a:lnTo>
                    <a:pt x="0" y="3893883"/>
                  </a:lnTo>
                  <a:lnTo>
                    <a:pt x="0" y="38938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10727" y="0"/>
                  </a:lnTo>
                  <a:cubicBezTo>
                    <a:pt x="1037224" y="0"/>
                    <a:pt x="1058703" y="290564"/>
                    <a:pt x="1058703" y="648993"/>
                  </a:cubicBezTo>
                  <a:close/>
                </a:path>
              </a:pathLst>
            </a:cu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0" vert="horz" wrap="square" lIns="199136" tIns="69462" rIns="69462" bIns="69463" numCol="1" spcCol="1270" anchor="ctr" anchorCtr="0">
              <a:noAutofit/>
            </a:bodyPr>
            <a:lstStyle/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rgbClr val="111111"/>
                  </a:solidFill>
                </a:rPr>
                <a:t>Inefficient processes</a:t>
              </a:r>
            </a:p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Ø"/>
              </a:pPr>
              <a:r>
                <a:rPr lang="en-US" sz="1400" dirty="0">
                  <a:solidFill>
                    <a:srgbClr val="111111"/>
                  </a:solidFill>
                </a:rPr>
                <a:t>Manual deployment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8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24" y="124659"/>
            <a:ext cx="10893202" cy="691916"/>
          </a:xfrm>
        </p:spPr>
        <p:txBody>
          <a:bodyPr/>
          <a:lstStyle/>
          <a:p>
            <a:r>
              <a:rPr lang="en-IN" sz="3600" dirty="0" smtClean="0"/>
              <a:t>Salesforce </a:t>
            </a:r>
            <a:r>
              <a:rPr lang="en-IN" sz="3600" dirty="0"/>
              <a:t>S</a:t>
            </a:r>
            <a:r>
              <a:rPr lang="en-IN" sz="3600" dirty="0" smtClean="0"/>
              <a:t>ocial </a:t>
            </a:r>
            <a:r>
              <a:rPr lang="en-IN" sz="3600" dirty="0"/>
              <a:t>I</a:t>
            </a:r>
            <a:r>
              <a:rPr lang="en-IN" sz="3600" dirty="0" smtClean="0"/>
              <a:t>ntegration</a:t>
            </a:r>
            <a:endParaRPr lang="en-IN" sz="36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49" y="1947665"/>
            <a:ext cx="4068763" cy="3047645"/>
          </a:xfrm>
        </p:spPr>
      </p:pic>
      <p:sp>
        <p:nvSpPr>
          <p:cNvPr id="8" name="TextBox 7"/>
          <p:cNvSpPr txBox="1"/>
          <p:nvPr/>
        </p:nvSpPr>
        <p:spPr>
          <a:xfrm>
            <a:off x="623207" y="4637471"/>
            <a:ext cx="5228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>
                <a:solidFill>
                  <a:srgbClr val="111111"/>
                </a:solidFill>
              </a:rPr>
              <a:t>Altimetrik helps a Global Cloud Computing Company track Customer Conversations on Social Channels</a:t>
            </a:r>
            <a:endParaRPr lang="en-IN" dirty="0">
              <a:solidFill>
                <a:srgbClr val="11111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72" y="1012002"/>
            <a:ext cx="3852982" cy="49121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76073" y="3179428"/>
            <a:ext cx="33171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Force.com expertise allowed quick delivery of high quality application.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Users can search and monitor Tweets and Fan Page Posts to find relevant customer service conversations. 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Capture, monitor, and respond to those conversations - all from the Salesforce Service Cloud.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50216" y="1391261"/>
            <a:ext cx="21906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Highlights</a:t>
            </a:r>
            <a:endParaRPr lang="en-IN" sz="35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46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24" y="124659"/>
            <a:ext cx="10893202" cy="691916"/>
          </a:xfrm>
        </p:spPr>
        <p:txBody>
          <a:bodyPr/>
          <a:lstStyle/>
          <a:p>
            <a:r>
              <a:rPr lang="en-IN" sz="3600" dirty="0" smtClean="0"/>
              <a:t>BI Solution for Payment Provider</a:t>
            </a:r>
            <a:endParaRPr lang="en-IN" sz="36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576073" y="3179428"/>
            <a:ext cx="33171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Force.com expertise allowed quick delivery of high quality application.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Users can search and monitor Tweets and Fan Page Posts to find relevant customer service conversations.  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</a:rPr>
              <a:t>Capture, monitor, and respond to those conversations - all from the Salesforce Service Cloud.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50216" y="1391261"/>
            <a:ext cx="21906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Highlights</a:t>
            </a:r>
            <a:endParaRPr lang="en-IN" sz="35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683" y="4206146"/>
            <a:ext cx="4741976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33" dirty="0"/>
              <a:t>Altimetrik </a:t>
            </a:r>
            <a:r>
              <a:rPr lang="en-IN" sz="1633" dirty="0" smtClean="0"/>
              <a:t>delivered an end-to-end BI solution for one of the leaders in Payment </a:t>
            </a:r>
            <a:r>
              <a:rPr lang="en-IN" sz="1633" dirty="0"/>
              <a:t>I</a:t>
            </a:r>
            <a:r>
              <a:rPr lang="en-IN" sz="1633" dirty="0" smtClean="0"/>
              <a:t>ndustry </a:t>
            </a:r>
            <a:endParaRPr lang="en-IN" sz="1633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67" y="1054663"/>
            <a:ext cx="4077652" cy="51986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24294" y="3080732"/>
            <a:ext cx="3577661" cy="2242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9175" indent="-259175">
              <a:buFont typeface="Arial" panose="020B0604020202020204" pitchFamily="34" charset="0"/>
              <a:buChar char="•"/>
            </a:pPr>
            <a:r>
              <a:rPr lang="en-US" sz="1270" dirty="0" smtClean="0">
                <a:solidFill>
                  <a:schemeClr val="bg1"/>
                </a:solidFill>
                <a:latin typeface="Calibri" panose="020F0502020204030204" pitchFamily="34" charset="0"/>
              </a:rPr>
              <a:t>Created 20+ dashboards with all advanced features in micro strategy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US" sz="1270" dirty="0" smtClean="0">
                <a:solidFill>
                  <a:schemeClr val="bg1"/>
                </a:solidFill>
                <a:latin typeface="Calibri" panose="020F0502020204030204" pitchFamily="34" charset="0"/>
              </a:rPr>
              <a:t>Support for all devices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US" sz="127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Self-service analytics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US" sz="1270" dirty="0" smtClean="0">
                <a:solidFill>
                  <a:schemeClr val="bg1"/>
                </a:solidFill>
                <a:latin typeface="Calibri" panose="020F0502020204030204" pitchFamily="34" charset="0"/>
              </a:rPr>
              <a:t>Security – Integrated with enterprise LDAP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r>
              <a:rPr lang="en-US" sz="1270" dirty="0" smtClean="0">
                <a:solidFill>
                  <a:schemeClr val="bg1"/>
                </a:solidFill>
                <a:latin typeface="Calibri" panose="020F0502020204030204" pitchFamily="34" charset="0"/>
              </a:rPr>
              <a:t>Access control based authorization for all the reports </a:t>
            </a:r>
          </a:p>
          <a:p>
            <a:pPr marL="259175" lvl="2" indent="-259175">
              <a:buFont typeface="Arial" panose="020B0604020202020204" pitchFamily="34" charset="0"/>
              <a:buChar char="•"/>
            </a:pPr>
            <a:r>
              <a:rPr lang="en-US" sz="1270" dirty="0">
                <a:solidFill>
                  <a:schemeClr val="bg1"/>
                </a:solidFill>
                <a:latin typeface="Calibri" panose="020F0502020204030204" pitchFamily="34" charset="0"/>
              </a:rPr>
              <a:t>User Prompts based Solution for Filtering Data based on User IDs (Integrated with LDAP also for automatic identity integration)</a:t>
            </a:r>
          </a:p>
          <a:p>
            <a:pPr marL="259175" indent="-259175">
              <a:buFont typeface="Arial" panose="020B0604020202020204" pitchFamily="34" charset="0"/>
              <a:buChar char="•"/>
            </a:pPr>
            <a:endParaRPr lang="en-US" sz="1270" dirty="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67848" y="1562956"/>
            <a:ext cx="2073382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175" b="1" dirty="0">
                <a:solidFill>
                  <a:schemeClr val="bg1"/>
                </a:solidFill>
                <a:latin typeface="Calibri" panose="020F0502020204030204" pitchFamily="34" charset="0"/>
              </a:rPr>
              <a:t>Highlights</a:t>
            </a:r>
          </a:p>
        </p:txBody>
      </p:sp>
      <p:pic>
        <p:nvPicPr>
          <p:cNvPr id="6146" name="Picture 2" descr="http://blog.smartdogservices.com/wp-content/uploads/2014/04/reporting.jpg"/>
          <p:cNvPicPr>
            <a:picLocks noGrp="1" noChangeAspect="1" noChangeArrowheads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8" y="2232558"/>
            <a:ext cx="3418355" cy="198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3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IN" dirty="0" smtClean="0"/>
              <a:t>Thank You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938583" y="4688659"/>
            <a:ext cx="5638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Partnering for Business </a:t>
            </a:r>
            <a:r>
              <a:rPr lang="en-US" sz="2000" i="1" dirty="0">
                <a:solidFill>
                  <a:schemeClr val="bg1"/>
                </a:solidFill>
                <a:latin typeface="Century Gothic" panose="020B0502020202020204" pitchFamily="34" charset="0"/>
              </a:rPr>
              <a:t>T</a:t>
            </a:r>
            <a:r>
              <a:rPr lang="en-US" sz="2000" i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ransformation</a:t>
            </a:r>
            <a:endParaRPr lang="en-US" sz="20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2" name="Picture 4" descr="http://logonoid.com/images/shaklee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957" y="2684586"/>
            <a:ext cx="2586438" cy="8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1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System: Solution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12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63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Path to Transformation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299226"/>
              </p:ext>
            </p:extLst>
          </p:nvPr>
        </p:nvGraphicFramePr>
        <p:xfrm>
          <a:off x="555739" y="1072206"/>
          <a:ext cx="11100105" cy="52369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00035"/>
                <a:gridCol w="3700035"/>
                <a:gridCol w="3700035"/>
              </a:tblGrid>
              <a:tr h="415072"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 smtClean="0"/>
                        <a:t>System Limitation</a:t>
                      </a:r>
                      <a:endParaRPr lang="en-IN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 smtClean="0"/>
                        <a:t>Our</a:t>
                      </a:r>
                      <a:r>
                        <a:rPr lang="en-IN" sz="1600" kern="1200" baseline="0" dirty="0" smtClean="0"/>
                        <a:t> </a:t>
                      </a:r>
                      <a:r>
                        <a:rPr lang="en-IN" sz="1600" kern="1200" dirty="0" smtClean="0"/>
                        <a:t>Solution</a:t>
                      </a:r>
                      <a:endParaRPr lang="en-IN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kern="1200" dirty="0" smtClean="0"/>
                        <a:t>End State</a:t>
                      </a:r>
                      <a:endParaRPr lang="en-IN" sz="16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Obsolete architecture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SOA  for Self Contained Micro Services  that integrates seamlessly thru an integration platform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Scalable Architecture leading to the Business growth 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Monolithic design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Modular, component based design</a:t>
                      </a:r>
                      <a:r>
                        <a:rPr lang="en-IN" sz="1400" kern="1200" baseline="0" dirty="0" smtClean="0">
                          <a:solidFill>
                            <a:srgbClr val="111111"/>
                          </a:solidFill>
                        </a:rPr>
                        <a:t> in which</a:t>
                      </a:r>
                      <a:endParaRPr lang="en-IN" sz="1400" kern="1200" dirty="0" smtClean="0">
                        <a:solidFill>
                          <a:srgbClr val="111111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rgbClr val="111111"/>
                          </a:solidFill>
                          <a:sym typeface="Wingdings" pitchFamily="2" charset="2"/>
                        </a:rPr>
                        <a:t>new subsystems will be integrated through Enterprise  Integration Frame Work(Apache Camel)</a:t>
                      </a:r>
                      <a:endParaRPr lang="en-US" sz="1400" kern="1200" dirty="0" smtClean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Deliver quality functionality at accelerated rate; Minimize the development cost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Scalability issues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rgbClr val="111111"/>
                          </a:solidFill>
                          <a:sym typeface="Wingdings" pitchFamily="2" charset="2"/>
                        </a:rPr>
                        <a:t>Horizontal scalability ; MemCache – Cache highly expensive and frequently used queries </a:t>
                      </a:r>
                      <a:endParaRPr lang="en-US" sz="1400" kern="1200" dirty="0" smtClean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Addressing the exponential growth seamlessly   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Low reliability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rgbClr val="111111"/>
                          </a:solidFill>
                          <a:sym typeface="Wingdings" pitchFamily="2" charset="2"/>
                        </a:rPr>
                        <a:t>Non sticky sessions for high availability and less down time; Flexible and Reliable Cloud Platform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Highly Available and Reliable Infrastructure Platform 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Inefficient processes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Process re-engineering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Simplified workflow leading to the transformation roadmap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5392"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Deployment and Roll out to New Geos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Incremental changes to services without requiring shutdown or other disturbance to system availability</a:t>
                      </a:r>
                      <a:endParaRPr lang="en-IN" sz="1400" kern="1200" dirty="0" smtClean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kern="1200" dirty="0" smtClean="0">
                          <a:solidFill>
                            <a:srgbClr val="111111"/>
                          </a:solidFill>
                        </a:rPr>
                        <a:t>Enable rapid business innovations </a:t>
                      </a:r>
                      <a:endParaRPr lang="en-IN" sz="1400" kern="1200" dirty="0">
                        <a:solidFill>
                          <a:srgbClr val="11111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1111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3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29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Filling </a:t>
            </a:r>
            <a:r>
              <a:rPr lang="en-IN" sz="3991" dirty="0"/>
              <a:t>T</a:t>
            </a:r>
            <a:r>
              <a:rPr lang="en-IN" sz="3991" dirty="0" smtClean="0"/>
              <a:t>he Gaps</a:t>
            </a:r>
            <a:endParaRPr lang="en-IN" sz="399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48438300"/>
              </p:ext>
            </p:extLst>
          </p:nvPr>
        </p:nvGraphicFramePr>
        <p:xfrm>
          <a:off x="6236676" y="1384547"/>
          <a:ext cx="60960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/>
          <p:cNvSpPr/>
          <p:nvPr/>
        </p:nvSpPr>
        <p:spPr>
          <a:xfrm>
            <a:off x="211346" y="1537030"/>
            <a:ext cx="6318407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Self sustainable and self contained services</a:t>
            </a:r>
          </a:p>
          <a:p>
            <a:pPr>
              <a:lnSpc>
                <a:spcPct val="150000"/>
              </a:lnSpc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     (SOA architecture)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Efficient service discovery through Apache Zookeeper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Horizontal scalability 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 smtClean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Loosely coupled components and layers</a:t>
            </a:r>
            <a:endParaRPr lang="en-US" sz="16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Non sticky sessions for high availability and less down time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US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New subsystems will be integrated through Enterprise  Integration Frame Work(Camel)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Incremental changes to services without requiring shutdown or other disturbance to system availability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  <a:defRPr/>
            </a:pPr>
            <a:r>
              <a:rPr lang="en-IN" sz="1600" dirty="0">
                <a:solidFill>
                  <a:srgbClr val="11111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Wingdings" pitchFamily="2" charset="2"/>
              </a:rPr>
              <a:t>Management -- Monitoring, Load balancing, failover, configuration &amp; deployment.</a:t>
            </a:r>
            <a:endParaRPr lang="en-US" sz="1600" dirty="0">
              <a:solidFill>
                <a:srgbClr val="11111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  <a:p>
            <a:pPr>
              <a:defRPr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  <a:p>
            <a:pPr marL="285750" indent="-285750">
              <a:buFont typeface="Wingdings" pitchFamily="2" charset="2"/>
              <a:buChar char="Ø"/>
              <a:defRPr/>
            </a:pPr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  <a:p>
            <a:pPr marL="171450" indent="-171450">
              <a:buFont typeface="Arial" pitchFamily="34" charset="0"/>
              <a:buChar char="•"/>
              <a:defRPr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286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24" y="124659"/>
            <a:ext cx="10893202" cy="691916"/>
          </a:xfrm>
        </p:spPr>
        <p:txBody>
          <a:bodyPr/>
          <a:lstStyle/>
          <a:p>
            <a:r>
              <a:rPr lang="en-IN" sz="3991" dirty="0"/>
              <a:t>Component View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391"/>
          <p:cNvSpPr/>
          <p:nvPr/>
        </p:nvSpPr>
        <p:spPr>
          <a:xfrm>
            <a:off x="1437256" y="5737441"/>
            <a:ext cx="8121875" cy="822083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6836" y="5713995"/>
            <a:ext cx="1085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lang="zh-CN" altLang="en-US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Infrastructure</a:t>
            </a:r>
          </a:p>
        </p:txBody>
      </p:sp>
      <p:sp>
        <p:nvSpPr>
          <p:cNvPr id="9" name="矩形 398"/>
          <p:cNvSpPr/>
          <p:nvPr/>
        </p:nvSpPr>
        <p:spPr>
          <a:xfrm>
            <a:off x="1448979" y="1974387"/>
            <a:ext cx="8079279" cy="26677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2" name="AutoShape 46"/>
          <p:cNvSpPr>
            <a:spLocks noChangeArrowheads="1"/>
          </p:cNvSpPr>
          <p:nvPr/>
        </p:nvSpPr>
        <p:spPr bwMode="auto">
          <a:xfrm>
            <a:off x="6844292" y="2189254"/>
            <a:ext cx="2506290" cy="1611751"/>
          </a:xfrm>
          <a:prstGeom prst="roundRect">
            <a:avLst>
              <a:gd name="adj" fmla="val 6435"/>
            </a:avLst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rgbClr val="299B29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zh-CN" altLang="en-US" kern="0" dirty="0" smtClean="0">
              <a:solidFill>
                <a:schemeClr val="bg2"/>
              </a:solidFill>
            </a:endParaRPr>
          </a:p>
        </p:txBody>
      </p:sp>
      <p:sp>
        <p:nvSpPr>
          <p:cNvPr id="15" name="矩形 424"/>
          <p:cNvSpPr/>
          <p:nvPr/>
        </p:nvSpPr>
        <p:spPr>
          <a:xfrm>
            <a:off x="9635762" y="1035233"/>
            <a:ext cx="981502" cy="55674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6" name="矩形 425"/>
          <p:cNvSpPr/>
          <p:nvPr/>
        </p:nvSpPr>
        <p:spPr>
          <a:xfrm>
            <a:off x="10680479" y="1011787"/>
            <a:ext cx="940493" cy="556740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dirty="0">
              <a:solidFill>
                <a:schemeClr val="bg2"/>
              </a:solidFill>
            </a:endParaRPr>
          </a:p>
        </p:txBody>
      </p:sp>
      <p:sp>
        <p:nvSpPr>
          <p:cNvPr id="17" name="矩形 426"/>
          <p:cNvSpPr/>
          <p:nvPr/>
        </p:nvSpPr>
        <p:spPr>
          <a:xfrm>
            <a:off x="422665" y="1011787"/>
            <a:ext cx="947197" cy="556740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9" name="矩形 430"/>
          <p:cNvSpPr/>
          <p:nvPr/>
        </p:nvSpPr>
        <p:spPr>
          <a:xfrm>
            <a:off x="1437256" y="1058679"/>
            <a:ext cx="8121875" cy="90906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1913876" y="1539974"/>
            <a:ext cx="7459247" cy="357190"/>
          </a:xfrm>
          <a:prstGeom prst="roundRect">
            <a:avLst>
              <a:gd name="adj" fmla="val 13361"/>
            </a:avLst>
          </a:prstGeom>
          <a:solidFill>
            <a:schemeClr val="bg1">
              <a:lumMod val="75000"/>
            </a:schemeClr>
          </a:solidFill>
          <a:ln w="28575"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1925599" y="1112619"/>
            <a:ext cx="7459247" cy="357190"/>
          </a:xfrm>
          <a:prstGeom prst="roundRect">
            <a:avLst>
              <a:gd name="adj" fmla="val 13361"/>
            </a:avLst>
          </a:prstGeom>
          <a:solidFill>
            <a:schemeClr val="bg1">
              <a:lumMod val="75000"/>
            </a:schemeClr>
          </a:solidFill>
          <a:ln w="28575">
            <a:noFill/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/>
            <a:endParaRPr lang="zh-CN" altLang="en-US" sz="1400" kern="0" dirty="0">
              <a:solidFill>
                <a:schemeClr val="bg2"/>
              </a:solidFill>
            </a:endParaRPr>
          </a:p>
        </p:txBody>
      </p:sp>
      <p:pic>
        <p:nvPicPr>
          <p:cNvPr id="22" name="Picture 5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07802" y="1016546"/>
            <a:ext cx="529697" cy="376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21386" y="945108"/>
            <a:ext cx="453407" cy="46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1468480" y="4712597"/>
            <a:ext cx="4387896" cy="914986"/>
          </a:xfrm>
          <a:prstGeom prst="roundRect">
            <a:avLst>
              <a:gd name="adj" fmla="val 13361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25" name="Picture 4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63113" y="961993"/>
            <a:ext cx="357190" cy="46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92198" y="1016546"/>
            <a:ext cx="232646" cy="3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1541052" y="3924120"/>
            <a:ext cx="7860857" cy="607621"/>
          </a:xfrm>
          <a:prstGeom prst="roundRect">
            <a:avLst>
              <a:gd name="adj" fmla="val 13361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28" name="AutoShape 46"/>
          <p:cNvSpPr>
            <a:spLocks noChangeArrowheads="1"/>
          </p:cNvSpPr>
          <p:nvPr/>
        </p:nvSpPr>
        <p:spPr bwMode="auto">
          <a:xfrm>
            <a:off x="1516767" y="2208886"/>
            <a:ext cx="1426215" cy="1610652"/>
          </a:xfrm>
          <a:prstGeom prst="roundRect">
            <a:avLst>
              <a:gd name="adj" fmla="val 6435"/>
            </a:avLst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30" name="Text Box 54"/>
          <p:cNvSpPr txBox="1">
            <a:spLocks noChangeArrowheads="1"/>
          </p:cNvSpPr>
          <p:nvPr/>
        </p:nvSpPr>
        <p:spPr bwMode="auto">
          <a:xfrm>
            <a:off x="9935462" y="1123153"/>
            <a:ext cx="430887" cy="109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 smtClean="0">
                <a:solidFill>
                  <a:srgbClr val="111111"/>
                </a:solidFill>
                <a:cs typeface="Arial" charset="0"/>
              </a:rPr>
              <a:t>Build &amp; Deployment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31" name="Text Box 54"/>
          <p:cNvSpPr txBox="1">
            <a:spLocks noChangeArrowheads="1"/>
          </p:cNvSpPr>
          <p:nvPr/>
        </p:nvSpPr>
        <p:spPr bwMode="auto">
          <a:xfrm>
            <a:off x="10867137" y="1087983"/>
            <a:ext cx="646331" cy="109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cs typeface="Arial" charset="0"/>
              </a:rPr>
              <a:t>App Monitoring &amp; </a:t>
            </a:r>
            <a:r>
              <a:rPr kumimoji="0" lang="en-US" altLang="zh-CN" sz="1400" b="1" i="0" u="none" strike="noStrike" kern="0" cap="none" spc="0" normalizeH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cs typeface="Arial" charset="0"/>
              </a:rPr>
              <a:t>Management</a:t>
            </a:r>
            <a:endParaRPr kumimoji="0" lang="en-US" altLang="zh-CN" sz="1400" b="1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32" name="矩形 397"/>
          <p:cNvSpPr/>
          <p:nvPr/>
        </p:nvSpPr>
        <p:spPr>
          <a:xfrm>
            <a:off x="10749246" y="2798506"/>
            <a:ext cx="777615" cy="504000"/>
          </a:xfrm>
          <a:prstGeom prst="rect">
            <a:avLst/>
          </a:prstGeom>
          <a:solidFill>
            <a:srgbClr val="92D05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Real time Log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3" name="矩形 467"/>
          <p:cNvSpPr/>
          <p:nvPr/>
        </p:nvSpPr>
        <p:spPr>
          <a:xfrm>
            <a:off x="10785246" y="4094706"/>
            <a:ext cx="741615" cy="504000"/>
          </a:xfrm>
          <a:prstGeom prst="rect">
            <a:avLst/>
          </a:prstGeom>
          <a:solidFill>
            <a:srgbClr val="92D05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rgbClr val="111111"/>
                </a:solidFill>
              </a:rPr>
              <a:t>Configuration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4" name="矩形 468"/>
          <p:cNvSpPr/>
          <p:nvPr/>
        </p:nvSpPr>
        <p:spPr>
          <a:xfrm>
            <a:off x="10749247" y="3446634"/>
            <a:ext cx="777614" cy="504000"/>
          </a:xfrm>
          <a:prstGeom prst="rect">
            <a:avLst/>
          </a:prstGeom>
          <a:solidFill>
            <a:srgbClr val="92D050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App Monitoring.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5" name="矩形 474"/>
          <p:cNvSpPr/>
          <p:nvPr/>
        </p:nvSpPr>
        <p:spPr>
          <a:xfrm>
            <a:off x="9746394" y="2802110"/>
            <a:ext cx="794957" cy="50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Dev./Tst/Stage Platforms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6" name="矩形 475"/>
          <p:cNvSpPr/>
          <p:nvPr/>
        </p:nvSpPr>
        <p:spPr>
          <a:xfrm>
            <a:off x="9746394" y="3429667"/>
            <a:ext cx="794957" cy="50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Source control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7" name="矩形 476"/>
          <p:cNvSpPr/>
          <p:nvPr/>
        </p:nvSpPr>
        <p:spPr>
          <a:xfrm>
            <a:off x="9744858" y="4646461"/>
            <a:ext cx="794957" cy="50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CD.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8" name="矩形 478"/>
          <p:cNvSpPr/>
          <p:nvPr/>
        </p:nvSpPr>
        <p:spPr>
          <a:xfrm>
            <a:off x="488729" y="2757540"/>
            <a:ext cx="803073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solidFill>
                  <a:srgbClr val="111111"/>
                </a:solidFill>
              </a:rPr>
              <a:t>Identity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39" name="Text Box 54"/>
          <p:cNvSpPr txBox="1">
            <a:spLocks noChangeArrowheads="1"/>
          </p:cNvSpPr>
          <p:nvPr/>
        </p:nvSpPr>
        <p:spPr bwMode="auto">
          <a:xfrm>
            <a:off x="606687" y="1089196"/>
            <a:ext cx="646331" cy="873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cs typeface="Arial" charset="0"/>
              </a:rPr>
              <a:t>Cross Cutting Concerns</a:t>
            </a:r>
          </a:p>
        </p:txBody>
      </p:sp>
      <p:sp>
        <p:nvSpPr>
          <p:cNvPr id="40" name="矩形 481"/>
          <p:cNvSpPr/>
          <p:nvPr/>
        </p:nvSpPr>
        <p:spPr>
          <a:xfrm>
            <a:off x="488729" y="3329044"/>
            <a:ext cx="803073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Access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41" name="矩形 482"/>
          <p:cNvSpPr/>
          <p:nvPr/>
        </p:nvSpPr>
        <p:spPr>
          <a:xfrm>
            <a:off x="488729" y="3896614"/>
            <a:ext cx="803073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Application Security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42" name="Text Box 54"/>
          <p:cNvSpPr txBox="1">
            <a:spLocks noChangeArrowheads="1"/>
          </p:cNvSpPr>
          <p:nvPr/>
        </p:nvSpPr>
        <p:spPr bwMode="auto">
          <a:xfrm>
            <a:off x="1568410" y="1139728"/>
            <a:ext cx="21544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vert"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cs typeface="Arial" charset="0"/>
              </a:rPr>
              <a:t>Portal</a:t>
            </a:r>
          </a:p>
        </p:txBody>
      </p:sp>
      <p:sp>
        <p:nvSpPr>
          <p:cNvPr id="43" name="Text Box 54"/>
          <p:cNvSpPr txBox="1">
            <a:spLocks noChangeArrowheads="1"/>
          </p:cNvSpPr>
          <p:nvPr/>
        </p:nvSpPr>
        <p:spPr bwMode="auto">
          <a:xfrm>
            <a:off x="2047456" y="1096362"/>
            <a:ext cx="1143008" cy="16158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itchFamily="66" charset="0"/>
                <a:cs typeface="Arial" charset="0"/>
              </a:rPr>
              <a:t>Access</a:t>
            </a:r>
            <a:r>
              <a:rPr kumimoji="0" lang="en-US" altLang="zh-CN" sz="105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omic Sans MS" pitchFamily="66" charset="0"/>
                <a:cs typeface="Arial" charset="0"/>
              </a:rPr>
              <a:t> Channel</a:t>
            </a:r>
            <a:endParaRPr kumimoji="0" lang="en-US" altLang="zh-CN" sz="105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omic Sans MS" pitchFamily="66" charset="0"/>
              <a:cs typeface="Arial" charset="0"/>
            </a:endParaRPr>
          </a:p>
        </p:txBody>
      </p:sp>
      <p:sp>
        <p:nvSpPr>
          <p:cNvPr id="48" name="矩形 489"/>
          <p:cNvSpPr/>
          <p:nvPr/>
        </p:nvSpPr>
        <p:spPr>
          <a:xfrm>
            <a:off x="7886164" y="1577300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Access Integration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51" name="AutoShape 5"/>
          <p:cNvSpPr>
            <a:spLocks noChangeArrowheads="1"/>
          </p:cNvSpPr>
          <p:nvPr/>
        </p:nvSpPr>
        <p:spPr bwMode="auto">
          <a:xfrm>
            <a:off x="1734664" y="2712246"/>
            <a:ext cx="1000132" cy="285752"/>
          </a:xfrm>
          <a:prstGeom prst="roundRect">
            <a:avLst>
              <a:gd name="adj" fmla="val 13361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0" dirty="0" smtClean="0">
                <a:solidFill>
                  <a:srgbClr val="111111"/>
                </a:solidFill>
              </a:rPr>
              <a:t>Service Fee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</a:endParaRPr>
          </a:p>
        </p:txBody>
      </p:sp>
      <p:sp>
        <p:nvSpPr>
          <p:cNvPr id="52" name="AutoShape 5"/>
          <p:cNvSpPr>
            <a:spLocks noChangeArrowheads="1"/>
          </p:cNvSpPr>
          <p:nvPr/>
        </p:nvSpPr>
        <p:spPr bwMode="auto">
          <a:xfrm>
            <a:off x="1734664" y="3061058"/>
            <a:ext cx="1000132" cy="285752"/>
          </a:xfrm>
          <a:prstGeom prst="roundRect">
            <a:avLst>
              <a:gd name="adj" fmla="val 13361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0" dirty="0" smtClean="0">
                <a:solidFill>
                  <a:srgbClr val="111111"/>
                </a:solidFill>
              </a:rPr>
              <a:t>Logistics 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</a:endParaRPr>
          </a:p>
        </p:txBody>
      </p:sp>
      <p:sp>
        <p:nvSpPr>
          <p:cNvPr id="53" name="AutoShape 5"/>
          <p:cNvSpPr>
            <a:spLocks noChangeArrowheads="1"/>
          </p:cNvSpPr>
          <p:nvPr/>
        </p:nvSpPr>
        <p:spPr bwMode="auto">
          <a:xfrm>
            <a:off x="1734664" y="3397228"/>
            <a:ext cx="1000132" cy="285752"/>
          </a:xfrm>
          <a:prstGeom prst="roundRect">
            <a:avLst>
              <a:gd name="adj" fmla="val 13361"/>
            </a:avLst>
          </a:prstGeom>
          <a:solidFill>
            <a:schemeClr val="accent2"/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kern="0" dirty="0" smtClean="0">
                <a:solidFill>
                  <a:srgbClr val="111111"/>
                </a:solidFill>
              </a:rPr>
              <a:t>Tax Calc.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</a:endParaRPr>
          </a:p>
        </p:txBody>
      </p:sp>
      <p:sp>
        <p:nvSpPr>
          <p:cNvPr id="64" name="AutoShape 5"/>
          <p:cNvSpPr>
            <a:spLocks noChangeArrowheads="1"/>
          </p:cNvSpPr>
          <p:nvPr/>
        </p:nvSpPr>
        <p:spPr bwMode="auto">
          <a:xfrm>
            <a:off x="7096671" y="3147901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AR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  <p:sp>
        <p:nvSpPr>
          <p:cNvPr id="68" name="矩形 124"/>
          <p:cNvSpPr/>
          <p:nvPr/>
        </p:nvSpPr>
        <p:spPr>
          <a:xfrm>
            <a:off x="9746394" y="4034421"/>
            <a:ext cx="794957" cy="50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CI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69" name="AutoShape 46"/>
          <p:cNvSpPr>
            <a:spLocks noChangeArrowheads="1"/>
          </p:cNvSpPr>
          <p:nvPr/>
        </p:nvSpPr>
        <p:spPr bwMode="auto">
          <a:xfrm>
            <a:off x="1877564" y="4022699"/>
            <a:ext cx="2170118" cy="445340"/>
          </a:xfrm>
          <a:prstGeom prst="roundRect">
            <a:avLst>
              <a:gd name="adj" fmla="val 1336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80808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</a:rPr>
              <a:t>Service Coordination /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</a:rPr>
              <a:t> Discovery (</a:t>
            </a:r>
            <a:r>
              <a:rPr kumimoji="0" lang="en-IN" altLang="zh-CN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</a:rPr>
              <a:t>Zookeeper</a:t>
            </a:r>
            <a:r>
              <a:rPr kumimoji="0" lang="en-IN" altLang="zh-CN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</a:rPr>
              <a:t>)</a:t>
            </a:r>
            <a:endParaRPr kumimoji="0" lang="zh-CN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11111"/>
              </a:solidFill>
              <a:effectLst/>
              <a:uLnTx/>
              <a:uFillTx/>
            </a:endParaRPr>
          </a:p>
        </p:txBody>
      </p:sp>
      <p:sp>
        <p:nvSpPr>
          <p:cNvPr id="70" name="AutoShape 46"/>
          <p:cNvSpPr>
            <a:spLocks noChangeArrowheads="1"/>
          </p:cNvSpPr>
          <p:nvPr/>
        </p:nvSpPr>
        <p:spPr bwMode="auto">
          <a:xfrm>
            <a:off x="4405401" y="4044063"/>
            <a:ext cx="2224837" cy="418692"/>
          </a:xfrm>
          <a:prstGeom prst="roundRect">
            <a:avLst>
              <a:gd name="adj" fmla="val 1336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80808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IN" altLang="zh-CN" sz="1100" kern="0" dirty="0">
                <a:solidFill>
                  <a:srgbClr val="111111"/>
                </a:solidFill>
              </a:rPr>
              <a:t>Service Integration </a:t>
            </a:r>
          </a:p>
          <a:p>
            <a:pPr algn="ctr"/>
            <a:r>
              <a:rPr lang="en-IN" altLang="zh-CN" sz="1100" kern="0" dirty="0">
                <a:solidFill>
                  <a:srgbClr val="111111"/>
                </a:solidFill>
              </a:rPr>
              <a:t>(</a:t>
            </a:r>
            <a:r>
              <a:rPr lang="en-IN" altLang="zh-CN" sz="1100" b="1" kern="0" dirty="0">
                <a:solidFill>
                  <a:srgbClr val="111111"/>
                </a:solidFill>
              </a:rPr>
              <a:t>Apache Camel</a:t>
            </a:r>
            <a:r>
              <a:rPr lang="en-IN" altLang="zh-CN" sz="1100" kern="0" dirty="0">
                <a:solidFill>
                  <a:srgbClr val="111111"/>
                </a:solidFill>
              </a:rPr>
              <a:t>)</a:t>
            </a:r>
            <a:endParaRPr lang="zh-CN" altLang="en-US" sz="1100" kern="0" dirty="0">
              <a:solidFill>
                <a:srgbClr val="111111"/>
              </a:solidFill>
            </a:endParaRPr>
          </a:p>
        </p:txBody>
      </p:sp>
      <p:sp>
        <p:nvSpPr>
          <p:cNvPr id="71" name="AutoShape 46"/>
          <p:cNvSpPr>
            <a:spLocks noChangeArrowheads="1"/>
          </p:cNvSpPr>
          <p:nvPr/>
        </p:nvSpPr>
        <p:spPr bwMode="auto">
          <a:xfrm>
            <a:off x="6971842" y="4041168"/>
            <a:ext cx="1948910" cy="410063"/>
          </a:xfrm>
          <a:prstGeom prst="roundRect">
            <a:avLst>
              <a:gd name="adj" fmla="val 1336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808080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anchor="ctr"/>
          <a:lstStyle/>
          <a:p>
            <a:pPr algn="ctr"/>
            <a:r>
              <a:rPr lang="en-IN" altLang="zh-CN" sz="1100" kern="0" dirty="0">
                <a:solidFill>
                  <a:srgbClr val="111111"/>
                </a:solidFill>
              </a:rPr>
              <a:t>Enterprise Service Bus</a:t>
            </a:r>
          </a:p>
          <a:p>
            <a:pPr algn="ctr"/>
            <a:r>
              <a:rPr lang="en-IN" altLang="zh-CN" sz="1100" kern="0" dirty="0">
                <a:solidFill>
                  <a:srgbClr val="111111"/>
                </a:solidFill>
              </a:rPr>
              <a:t>(</a:t>
            </a:r>
            <a:r>
              <a:rPr lang="en-IN" altLang="zh-CN" sz="1100" b="1" kern="0" dirty="0">
                <a:solidFill>
                  <a:srgbClr val="111111"/>
                </a:solidFill>
              </a:rPr>
              <a:t>Infor ION</a:t>
            </a:r>
            <a:r>
              <a:rPr lang="en-IN" altLang="zh-CN" sz="1100" kern="0" dirty="0">
                <a:solidFill>
                  <a:srgbClr val="111111"/>
                </a:solidFill>
              </a:rPr>
              <a:t>)</a:t>
            </a:r>
            <a:endParaRPr lang="zh-CN" altLang="en-US" sz="1100" kern="0" dirty="0">
              <a:solidFill>
                <a:srgbClr val="111111"/>
              </a:solidFill>
            </a:endParaRPr>
          </a:p>
        </p:txBody>
      </p:sp>
      <p:sp>
        <p:nvSpPr>
          <p:cNvPr id="72" name="矩形 482"/>
          <p:cNvSpPr/>
          <p:nvPr/>
        </p:nvSpPr>
        <p:spPr>
          <a:xfrm>
            <a:off x="474981" y="4486552"/>
            <a:ext cx="803073" cy="504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Exception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sp>
        <p:nvSpPr>
          <p:cNvPr id="73" name="矩形 428"/>
          <p:cNvSpPr/>
          <p:nvPr/>
        </p:nvSpPr>
        <p:spPr>
          <a:xfrm>
            <a:off x="1829655" y="4880058"/>
            <a:ext cx="1739515" cy="6429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1100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Analysis </a:t>
            </a:r>
          </a:p>
          <a:p>
            <a:pPr algn="ctr">
              <a:defRPr/>
            </a:pPr>
            <a:r>
              <a:rPr lang="en-US" altLang="zh-CN" sz="1100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&amp; Report</a:t>
            </a:r>
          </a:p>
          <a:p>
            <a:pPr algn="ctr">
              <a:defRPr/>
            </a:pPr>
            <a:r>
              <a:rPr lang="en-US" altLang="zh-CN" sz="1100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altLang="zh-CN" sz="1100" kern="0" dirty="0" smtClean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BI)</a:t>
            </a:r>
            <a:endParaRPr lang="zh-CN" altLang="en-US" sz="1100" dirty="0">
              <a:solidFill>
                <a:srgbClr val="11111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836668" y="4862506"/>
            <a:ext cx="1546038" cy="64294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900" kern="0" dirty="0">
              <a:solidFill>
                <a:schemeClr val="bg2"/>
              </a:solidFill>
              <a:latin typeface="Comic Sans MS" pitchFamily="66" charset="0"/>
              <a:cs typeface="Arial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785090" y="4928620"/>
            <a:ext cx="576464" cy="214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rgbClr val="111111"/>
                </a:solidFill>
              </a:rPr>
              <a:t>DW</a:t>
            </a:r>
            <a:endParaRPr lang="en-IN" sz="1100" dirty="0">
              <a:solidFill>
                <a:srgbClr val="111111"/>
              </a:solidFill>
            </a:endParaRPr>
          </a:p>
        </p:txBody>
      </p:sp>
      <p:sp>
        <p:nvSpPr>
          <p:cNvPr id="76" name="Flowchart: Magnetic Disk 75"/>
          <p:cNvSpPr/>
          <p:nvPr/>
        </p:nvSpPr>
        <p:spPr>
          <a:xfrm>
            <a:off x="3985452" y="5144644"/>
            <a:ext cx="597580" cy="227086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77" name="Flowchart: Magnetic Disk 76"/>
          <p:cNvSpPr/>
          <p:nvPr/>
        </p:nvSpPr>
        <p:spPr>
          <a:xfrm>
            <a:off x="4273484" y="5144644"/>
            <a:ext cx="597580" cy="227086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78" name="AutoShape 5"/>
          <p:cNvSpPr>
            <a:spLocks noChangeArrowheads="1"/>
          </p:cNvSpPr>
          <p:nvPr/>
        </p:nvSpPr>
        <p:spPr bwMode="auto">
          <a:xfrm>
            <a:off x="5960007" y="4689150"/>
            <a:ext cx="3528850" cy="914986"/>
          </a:xfrm>
          <a:prstGeom prst="roundRect">
            <a:avLst>
              <a:gd name="adj" fmla="val 13361"/>
            </a:avLst>
          </a:prstGeom>
          <a:solidFill>
            <a:schemeClr val="accent5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79" name="Flowchart: Magnetic Disk 78"/>
          <p:cNvSpPr/>
          <p:nvPr/>
        </p:nvSpPr>
        <p:spPr>
          <a:xfrm>
            <a:off x="7462686" y="4977182"/>
            <a:ext cx="1142776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80" name="Flowchart: Magnetic Disk 79"/>
          <p:cNvSpPr/>
          <p:nvPr/>
        </p:nvSpPr>
        <p:spPr>
          <a:xfrm>
            <a:off x="8155775" y="4977182"/>
            <a:ext cx="1142776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867000" y="4833166"/>
            <a:ext cx="1786817" cy="216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solidFill>
                  <a:srgbClr val="111111"/>
                </a:solidFill>
              </a:rPr>
              <a:t>Master Data Management (MDM) </a:t>
            </a:r>
            <a:endParaRPr lang="en-IN" sz="1100" dirty="0">
              <a:solidFill>
                <a:srgbClr val="111111"/>
              </a:solidFill>
            </a:endParaRPr>
          </a:p>
        </p:txBody>
      </p:sp>
      <p:sp>
        <p:nvSpPr>
          <p:cNvPr id="82" name="AutoShape 46"/>
          <p:cNvSpPr>
            <a:spLocks noChangeArrowheads="1"/>
          </p:cNvSpPr>
          <p:nvPr/>
        </p:nvSpPr>
        <p:spPr bwMode="auto">
          <a:xfrm>
            <a:off x="2015278" y="5939869"/>
            <a:ext cx="7058384" cy="428628"/>
          </a:xfrm>
          <a:prstGeom prst="roundRect">
            <a:avLst>
              <a:gd name="adj" fmla="val 13361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rgbClr val="808080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3" name="组合 416"/>
          <p:cNvGrpSpPr/>
          <p:nvPr/>
        </p:nvGrpSpPr>
        <p:grpSpPr>
          <a:xfrm>
            <a:off x="3228530" y="5830728"/>
            <a:ext cx="1000112" cy="595280"/>
            <a:chOff x="1714500" y="7985125"/>
            <a:chExt cx="1150938" cy="754063"/>
          </a:xfrm>
        </p:grpSpPr>
        <p:pic>
          <p:nvPicPr>
            <p:cNvPr id="84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78100" y="8199438"/>
              <a:ext cx="287338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62200" y="8342313"/>
              <a:ext cx="287338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7738" y="80470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3638" y="7985125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" name="Picture 5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4500" y="8201025"/>
              <a:ext cx="9842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9" name="Rectangle 88"/>
          <p:cNvSpPr/>
          <p:nvPr/>
        </p:nvSpPr>
        <p:spPr>
          <a:xfrm>
            <a:off x="1973098" y="5966858"/>
            <a:ext cx="1050017" cy="19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 smtClean="0">
                <a:solidFill>
                  <a:srgbClr val="111111"/>
                </a:solidFill>
              </a:rPr>
              <a:t>Cloud Based</a:t>
            </a:r>
            <a:endParaRPr lang="en-IN" sz="900" dirty="0">
              <a:solidFill>
                <a:srgbClr val="111111"/>
              </a:solidFill>
            </a:endParaRPr>
          </a:p>
        </p:txBody>
      </p:sp>
      <p:grpSp>
        <p:nvGrpSpPr>
          <p:cNvPr id="90" name="组合 416"/>
          <p:cNvGrpSpPr/>
          <p:nvPr/>
        </p:nvGrpSpPr>
        <p:grpSpPr>
          <a:xfrm>
            <a:off x="4570202" y="5829475"/>
            <a:ext cx="1000112" cy="595280"/>
            <a:chOff x="1714500" y="7985125"/>
            <a:chExt cx="1150938" cy="754063"/>
          </a:xfrm>
        </p:grpSpPr>
        <p:pic>
          <p:nvPicPr>
            <p:cNvPr id="91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78100" y="8199438"/>
              <a:ext cx="287338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62200" y="8342313"/>
              <a:ext cx="287338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7738" y="80470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3638" y="7985125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5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4500" y="8201025"/>
              <a:ext cx="9842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6" name="组合 416"/>
          <p:cNvGrpSpPr/>
          <p:nvPr/>
        </p:nvGrpSpPr>
        <p:grpSpPr>
          <a:xfrm>
            <a:off x="5960007" y="5829475"/>
            <a:ext cx="1000112" cy="595280"/>
            <a:chOff x="1714500" y="7985125"/>
            <a:chExt cx="1150938" cy="754063"/>
          </a:xfrm>
        </p:grpSpPr>
        <p:pic>
          <p:nvPicPr>
            <p:cNvPr id="97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78100" y="8199438"/>
              <a:ext cx="287338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8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62200" y="8342313"/>
              <a:ext cx="287338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9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7738" y="80470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0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3638" y="7985125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1" name="Picture 5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4500" y="8201025"/>
              <a:ext cx="9842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2" name="矩形 476"/>
          <p:cNvSpPr/>
          <p:nvPr/>
        </p:nvSpPr>
        <p:spPr>
          <a:xfrm>
            <a:off x="9746394" y="5235339"/>
            <a:ext cx="794957" cy="50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rgbClr val="111111"/>
                </a:solidFill>
              </a:rPr>
              <a:t>Release Mgt.</a:t>
            </a:r>
            <a:endParaRPr lang="zh-CN" altLang="en-US" sz="1000" dirty="0">
              <a:solidFill>
                <a:srgbClr val="111111"/>
              </a:solidFill>
            </a:endParaRPr>
          </a:p>
        </p:txBody>
      </p:sp>
      <p:grpSp>
        <p:nvGrpSpPr>
          <p:cNvPr id="103" name="组合 416"/>
          <p:cNvGrpSpPr/>
          <p:nvPr/>
        </p:nvGrpSpPr>
        <p:grpSpPr>
          <a:xfrm>
            <a:off x="7437112" y="5841199"/>
            <a:ext cx="1000112" cy="595280"/>
            <a:chOff x="1714500" y="7985125"/>
            <a:chExt cx="1150938" cy="754063"/>
          </a:xfrm>
        </p:grpSpPr>
        <p:pic>
          <p:nvPicPr>
            <p:cNvPr id="104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78100" y="8199438"/>
              <a:ext cx="287338" cy="328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57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62200" y="8342313"/>
              <a:ext cx="287338" cy="33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217738" y="8047038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58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433638" y="7985125"/>
              <a:ext cx="215900" cy="355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59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4500" y="8201025"/>
              <a:ext cx="984250" cy="538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" name="TextBox 4"/>
          <p:cNvSpPr txBox="1"/>
          <p:nvPr/>
        </p:nvSpPr>
        <p:spPr>
          <a:xfrm>
            <a:off x="1557259" y="1962263"/>
            <a:ext cx="22850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111111"/>
                </a:solidFill>
              </a:rPr>
              <a:t>Application system</a:t>
            </a:r>
            <a:endParaRPr lang="en-US" sz="1100" b="1" dirty="0">
              <a:solidFill>
                <a:srgbClr val="111111"/>
              </a:solidFill>
            </a:endParaRPr>
          </a:p>
        </p:txBody>
      </p:sp>
      <p:sp>
        <p:nvSpPr>
          <p:cNvPr id="109" name="AutoShape 5"/>
          <p:cNvSpPr>
            <a:spLocks noChangeArrowheads="1"/>
          </p:cNvSpPr>
          <p:nvPr/>
        </p:nvSpPr>
        <p:spPr bwMode="auto">
          <a:xfrm>
            <a:off x="7096672" y="2807935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/>
            <a:r>
              <a:rPr lang="en-US" altLang="zh-CN" sz="1000" kern="0" dirty="0">
                <a:solidFill>
                  <a:schemeClr val="bg1"/>
                </a:solidFill>
              </a:rPr>
              <a:t>General Ledger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10" name="AutoShape 5"/>
          <p:cNvSpPr>
            <a:spLocks noChangeArrowheads="1"/>
          </p:cNvSpPr>
          <p:nvPr/>
        </p:nvSpPr>
        <p:spPr bwMode="auto">
          <a:xfrm>
            <a:off x="7096673" y="2467969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Inventory </a:t>
            </a:r>
            <a:r>
              <a:rPr lang="en-US" altLang="zh-CN" sz="1000" kern="0" dirty="0">
                <a:solidFill>
                  <a:schemeClr val="bg1"/>
                </a:solidFill>
              </a:rPr>
              <a:t>mgt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11" name="AutoShape 5"/>
          <p:cNvSpPr>
            <a:spLocks noChangeArrowheads="1"/>
          </p:cNvSpPr>
          <p:nvPr/>
        </p:nvSpPr>
        <p:spPr bwMode="auto">
          <a:xfrm>
            <a:off x="8198636" y="3159625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AP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  <p:sp>
        <p:nvSpPr>
          <p:cNvPr id="112" name="AutoShape 5"/>
          <p:cNvSpPr>
            <a:spLocks noChangeArrowheads="1"/>
          </p:cNvSpPr>
          <p:nvPr/>
        </p:nvSpPr>
        <p:spPr bwMode="auto">
          <a:xfrm>
            <a:off x="8198636" y="2807935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Manufacturing data mgmt.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  <p:sp>
        <p:nvSpPr>
          <p:cNvPr id="113" name="AutoShape 5"/>
          <p:cNvSpPr>
            <a:spLocks noChangeArrowheads="1"/>
          </p:cNvSpPr>
          <p:nvPr/>
        </p:nvSpPr>
        <p:spPr bwMode="auto">
          <a:xfrm>
            <a:off x="8198638" y="2467967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Order processing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938389" y="2212130"/>
            <a:ext cx="1465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111111"/>
                </a:solidFill>
              </a:rPr>
              <a:t>Back Office</a:t>
            </a:r>
          </a:p>
        </p:txBody>
      </p:sp>
      <p:sp>
        <p:nvSpPr>
          <p:cNvPr id="115" name="AutoShape 46"/>
          <p:cNvSpPr>
            <a:spLocks noChangeArrowheads="1"/>
          </p:cNvSpPr>
          <p:nvPr/>
        </p:nvSpPr>
        <p:spPr bwMode="auto">
          <a:xfrm>
            <a:off x="3023115" y="2183768"/>
            <a:ext cx="3749396" cy="1628961"/>
          </a:xfrm>
          <a:prstGeom prst="roundRect">
            <a:avLst>
              <a:gd name="adj" fmla="val 6435"/>
            </a:avLst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299B29"/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endParaRPr lang="zh-CN" altLang="en-US" kern="0" dirty="0" smtClean="0">
              <a:solidFill>
                <a:schemeClr val="bg2"/>
              </a:solidFill>
            </a:endParaRPr>
          </a:p>
        </p:txBody>
      </p:sp>
      <p:sp>
        <p:nvSpPr>
          <p:cNvPr id="118" name="AutoShape 5"/>
          <p:cNvSpPr>
            <a:spLocks noChangeArrowheads="1"/>
          </p:cNvSpPr>
          <p:nvPr/>
        </p:nvSpPr>
        <p:spPr bwMode="auto">
          <a:xfrm>
            <a:off x="3144223" y="2454077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/>
            <a:r>
              <a:rPr lang="en-US" altLang="zh-CN" sz="1000" kern="0" dirty="0">
                <a:solidFill>
                  <a:schemeClr val="bg1"/>
                </a:solidFill>
              </a:rPr>
              <a:t>Order </a:t>
            </a:r>
            <a:r>
              <a:rPr lang="en-US" altLang="zh-CN" sz="1000" kern="0" dirty="0" smtClean="0">
                <a:solidFill>
                  <a:schemeClr val="bg1"/>
                </a:solidFill>
              </a:rPr>
              <a:t>initiation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138099" y="2189254"/>
            <a:ext cx="2192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111111"/>
                </a:solidFill>
              </a:rPr>
              <a:t>Front Office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23" name="AutoShape 5"/>
          <p:cNvSpPr>
            <a:spLocks noChangeArrowheads="1"/>
          </p:cNvSpPr>
          <p:nvPr/>
        </p:nvSpPr>
        <p:spPr bwMode="auto">
          <a:xfrm>
            <a:off x="4328250" y="2465801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Membership mgmt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4" name="AutoShape 5"/>
          <p:cNvSpPr>
            <a:spLocks noChangeArrowheads="1"/>
          </p:cNvSpPr>
          <p:nvPr/>
        </p:nvSpPr>
        <p:spPr bwMode="auto">
          <a:xfrm>
            <a:off x="5500553" y="2465802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Pricing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5" name="AutoShape 5"/>
          <p:cNvSpPr>
            <a:spLocks noChangeArrowheads="1"/>
          </p:cNvSpPr>
          <p:nvPr/>
        </p:nvSpPr>
        <p:spPr bwMode="auto">
          <a:xfrm>
            <a:off x="3144222" y="2794045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Promotion engine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6" name="AutoShape 5"/>
          <p:cNvSpPr>
            <a:spLocks noChangeArrowheads="1"/>
          </p:cNvSpPr>
          <p:nvPr/>
        </p:nvSpPr>
        <p:spPr bwMode="auto">
          <a:xfrm>
            <a:off x="4328248" y="2805769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Loyalty mgmt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7" name="AutoShape 5"/>
          <p:cNvSpPr>
            <a:spLocks noChangeArrowheads="1"/>
          </p:cNvSpPr>
          <p:nvPr/>
        </p:nvSpPr>
        <p:spPr bwMode="auto">
          <a:xfrm>
            <a:off x="5512278" y="2805769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Invoice mgmt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8" name="AutoShape 5"/>
          <p:cNvSpPr>
            <a:spLocks noChangeArrowheads="1"/>
          </p:cNvSpPr>
          <p:nvPr/>
        </p:nvSpPr>
        <p:spPr bwMode="auto">
          <a:xfrm>
            <a:off x="3155946" y="3145736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Storehouse Inventory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29" name="AutoShape 5"/>
          <p:cNvSpPr>
            <a:spLocks noChangeArrowheads="1"/>
          </p:cNvSpPr>
          <p:nvPr/>
        </p:nvSpPr>
        <p:spPr bwMode="auto">
          <a:xfrm>
            <a:off x="4339970" y="3157460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Genealogy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30" name="AutoShape 5"/>
          <p:cNvSpPr>
            <a:spLocks noChangeArrowheads="1"/>
          </p:cNvSpPr>
          <p:nvPr/>
        </p:nvSpPr>
        <p:spPr bwMode="auto">
          <a:xfrm>
            <a:off x="5524002" y="3145737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Payment processing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567206" y="2299624"/>
            <a:ext cx="2192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111111"/>
                </a:solidFill>
              </a:rPr>
              <a:t>SaaS</a:t>
            </a:r>
            <a:endParaRPr lang="en-US" sz="1400" dirty="0">
              <a:solidFill>
                <a:srgbClr val="111111"/>
              </a:solidFill>
            </a:endParaRPr>
          </a:p>
        </p:txBody>
      </p:sp>
      <p:sp>
        <p:nvSpPr>
          <p:cNvPr id="132" name="矩形 489"/>
          <p:cNvSpPr/>
          <p:nvPr/>
        </p:nvSpPr>
        <p:spPr>
          <a:xfrm>
            <a:off x="6749030" y="1577301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Content mgmt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133" name="矩形 489"/>
          <p:cNvSpPr/>
          <p:nvPr/>
        </p:nvSpPr>
        <p:spPr>
          <a:xfrm>
            <a:off x="5623623" y="1577302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Search engine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134" name="矩形 489"/>
          <p:cNvSpPr/>
          <p:nvPr/>
        </p:nvSpPr>
        <p:spPr>
          <a:xfrm>
            <a:off x="4498208" y="1577303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Membership mgmt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135" name="矩形 489"/>
          <p:cNvSpPr/>
          <p:nvPr/>
        </p:nvSpPr>
        <p:spPr>
          <a:xfrm>
            <a:off x="3349350" y="1577304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Company profile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136" name="矩形 489"/>
          <p:cNvSpPr/>
          <p:nvPr/>
        </p:nvSpPr>
        <p:spPr>
          <a:xfrm>
            <a:off x="2212213" y="1577305"/>
            <a:ext cx="1084947" cy="2709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rgbClr val="008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zh-CN" sz="900" dirty="0" smtClean="0">
                <a:solidFill>
                  <a:srgbClr val="111111"/>
                </a:solidFill>
              </a:rPr>
              <a:t>Information publish</a:t>
            </a:r>
            <a:endParaRPr lang="zh-CN" altLang="en-US" sz="900" dirty="0">
              <a:solidFill>
                <a:srgbClr val="111111"/>
              </a:solidFill>
            </a:endParaRPr>
          </a:p>
        </p:txBody>
      </p:sp>
      <p:sp>
        <p:nvSpPr>
          <p:cNvPr id="116" name="AutoShape 5"/>
          <p:cNvSpPr>
            <a:spLocks noChangeArrowheads="1"/>
          </p:cNvSpPr>
          <p:nvPr/>
        </p:nvSpPr>
        <p:spPr bwMode="auto">
          <a:xfrm>
            <a:off x="3152232" y="3476552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Campaign mgmt.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17" name="AutoShape 5"/>
          <p:cNvSpPr>
            <a:spLocks noChangeArrowheads="1"/>
          </p:cNvSpPr>
          <p:nvPr/>
        </p:nvSpPr>
        <p:spPr bwMode="auto">
          <a:xfrm>
            <a:off x="4336256" y="3488276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Identity mgmt.</a:t>
            </a: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119" name="AutoShape 5"/>
          <p:cNvSpPr>
            <a:spLocks noChangeArrowheads="1"/>
          </p:cNvSpPr>
          <p:nvPr/>
        </p:nvSpPr>
        <p:spPr bwMode="auto">
          <a:xfrm>
            <a:off x="5520288" y="3476553"/>
            <a:ext cx="1092170" cy="256242"/>
          </a:xfrm>
          <a:prstGeom prst="roundRect">
            <a:avLst>
              <a:gd name="adj" fmla="val 2326"/>
            </a:avLst>
          </a:prstGeom>
          <a:solidFill>
            <a:schemeClr val="accent1"/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endParaRPr lang="zh-CN" altLang="en-US" sz="1000" kern="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0281" y="3355686"/>
            <a:ext cx="110995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900" kern="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zh-CN" sz="1000" kern="0" dirty="0">
                <a:solidFill>
                  <a:schemeClr val="bg1"/>
                </a:solidFill>
              </a:rPr>
              <a:t>Employee mgmt.</a:t>
            </a:r>
            <a:endParaRPr lang="zh-CN" altLang="en-US" sz="1000" kern="0" dirty="0">
              <a:solidFill>
                <a:schemeClr val="bg1"/>
              </a:solidFill>
            </a:endParaRPr>
          </a:p>
          <a:p>
            <a:endParaRPr lang="en-US" sz="1000" kern="0" dirty="0">
              <a:solidFill>
                <a:schemeClr val="bg1"/>
              </a:solidFill>
            </a:endParaRPr>
          </a:p>
        </p:txBody>
      </p:sp>
      <p:sp>
        <p:nvSpPr>
          <p:cNvPr id="137" name="AutoShape 5"/>
          <p:cNvSpPr>
            <a:spLocks noChangeArrowheads="1"/>
          </p:cNvSpPr>
          <p:nvPr/>
        </p:nvSpPr>
        <p:spPr bwMode="auto">
          <a:xfrm>
            <a:off x="7104108" y="3467566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Purchasing </a:t>
            </a:r>
            <a:r>
              <a:rPr lang="en-US" altLang="zh-CN" sz="1000" kern="0" dirty="0" err="1" smtClean="0">
                <a:solidFill>
                  <a:schemeClr val="bg1"/>
                </a:solidFill>
              </a:rPr>
              <a:t>mgmt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  <p:sp>
        <p:nvSpPr>
          <p:cNvPr id="138" name="AutoShape 5"/>
          <p:cNvSpPr>
            <a:spLocks noChangeArrowheads="1"/>
          </p:cNvSpPr>
          <p:nvPr/>
        </p:nvSpPr>
        <p:spPr bwMode="auto">
          <a:xfrm>
            <a:off x="8206073" y="3479290"/>
            <a:ext cx="996814" cy="252942"/>
          </a:xfrm>
          <a:prstGeom prst="roundRect">
            <a:avLst>
              <a:gd name="adj" fmla="val 2326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algn="ctr">
              <a:defRPr/>
            </a:pPr>
            <a:r>
              <a:rPr lang="en-US" altLang="zh-CN" sz="1000" kern="0" dirty="0" smtClean="0">
                <a:solidFill>
                  <a:schemeClr val="bg1"/>
                </a:solidFill>
              </a:rPr>
              <a:t>DRP</a:t>
            </a:r>
            <a:endParaRPr lang="zh-CN" altLang="en-US" sz="1000" kern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2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86" y="124659"/>
            <a:ext cx="10893202" cy="691916"/>
          </a:xfrm>
        </p:spPr>
        <p:txBody>
          <a:bodyPr/>
          <a:lstStyle/>
          <a:p>
            <a:r>
              <a:rPr lang="en-IN" sz="3991" dirty="0" smtClean="0"/>
              <a:t>Technology </a:t>
            </a:r>
            <a:r>
              <a:rPr lang="en-IN" sz="3991" dirty="0"/>
              <a:t>Landscape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732" y="816575"/>
            <a:ext cx="9535353" cy="0"/>
          </a:xfrm>
          <a:prstGeom prst="line">
            <a:avLst/>
          </a:prstGeom>
          <a:ln w="85725" cmpd="thickThin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93" idx="2"/>
            <a:endCxn id="91" idx="1"/>
          </p:cNvCxnSpPr>
          <p:nvPr/>
        </p:nvCxnSpPr>
        <p:spPr>
          <a:xfrm rot="16200000" flipH="1">
            <a:off x="6471081" y="1397678"/>
            <a:ext cx="1246802" cy="4970721"/>
          </a:xfrm>
          <a:prstGeom prst="bent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141" idx="1"/>
            <a:endCxn id="93" idx="3"/>
          </p:cNvCxnSpPr>
          <p:nvPr/>
        </p:nvCxnSpPr>
        <p:spPr>
          <a:xfrm rot="10800000">
            <a:off x="7729534" y="2507727"/>
            <a:ext cx="1850313" cy="3102665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1" name="AutoShape 5"/>
          <p:cNvSpPr>
            <a:spLocks noChangeArrowheads="1"/>
          </p:cNvSpPr>
          <p:nvPr/>
        </p:nvSpPr>
        <p:spPr bwMode="auto">
          <a:xfrm>
            <a:off x="9579843" y="4048947"/>
            <a:ext cx="2455638" cy="914986"/>
          </a:xfrm>
          <a:prstGeom prst="roundRect">
            <a:avLst>
              <a:gd name="adj" fmla="val 13361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2" name="矩形 428"/>
          <p:cNvSpPr/>
          <p:nvPr/>
        </p:nvSpPr>
        <p:spPr>
          <a:xfrm>
            <a:off x="10921222" y="4178311"/>
            <a:ext cx="1049420" cy="6429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9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Shape 990"/>
          <p:cNvSpPr txBox="1"/>
          <p:nvPr/>
        </p:nvSpPr>
        <p:spPr>
          <a:xfrm>
            <a:off x="1488710" y="1755813"/>
            <a:ext cx="6240823" cy="1503825"/>
          </a:xfrm>
          <a:prstGeom prst="rect">
            <a:avLst/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endParaRPr lang="en-US" sz="1400" b="1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endParaRPr lang="en-US" sz="1400" b="1" dirty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endParaRPr lang="en-US" sz="1400" b="1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endParaRPr lang="en-US" sz="1400" b="1" dirty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endParaRPr lang="en-US" sz="1400" b="1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endParaRPr lang="en-US" sz="1400" b="1" dirty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ct val="25000"/>
            </a:pPr>
            <a:r>
              <a:rPr lang="en-US" sz="1000" b="1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Appli</a:t>
            </a:r>
            <a:r>
              <a:rPr lang="en-US" sz="1000" b="1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</a:rPr>
              <a:t>cation </a:t>
            </a:r>
            <a:r>
              <a:rPr lang="en-US" sz="1000" b="1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</a:rPr>
              <a:t>Layer </a:t>
            </a:r>
            <a:endParaRPr lang="en-US" sz="1000" b="1" dirty="0">
              <a:solidFill>
                <a:srgbClr val="111111"/>
              </a:solidFill>
              <a:latin typeface="Calibri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94" name="Shape 991"/>
          <p:cNvSpPr txBox="1"/>
          <p:nvPr/>
        </p:nvSpPr>
        <p:spPr>
          <a:xfrm>
            <a:off x="1474442" y="4771824"/>
            <a:ext cx="6281297" cy="71346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rnd">
            <a:solidFill>
              <a:srgbClr val="46AAC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000" b="1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000" b="1" dirty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000" b="1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Data</a:t>
            </a:r>
            <a:r>
              <a:rPr lang="en-US" sz="1800" b="1" i="0" u="none" strike="noStrike" cap="none" baseline="0" dirty="0" smtClean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Layer</a:t>
            </a:r>
            <a:endParaRPr lang="en-US" sz="1000" b="1" dirty="0">
              <a:solidFill>
                <a:srgbClr val="111111"/>
              </a:solidFill>
              <a:latin typeface="Calibri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95" name="Shape 1006"/>
          <p:cNvSpPr/>
          <p:nvPr/>
        </p:nvSpPr>
        <p:spPr>
          <a:xfrm>
            <a:off x="1924478" y="1136187"/>
            <a:ext cx="1698268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Desktop Clients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96" name="Shape 1009"/>
          <p:cNvSpPr/>
          <p:nvPr/>
        </p:nvSpPr>
        <p:spPr>
          <a:xfrm>
            <a:off x="2254594" y="1827253"/>
            <a:ext cx="4993754" cy="276622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i="0" u="none" strike="noStrike" cap="none" baseline="0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Web Gateway</a:t>
            </a:r>
          </a:p>
        </p:txBody>
      </p:sp>
      <p:grpSp>
        <p:nvGrpSpPr>
          <p:cNvPr id="97" name="Shape 1031"/>
          <p:cNvGrpSpPr/>
          <p:nvPr/>
        </p:nvGrpSpPr>
        <p:grpSpPr>
          <a:xfrm>
            <a:off x="2470618" y="4964755"/>
            <a:ext cx="1452728" cy="463500"/>
            <a:chOff x="1898650" y="5681662"/>
            <a:chExt cx="1901824" cy="609599"/>
          </a:xfrm>
        </p:grpSpPr>
        <p:pic>
          <p:nvPicPr>
            <p:cNvPr id="98" name="Shape 10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98650" y="5681662"/>
              <a:ext cx="1901824" cy="609599"/>
            </a:xfrm>
            <a:prstGeom prst="rect">
              <a:avLst/>
            </a:prstGeom>
          </p:spPr>
        </p:pic>
        <p:sp>
          <p:nvSpPr>
            <p:cNvPr id="99" name="Shape 1032"/>
            <p:cNvSpPr txBox="1"/>
            <p:nvPr/>
          </p:nvSpPr>
          <p:spPr>
            <a:xfrm>
              <a:off x="1957386" y="5840412"/>
              <a:ext cx="1785900" cy="312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000" b="1" i="0" u="none" strike="noStrike" cap="none" baseline="0" dirty="0" smtClean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  <a:sym typeface="Arial"/>
                </a:rPr>
                <a:t>My SQL</a:t>
              </a:r>
              <a:endParaRPr lang="en-US" sz="1000" b="1" i="0" u="none" strike="noStrike" cap="none" baseline="0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" name="Shape 1035"/>
          <p:cNvGrpSpPr/>
          <p:nvPr/>
        </p:nvGrpSpPr>
        <p:grpSpPr>
          <a:xfrm>
            <a:off x="5271656" y="4941079"/>
            <a:ext cx="1310050" cy="463500"/>
            <a:chOff x="9619650" y="5000899"/>
            <a:chExt cx="1974849" cy="542924"/>
          </a:xfrm>
        </p:grpSpPr>
        <p:pic>
          <p:nvPicPr>
            <p:cNvPr id="101" name="Shape 103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x="9619650" y="5000899"/>
              <a:ext cx="1974849" cy="542924"/>
            </a:xfrm>
            <a:prstGeom prst="rect">
              <a:avLst/>
            </a:prstGeom>
          </p:spPr>
        </p:pic>
        <p:sp>
          <p:nvSpPr>
            <p:cNvPr id="102" name="Shape 1016"/>
            <p:cNvSpPr txBox="1"/>
            <p:nvPr/>
          </p:nvSpPr>
          <p:spPr>
            <a:xfrm>
              <a:off x="9674500" y="5077100"/>
              <a:ext cx="1919999" cy="3872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000" b="1" dirty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</a:rPr>
                <a:t>File</a:t>
              </a:r>
              <a:r>
                <a:rPr lang="en-US" sz="1400" b="1" dirty="0">
                  <a:solidFill>
                    <a:srgbClr val="111111"/>
                  </a:solidFill>
                </a:rPr>
                <a:t> </a:t>
              </a:r>
              <a:r>
                <a:rPr lang="en-US" sz="1000" b="1" dirty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</a:rPr>
                <a:t>Storage</a:t>
              </a:r>
              <a:r>
                <a:rPr lang="en-US" sz="1400" b="1" dirty="0">
                  <a:solidFill>
                    <a:srgbClr val="111111"/>
                  </a:solidFill>
                </a:rPr>
                <a:t> </a:t>
              </a:r>
              <a:r>
                <a:rPr lang="en-US" sz="1000" b="1" dirty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</a:rPr>
                <a:t>Service</a:t>
              </a:r>
            </a:p>
          </p:txBody>
        </p:sp>
      </p:grpSp>
      <p:sp>
        <p:nvSpPr>
          <p:cNvPr id="103" name="Shape 1006"/>
          <p:cNvSpPr/>
          <p:nvPr/>
        </p:nvSpPr>
        <p:spPr>
          <a:xfrm>
            <a:off x="3968033" y="1123702"/>
            <a:ext cx="1598929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Mobile Clients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04" name="Shape 1006"/>
          <p:cNvSpPr/>
          <p:nvPr/>
        </p:nvSpPr>
        <p:spPr>
          <a:xfrm>
            <a:off x="5854994" y="1131335"/>
            <a:ext cx="1584176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Web Clients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05" name="Shape 990"/>
          <p:cNvSpPr txBox="1"/>
          <p:nvPr/>
        </p:nvSpPr>
        <p:spPr>
          <a:xfrm>
            <a:off x="1460174" y="3871722"/>
            <a:ext cx="6295565" cy="7524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400" b="1" i="0" u="none" strike="noStrike" cap="none" baseline="0" dirty="0" smtClean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endParaRPr lang="en-US" sz="1400" b="1" dirty="0">
              <a:solidFill>
                <a:schemeClr val="bg2"/>
              </a:solidFill>
              <a:latin typeface="Calibri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Integration</a:t>
            </a:r>
            <a:r>
              <a:rPr lang="en-US" sz="1000" b="1" i="0" u="none" strike="noStrike" cap="none" baseline="0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 Layer</a:t>
            </a:r>
            <a:r>
              <a:rPr lang="en-US" sz="1000" b="1" i="0" u="none" strike="noStrike" cap="none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rPr>
              <a:t> </a:t>
            </a:r>
            <a:endParaRPr lang="en-US" sz="1000" b="1" i="0" u="none" strike="noStrike" cap="none" baseline="0" dirty="0">
              <a:solidFill>
                <a:srgbClr val="111111"/>
              </a:solidFill>
              <a:latin typeface="Calibri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6" name="Shape 1000"/>
          <p:cNvSpPr/>
          <p:nvPr/>
        </p:nvSpPr>
        <p:spPr>
          <a:xfrm>
            <a:off x="2614634" y="4048090"/>
            <a:ext cx="1721752" cy="357299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i="0" u="none" strike="noStrike" cap="none" baseline="0" dirty="0" smtClean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Apache Zookeeper </a:t>
            </a:r>
            <a:endParaRPr lang="en-US" sz="1000" b="1" i="0" u="none" strike="noStrike" cap="none" baseline="0" dirty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00"/>
          <p:cNvSpPr/>
          <p:nvPr/>
        </p:nvSpPr>
        <p:spPr>
          <a:xfrm>
            <a:off x="4486842" y="4050831"/>
            <a:ext cx="1472115" cy="357299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Apache</a:t>
            </a:r>
            <a:r>
              <a:rPr lang="en-US" sz="1400" b="1" i="0" u="none" strike="noStrike" cap="none" baseline="0" dirty="0" smtClean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Camel</a:t>
            </a:r>
          </a:p>
        </p:txBody>
      </p:sp>
      <p:sp>
        <p:nvSpPr>
          <p:cNvPr id="108" name="Shape 1000"/>
          <p:cNvSpPr/>
          <p:nvPr/>
        </p:nvSpPr>
        <p:spPr>
          <a:xfrm>
            <a:off x="6071018" y="4048090"/>
            <a:ext cx="1472115" cy="357299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ION</a:t>
            </a:r>
            <a:r>
              <a:rPr lang="en-US" sz="1400" b="1" i="0" u="none" strike="noStrike" cap="none" baseline="0" dirty="0" smtClean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000" b="1" dirty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ESB</a:t>
            </a:r>
          </a:p>
        </p:txBody>
      </p:sp>
      <p:sp>
        <p:nvSpPr>
          <p:cNvPr id="109" name="Shape 1006"/>
          <p:cNvSpPr/>
          <p:nvPr/>
        </p:nvSpPr>
        <p:spPr>
          <a:xfrm>
            <a:off x="2962224" y="2343400"/>
            <a:ext cx="1337966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Service Interface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0" name="Shape 1006"/>
          <p:cNvSpPr/>
          <p:nvPr/>
        </p:nvSpPr>
        <p:spPr>
          <a:xfrm>
            <a:off x="2962224" y="2751946"/>
            <a:ext cx="1355363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Service Implementation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877427" y="2247890"/>
            <a:ext cx="1512168" cy="936104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2"/>
              </a:solidFill>
            </a:endParaRPr>
          </a:p>
        </p:txBody>
      </p:sp>
      <p:sp>
        <p:nvSpPr>
          <p:cNvPr id="112" name="Shape 1006"/>
          <p:cNvSpPr/>
          <p:nvPr/>
        </p:nvSpPr>
        <p:spPr>
          <a:xfrm>
            <a:off x="4690416" y="2343400"/>
            <a:ext cx="1337966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Service Interface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630858" y="2247890"/>
            <a:ext cx="1512168" cy="936104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2"/>
              </a:solidFill>
            </a:endParaRPr>
          </a:p>
        </p:txBody>
      </p:sp>
      <p:sp>
        <p:nvSpPr>
          <p:cNvPr id="114" name="Shape 1006"/>
          <p:cNvSpPr/>
          <p:nvPr/>
        </p:nvSpPr>
        <p:spPr>
          <a:xfrm>
            <a:off x="6317228" y="2319898"/>
            <a:ext cx="931120" cy="336538"/>
          </a:xfrm>
          <a:prstGeom prst="roundRect">
            <a:avLst>
              <a:gd name="adj" fmla="val 2886"/>
            </a:avLst>
          </a:prstGeom>
          <a:solidFill>
            <a:schemeClr val="accent6">
              <a:lumMod val="20000"/>
              <a:lumOff val="80000"/>
            </a:schemeClr>
          </a:soli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AdobeSearch</a:t>
            </a:r>
            <a:r>
              <a:rPr lang="en-US" sz="1000" b="1" dirty="0" smtClean="0">
                <a:solidFill>
                  <a:schemeClr val="bg2"/>
                </a:solidFill>
              </a:rPr>
              <a:t> </a:t>
            </a:r>
            <a:endParaRPr lang="en-US" sz="1000" b="1" dirty="0">
              <a:solidFill>
                <a:schemeClr val="bg2"/>
              </a:solidFill>
            </a:endParaRPr>
          </a:p>
        </p:txBody>
      </p:sp>
      <p:sp>
        <p:nvSpPr>
          <p:cNvPr id="115" name="Shape 1006"/>
          <p:cNvSpPr/>
          <p:nvPr/>
        </p:nvSpPr>
        <p:spPr>
          <a:xfrm>
            <a:off x="4686011" y="2736828"/>
            <a:ext cx="1355363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Service Implementation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6" name="Shape 990"/>
          <p:cNvSpPr txBox="1"/>
          <p:nvPr/>
        </p:nvSpPr>
        <p:spPr>
          <a:xfrm>
            <a:off x="1488711" y="3367702"/>
            <a:ext cx="6267028" cy="4038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r>
              <a:rPr lang="en-US" sz="1000" b="1" dirty="0" smtClean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</a:rPr>
              <a:t>Cache  </a:t>
            </a:r>
            <a:r>
              <a:rPr lang="en-US" sz="1000" b="1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</a:rPr>
              <a:t>Layer </a:t>
            </a:r>
            <a:endParaRPr lang="en-US" sz="1000" b="1" dirty="0">
              <a:solidFill>
                <a:srgbClr val="111111"/>
              </a:solidFill>
              <a:latin typeface="Calibri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7" name="Shape 1006"/>
          <p:cNvSpPr/>
          <p:nvPr/>
        </p:nvSpPr>
        <p:spPr>
          <a:xfrm>
            <a:off x="2707815" y="3492896"/>
            <a:ext cx="1337966" cy="195154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err="1" smtClean="0">
                <a:solidFill>
                  <a:srgbClr val="111111"/>
                </a:solidFill>
              </a:rPr>
              <a:t>Memcache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8" name="Shape 1006"/>
          <p:cNvSpPr/>
          <p:nvPr/>
        </p:nvSpPr>
        <p:spPr>
          <a:xfrm>
            <a:off x="3224398" y="3472026"/>
            <a:ext cx="1337966" cy="195154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err="1" smtClean="0">
                <a:solidFill>
                  <a:srgbClr val="111111"/>
                </a:solidFill>
              </a:rPr>
              <a:t>Memcache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sp>
        <p:nvSpPr>
          <p:cNvPr id="119" name="Shape 1006"/>
          <p:cNvSpPr/>
          <p:nvPr/>
        </p:nvSpPr>
        <p:spPr>
          <a:xfrm>
            <a:off x="3953242" y="3463642"/>
            <a:ext cx="1337966" cy="195154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err="1" smtClean="0">
                <a:solidFill>
                  <a:srgbClr val="111111"/>
                </a:solidFill>
              </a:rPr>
              <a:t>Memcache</a:t>
            </a:r>
            <a:r>
              <a:rPr lang="en-US" sz="1000" b="1" dirty="0" smtClean="0">
                <a:solidFill>
                  <a:schemeClr val="bg2"/>
                </a:solidFill>
              </a:rPr>
              <a:t> </a:t>
            </a:r>
            <a:endParaRPr lang="en-US" sz="1000" b="1" dirty="0">
              <a:solidFill>
                <a:schemeClr val="bg2"/>
              </a:solidFill>
            </a:endParaRPr>
          </a:p>
        </p:txBody>
      </p:sp>
      <p:grpSp>
        <p:nvGrpSpPr>
          <p:cNvPr id="120" name="Shape 1031"/>
          <p:cNvGrpSpPr/>
          <p:nvPr/>
        </p:nvGrpSpPr>
        <p:grpSpPr>
          <a:xfrm>
            <a:off x="4063807" y="4907918"/>
            <a:ext cx="927091" cy="562021"/>
            <a:chOff x="1898650" y="5681662"/>
            <a:chExt cx="1901824" cy="609599"/>
          </a:xfrm>
        </p:grpSpPr>
        <p:pic>
          <p:nvPicPr>
            <p:cNvPr id="121" name="Shape 10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98650" y="5681662"/>
              <a:ext cx="1901824" cy="609599"/>
            </a:xfrm>
            <a:prstGeom prst="rect">
              <a:avLst/>
            </a:prstGeom>
          </p:spPr>
        </p:pic>
        <p:sp>
          <p:nvSpPr>
            <p:cNvPr id="122" name="Shape 1032"/>
            <p:cNvSpPr txBox="1"/>
            <p:nvPr/>
          </p:nvSpPr>
          <p:spPr>
            <a:xfrm>
              <a:off x="1957385" y="5840412"/>
              <a:ext cx="1785900" cy="312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000" b="1" i="0" u="none" strike="noStrike" cap="none" baseline="0" dirty="0" smtClean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  <a:sym typeface="Arial"/>
                </a:rPr>
                <a:t>Mongo DB</a:t>
              </a:r>
              <a:endParaRPr lang="en-US" sz="1000" b="1" i="0" u="none" strike="noStrike" cap="none" baseline="0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Rectangle 122"/>
          <p:cNvSpPr/>
          <p:nvPr/>
        </p:nvSpPr>
        <p:spPr>
          <a:xfrm>
            <a:off x="1488711" y="1095762"/>
            <a:ext cx="6238491" cy="576064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solidFill>
                <a:schemeClr val="bg2"/>
              </a:solidFill>
            </a:endParaRPr>
          </a:p>
        </p:txBody>
      </p:sp>
      <p:sp>
        <p:nvSpPr>
          <p:cNvPr id="124" name="Shape 1000"/>
          <p:cNvSpPr/>
          <p:nvPr/>
        </p:nvSpPr>
        <p:spPr>
          <a:xfrm>
            <a:off x="1585349" y="2247890"/>
            <a:ext cx="1173301" cy="527558"/>
          </a:xfrm>
          <a:prstGeom prst="roundRect">
            <a:avLst>
              <a:gd name="adj" fmla="val 2886"/>
            </a:avLst>
          </a:prstGeom>
          <a:solidFill>
            <a:schemeClr val="accent4">
              <a:lumMod val="40000"/>
              <a:lumOff val="60000"/>
            </a:schemeClr>
          </a:soli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Adobe AEM</a:t>
            </a:r>
            <a:endParaRPr lang="en-US" sz="1000" b="1" dirty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000"/>
          <p:cNvSpPr/>
          <p:nvPr/>
        </p:nvSpPr>
        <p:spPr>
          <a:xfrm>
            <a:off x="8087242" y="1755813"/>
            <a:ext cx="1472115" cy="1503825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DAFDA7"/>
              </a:gs>
              <a:gs pos="35000">
                <a:srgbClr val="E4FDC2"/>
              </a:gs>
              <a:gs pos="100000">
                <a:srgbClr val="F5FFE6"/>
              </a:gs>
            </a:gsLst>
            <a:lin ang="16200037" scaled="0"/>
          </a:gradFill>
          <a:ln w="9525" cap="rnd">
            <a:solidFill>
              <a:srgbClr val="98B954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Infor LX</a:t>
            </a:r>
            <a:endParaRPr lang="en-US" sz="10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Elbow Connector 125"/>
          <p:cNvCxnSpPr>
            <a:stCxn id="125" idx="2"/>
            <a:endCxn id="108" idx="3"/>
          </p:cNvCxnSpPr>
          <p:nvPr/>
        </p:nvCxnSpPr>
        <p:spPr>
          <a:xfrm rot="5400000">
            <a:off x="7699666" y="3103106"/>
            <a:ext cx="967102" cy="12801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Shape 1031"/>
          <p:cNvGrpSpPr/>
          <p:nvPr/>
        </p:nvGrpSpPr>
        <p:grpSpPr>
          <a:xfrm>
            <a:off x="8362706" y="2751946"/>
            <a:ext cx="1020680" cy="463500"/>
            <a:chOff x="1898650" y="5681662"/>
            <a:chExt cx="1901824" cy="609599"/>
          </a:xfrm>
        </p:grpSpPr>
        <p:pic>
          <p:nvPicPr>
            <p:cNvPr id="128" name="Shape 1011"/>
            <p:cNvPicPr preferRelativeResize="0"/>
            <p:nvPr/>
          </p:nvPicPr>
          <p:blipFill>
            <a:blip r:embed="rId2"/>
            <a:stretch>
              <a:fillRect/>
            </a:stretch>
          </p:blipFill>
          <p:spPr>
            <a:xfrm>
              <a:off x="1898650" y="5681662"/>
              <a:ext cx="1901824" cy="609599"/>
            </a:xfrm>
            <a:prstGeom prst="rect">
              <a:avLst/>
            </a:prstGeom>
          </p:spPr>
        </p:pic>
        <p:sp>
          <p:nvSpPr>
            <p:cNvPr id="129" name="Shape 1032"/>
            <p:cNvSpPr txBox="1"/>
            <p:nvPr/>
          </p:nvSpPr>
          <p:spPr>
            <a:xfrm>
              <a:off x="1957386" y="5840412"/>
              <a:ext cx="1785900" cy="3125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000" b="1" i="0" u="none" strike="noStrike" cap="none" baseline="0" dirty="0" smtClean="0">
                  <a:solidFill>
                    <a:srgbClr val="111111"/>
                  </a:solidFill>
                  <a:latin typeface="Calibri" pitchFamily="34" charset="0"/>
                  <a:ea typeface="Arial"/>
                  <a:cs typeface="Arial"/>
                  <a:sym typeface="Arial"/>
                </a:rPr>
                <a:t>Database</a:t>
              </a:r>
              <a:endParaRPr lang="en-US" sz="1000" b="1" i="0" u="none" strike="noStrike" cap="none" baseline="0" dirty="0">
                <a:solidFill>
                  <a:srgbClr val="111111"/>
                </a:solidFill>
                <a:latin typeface="Calibri" pitchFamily="34" charset="0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0" name="Shape 1006"/>
          <p:cNvSpPr/>
          <p:nvPr/>
        </p:nvSpPr>
        <p:spPr>
          <a:xfrm>
            <a:off x="8380258" y="2343400"/>
            <a:ext cx="931120" cy="336538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Infor LX</a:t>
            </a:r>
            <a:endParaRPr lang="en-US" sz="1000" b="1" dirty="0">
              <a:solidFill>
                <a:srgbClr val="111111"/>
              </a:solidFill>
            </a:endParaRPr>
          </a:p>
        </p:txBody>
      </p:sp>
      <p:cxnSp>
        <p:nvCxnSpPr>
          <p:cNvPr id="131" name="Elbow Connector 130"/>
          <p:cNvCxnSpPr>
            <a:stCxn id="116" idx="3"/>
          </p:cNvCxnSpPr>
          <p:nvPr/>
        </p:nvCxnSpPr>
        <p:spPr>
          <a:xfrm flipH="1">
            <a:off x="7439170" y="3569603"/>
            <a:ext cx="316569" cy="481228"/>
          </a:xfrm>
          <a:prstGeom prst="bentConnector4">
            <a:avLst>
              <a:gd name="adj1" fmla="val -72212"/>
              <a:gd name="adj2" fmla="val 70978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131"/>
          <p:cNvCxnSpPr>
            <a:stCxn id="93" idx="1"/>
            <a:endCxn id="105" idx="1"/>
          </p:cNvCxnSpPr>
          <p:nvPr/>
        </p:nvCxnSpPr>
        <p:spPr>
          <a:xfrm rot="10800000" flipV="1">
            <a:off x="1460174" y="2507726"/>
            <a:ext cx="28536" cy="1740212"/>
          </a:xfrm>
          <a:prstGeom prst="bentConnector3">
            <a:avLst>
              <a:gd name="adj1" fmla="val 901093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123" idx="3"/>
            <a:endCxn id="96" idx="3"/>
          </p:cNvCxnSpPr>
          <p:nvPr/>
        </p:nvCxnSpPr>
        <p:spPr>
          <a:xfrm flipH="1">
            <a:off x="7248348" y="1383794"/>
            <a:ext cx="478854" cy="581770"/>
          </a:xfrm>
          <a:prstGeom prst="bentConnector3">
            <a:avLst>
              <a:gd name="adj1" fmla="val -47739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Elbow Connector 133"/>
          <p:cNvCxnSpPr>
            <a:stCxn id="93" idx="3"/>
            <a:endCxn id="107" idx="0"/>
          </p:cNvCxnSpPr>
          <p:nvPr/>
        </p:nvCxnSpPr>
        <p:spPr>
          <a:xfrm flipH="1">
            <a:off x="5222900" y="2507726"/>
            <a:ext cx="2506633" cy="1543105"/>
          </a:xfrm>
          <a:prstGeom prst="bentConnector4">
            <a:avLst>
              <a:gd name="adj1" fmla="val -9120"/>
              <a:gd name="adj2" fmla="val 74364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stCxn id="113" idx="3"/>
            <a:endCxn id="106" idx="0"/>
          </p:cNvCxnSpPr>
          <p:nvPr/>
        </p:nvCxnSpPr>
        <p:spPr>
          <a:xfrm flipH="1">
            <a:off x="3475510" y="2715942"/>
            <a:ext cx="2667516" cy="1332148"/>
          </a:xfrm>
          <a:prstGeom prst="bentConnector4">
            <a:avLst>
              <a:gd name="adj1" fmla="val -8570"/>
              <a:gd name="adj2" fmla="val 67568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Elbow Connector 135"/>
          <p:cNvCxnSpPr>
            <a:stCxn id="116" idx="1"/>
            <a:endCxn id="94" idx="1"/>
          </p:cNvCxnSpPr>
          <p:nvPr/>
        </p:nvCxnSpPr>
        <p:spPr>
          <a:xfrm rot="10800000" flipV="1">
            <a:off x="1474443" y="3569603"/>
            <a:ext cx="14269" cy="1558952"/>
          </a:xfrm>
          <a:prstGeom prst="bentConnector3">
            <a:avLst>
              <a:gd name="adj1" fmla="val 1702074"/>
            </a:avLst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96" idx="2"/>
            <a:endCxn id="111" idx="0"/>
          </p:cNvCxnSpPr>
          <p:nvPr/>
        </p:nvCxnSpPr>
        <p:spPr>
          <a:xfrm rot="5400000">
            <a:off x="4120484" y="1616902"/>
            <a:ext cx="144015" cy="1117960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96" idx="2"/>
            <a:endCxn id="113" idx="0"/>
          </p:cNvCxnSpPr>
          <p:nvPr/>
        </p:nvCxnSpPr>
        <p:spPr>
          <a:xfrm rot="16200000" flipH="1">
            <a:off x="4997199" y="1858146"/>
            <a:ext cx="144015" cy="635471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96" idx="2"/>
            <a:endCxn id="124" idx="0"/>
          </p:cNvCxnSpPr>
          <p:nvPr/>
        </p:nvCxnSpPr>
        <p:spPr>
          <a:xfrm rot="5400000">
            <a:off x="3389729" y="886147"/>
            <a:ext cx="144015" cy="2579471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矩形 428"/>
          <p:cNvSpPr/>
          <p:nvPr/>
        </p:nvSpPr>
        <p:spPr>
          <a:xfrm>
            <a:off x="9719402" y="4184969"/>
            <a:ext cx="1049420" cy="64294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900" b="1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Analysis </a:t>
            </a:r>
          </a:p>
          <a:p>
            <a:pPr algn="ctr">
              <a:defRPr/>
            </a:pPr>
            <a:r>
              <a:rPr lang="en-US" altLang="zh-CN" sz="900" b="1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&amp; Report</a:t>
            </a:r>
          </a:p>
          <a:p>
            <a:pPr algn="ctr">
              <a:defRPr/>
            </a:pPr>
            <a:r>
              <a:rPr lang="en-US" altLang="zh-CN" sz="900" b="1" kern="0" dirty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altLang="zh-CN" sz="900" b="1" kern="0" dirty="0" smtClean="0">
                <a:solidFill>
                  <a:srgbClr val="111111"/>
                </a:solidFill>
                <a:latin typeface="Arial" pitchFamily="34" charset="0"/>
                <a:cs typeface="Arial" pitchFamily="34" charset="0"/>
              </a:rPr>
              <a:t>BI)</a:t>
            </a:r>
            <a:endParaRPr lang="zh-CN" altLang="en-US" sz="900" b="1" dirty="0">
              <a:solidFill>
                <a:srgbClr val="11111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AutoShape 5"/>
          <p:cNvSpPr>
            <a:spLocks noChangeArrowheads="1"/>
          </p:cNvSpPr>
          <p:nvPr/>
        </p:nvSpPr>
        <p:spPr bwMode="auto">
          <a:xfrm>
            <a:off x="9579846" y="5152898"/>
            <a:ext cx="2455636" cy="914986"/>
          </a:xfrm>
          <a:prstGeom prst="roundRect">
            <a:avLst>
              <a:gd name="adj" fmla="val 13361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42" name="Flowchart: Magnetic Disk 141"/>
          <p:cNvSpPr/>
          <p:nvPr/>
        </p:nvSpPr>
        <p:spPr>
          <a:xfrm>
            <a:off x="10186946" y="5534714"/>
            <a:ext cx="662012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143" name="Flowchart: Magnetic Disk 142"/>
          <p:cNvSpPr/>
          <p:nvPr/>
        </p:nvSpPr>
        <p:spPr>
          <a:xfrm>
            <a:off x="10880035" y="5534714"/>
            <a:ext cx="662012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0928411" y="4191030"/>
            <a:ext cx="388921" cy="2148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smtClean="0">
                <a:solidFill>
                  <a:srgbClr val="111111"/>
                </a:solidFill>
              </a:rPr>
              <a:t>DW</a:t>
            </a:r>
            <a:endParaRPr lang="en-IN" sz="900" b="1" dirty="0">
              <a:solidFill>
                <a:srgbClr val="111111"/>
              </a:solidFill>
            </a:endParaRPr>
          </a:p>
        </p:txBody>
      </p:sp>
      <p:sp>
        <p:nvSpPr>
          <p:cNvPr id="145" name="Flowchart: Magnetic Disk 144"/>
          <p:cNvSpPr/>
          <p:nvPr/>
        </p:nvSpPr>
        <p:spPr>
          <a:xfrm>
            <a:off x="11128773" y="4407054"/>
            <a:ext cx="403167" cy="227086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146" name="Flowchart: Magnetic Disk 145"/>
          <p:cNvSpPr/>
          <p:nvPr/>
        </p:nvSpPr>
        <p:spPr>
          <a:xfrm>
            <a:off x="11416805" y="4407054"/>
            <a:ext cx="403167" cy="227086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9808039" y="5246683"/>
            <a:ext cx="1608765" cy="26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b="1" dirty="0" smtClean="0">
                <a:solidFill>
                  <a:srgbClr val="111111"/>
                </a:solidFill>
              </a:rPr>
              <a:t>Master Data Management</a:t>
            </a:r>
            <a:endParaRPr lang="en-IN" sz="900" b="1" dirty="0">
              <a:solidFill>
                <a:srgbClr val="111111"/>
              </a:solidFill>
            </a:endParaRPr>
          </a:p>
        </p:txBody>
      </p:sp>
      <p:cxnSp>
        <p:nvCxnSpPr>
          <p:cNvPr id="148" name="Elbow Connector 147"/>
          <p:cNvCxnSpPr>
            <a:stCxn id="141" idx="1"/>
            <a:endCxn id="94" idx="3"/>
          </p:cNvCxnSpPr>
          <p:nvPr/>
        </p:nvCxnSpPr>
        <p:spPr>
          <a:xfrm rot="10800000">
            <a:off x="7755740" y="5128555"/>
            <a:ext cx="1824107" cy="481836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Elbow Connector 148"/>
          <p:cNvCxnSpPr>
            <a:stCxn id="114" idx="1"/>
            <a:endCxn id="112" idx="3"/>
          </p:cNvCxnSpPr>
          <p:nvPr/>
        </p:nvCxnSpPr>
        <p:spPr>
          <a:xfrm rot="10800000" flipV="1">
            <a:off x="6028382" y="2488167"/>
            <a:ext cx="288846" cy="23502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AutoShape 5"/>
          <p:cNvSpPr>
            <a:spLocks noChangeArrowheads="1"/>
          </p:cNvSpPr>
          <p:nvPr/>
        </p:nvSpPr>
        <p:spPr bwMode="auto">
          <a:xfrm>
            <a:off x="9579844" y="2995145"/>
            <a:ext cx="2455638" cy="914986"/>
          </a:xfrm>
          <a:prstGeom prst="roundRect">
            <a:avLst>
              <a:gd name="adj" fmla="val 13361"/>
            </a:avLst>
          </a:prstGeom>
          <a:solidFill>
            <a:schemeClr val="bg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51" name="Flowchart: Magnetic Disk 150"/>
          <p:cNvSpPr/>
          <p:nvPr/>
        </p:nvSpPr>
        <p:spPr>
          <a:xfrm>
            <a:off x="10175224" y="3236989"/>
            <a:ext cx="662012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152" name="Flowchart: Magnetic Disk 151"/>
          <p:cNvSpPr/>
          <p:nvPr/>
        </p:nvSpPr>
        <p:spPr>
          <a:xfrm>
            <a:off x="10868313" y="3236989"/>
            <a:ext cx="662012" cy="463512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2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9796317" y="2948958"/>
            <a:ext cx="1608765" cy="2630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2">
                    <a:lumMod val="50000"/>
                  </a:schemeClr>
                </a:solidFill>
                <a:latin typeface="Franklin Gothic Medium Cond" pitchFamily="34" charset="0"/>
              </a:rPr>
              <a:t>Callidus</a:t>
            </a:r>
            <a:endParaRPr lang="zh-CN" altLang="en-US" sz="1400" dirty="0">
              <a:solidFill>
                <a:schemeClr val="tx2">
                  <a:lumMod val="50000"/>
                </a:schemeClr>
              </a:solidFill>
              <a:latin typeface="Century" pitchFamily="18" charset="0"/>
            </a:endParaRPr>
          </a:p>
        </p:txBody>
      </p:sp>
      <p:cxnSp>
        <p:nvCxnSpPr>
          <p:cNvPr id="154" name="Elbow Connector 153"/>
          <p:cNvCxnSpPr>
            <a:stCxn id="125" idx="3"/>
            <a:endCxn id="150" idx="0"/>
          </p:cNvCxnSpPr>
          <p:nvPr/>
        </p:nvCxnSpPr>
        <p:spPr>
          <a:xfrm>
            <a:off x="9559357" y="2507726"/>
            <a:ext cx="1248306" cy="487419"/>
          </a:xfrm>
          <a:prstGeom prst="bentConnector2">
            <a:avLst/>
          </a:prstGeom>
          <a:ln w="2222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/>
          <p:cNvCxnSpPr>
            <a:stCxn id="150" idx="1"/>
            <a:endCxn id="91" idx="1"/>
          </p:cNvCxnSpPr>
          <p:nvPr/>
        </p:nvCxnSpPr>
        <p:spPr>
          <a:xfrm rot="10800000" flipV="1">
            <a:off x="9579844" y="3452638"/>
            <a:ext cx="1" cy="1053802"/>
          </a:xfrm>
          <a:prstGeom prst="bentConnector3">
            <a:avLst>
              <a:gd name="adj1" fmla="val 22860100000"/>
            </a:avLst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Shape 1006"/>
          <p:cNvSpPr/>
          <p:nvPr/>
        </p:nvSpPr>
        <p:spPr>
          <a:xfrm>
            <a:off x="1665508" y="5729399"/>
            <a:ext cx="2577985" cy="402907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Analytics Service - Adobe Omniture</a:t>
            </a:r>
            <a:endParaRPr lang="en-US" sz="1000" b="1" dirty="0">
              <a:solidFill>
                <a:srgbClr val="111111"/>
              </a:solidFill>
            </a:endParaRPr>
          </a:p>
        </p:txBody>
      </p:sp>
      <p:cxnSp>
        <p:nvCxnSpPr>
          <p:cNvPr id="157" name="Elbow Connector 156"/>
          <p:cNvCxnSpPr>
            <a:stCxn id="93" idx="1"/>
            <a:endCxn id="156" idx="1"/>
          </p:cNvCxnSpPr>
          <p:nvPr/>
        </p:nvCxnSpPr>
        <p:spPr>
          <a:xfrm rot="10800000" flipH="1" flipV="1">
            <a:off x="1488710" y="2507725"/>
            <a:ext cx="176798" cy="3423127"/>
          </a:xfrm>
          <a:prstGeom prst="bentConnector3">
            <a:avLst>
              <a:gd name="adj1" fmla="val -129300"/>
            </a:avLst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Shape 1006"/>
          <p:cNvSpPr/>
          <p:nvPr/>
        </p:nvSpPr>
        <p:spPr>
          <a:xfrm>
            <a:off x="4300190" y="5729399"/>
            <a:ext cx="1916707" cy="402907"/>
          </a:xfrm>
          <a:prstGeom prst="roundRect">
            <a:avLst>
              <a:gd name="adj" fmla="val 2886"/>
            </a:avLst>
          </a:prstGeom>
          <a:gradFill>
            <a:gsLst>
              <a:gs pos="0">
                <a:srgbClr val="A3C4FF"/>
              </a:gs>
              <a:gs pos="35000">
                <a:srgbClr val="BFD5FF"/>
              </a:gs>
              <a:gs pos="100000">
                <a:srgbClr val="E5EEFF"/>
              </a:gs>
            </a:gsLst>
            <a:lin ang="16200037" scaled="0"/>
          </a:gradFill>
          <a:ln w="9525" cap="rnd">
            <a:solidFill>
              <a:srgbClr val="4A7EB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000" b="1" dirty="0" smtClean="0">
                <a:solidFill>
                  <a:srgbClr val="111111"/>
                </a:solidFill>
              </a:rPr>
              <a:t>Tax Calculation - Vertex</a:t>
            </a:r>
            <a:endParaRPr lang="en-US" sz="1000" b="1" dirty="0">
              <a:solidFill>
                <a:srgbClr val="111111"/>
              </a:solidFill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>
            <a:off x="5222228" y="6132306"/>
            <a:ext cx="0" cy="24378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1248031" y="6376086"/>
            <a:ext cx="396184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1260388" y="5930852"/>
            <a:ext cx="0" cy="445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Cloud 161"/>
          <p:cNvSpPr/>
          <p:nvPr/>
        </p:nvSpPr>
        <p:spPr>
          <a:xfrm>
            <a:off x="8210975" y="963665"/>
            <a:ext cx="1686608" cy="601216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 smtClean="0">
                <a:solidFill>
                  <a:schemeClr val="bg2"/>
                </a:solidFill>
              </a:rPr>
              <a:t>CDN</a:t>
            </a:r>
          </a:p>
          <a:p>
            <a:pPr algn="ctr"/>
            <a:r>
              <a:rPr lang="en-IN" sz="1100" dirty="0" smtClean="0">
                <a:solidFill>
                  <a:schemeClr val="bg2"/>
                </a:solidFill>
              </a:rPr>
              <a:t>Cloudflare</a:t>
            </a:r>
            <a:endParaRPr lang="en-IN" sz="1100" dirty="0">
              <a:solidFill>
                <a:schemeClr val="bg2"/>
              </a:solidFill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9893872" y="3654274"/>
            <a:ext cx="1880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111111"/>
                </a:solidFill>
              </a:rPr>
              <a:t>Service fee calculation</a:t>
            </a:r>
            <a:endParaRPr lang="en-US" sz="1200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ORPORATE">
      <a:dk1>
        <a:srgbClr val="F47B20"/>
      </a:dk1>
      <a:lt1>
        <a:sysClr val="window" lastClr="FFFFFF"/>
      </a:lt1>
      <a:dk2>
        <a:srgbClr val="E31B23"/>
      </a:dk2>
      <a:lt2>
        <a:srgbClr val="717073"/>
      </a:lt2>
      <a:accent1>
        <a:srgbClr val="2CAFA4"/>
      </a:accent1>
      <a:accent2>
        <a:srgbClr val="C1D82F"/>
      </a:accent2>
      <a:accent3>
        <a:srgbClr val="8DC63F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orporate">
      <a:majorFont>
        <a:latin typeface="FuturaBT  Heavy"/>
        <a:ea typeface=""/>
        <a:cs typeface=""/>
      </a:majorFont>
      <a:minorFont>
        <a:latin typeface="FuturaBT 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8444</TotalTime>
  <Words>3590</Words>
  <Application>Microsoft Macintosh PowerPoint</Application>
  <PresentationFormat>Custom</PresentationFormat>
  <Paragraphs>974</Paragraphs>
  <Slides>42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1_Office Theme</vt:lpstr>
      <vt:lpstr>Worksheet</vt:lpstr>
      <vt:lpstr>Global Front Office Solution Approach</vt:lpstr>
      <vt:lpstr>Agenda</vt:lpstr>
      <vt:lpstr> Vision &amp; Objectives</vt:lpstr>
      <vt:lpstr>Current System View</vt:lpstr>
      <vt:lpstr>Proposed System: Solution Components</vt:lpstr>
      <vt:lpstr>Path to Transformation</vt:lpstr>
      <vt:lpstr>Filling The Gaps</vt:lpstr>
      <vt:lpstr>Component View</vt:lpstr>
      <vt:lpstr>Technology Landscape</vt:lpstr>
      <vt:lpstr>Scalability</vt:lpstr>
      <vt:lpstr>Extensibility</vt:lpstr>
      <vt:lpstr>Maintainability</vt:lpstr>
      <vt:lpstr>Master Data Management</vt:lpstr>
      <vt:lpstr> Rapid Global Rollout leveraging Duplicability</vt:lpstr>
      <vt:lpstr>Deployment Architecture – Leveraging economies of scale</vt:lpstr>
      <vt:lpstr>Private Cloud Approach</vt:lpstr>
      <vt:lpstr>Public Cloud Approach: Scalable Geo Deployment   </vt:lpstr>
      <vt:lpstr>Business scenarios</vt:lpstr>
      <vt:lpstr>Shopping cart</vt:lpstr>
      <vt:lpstr>Invoice management</vt:lpstr>
      <vt:lpstr>Order Management – Component view</vt:lpstr>
      <vt:lpstr>Release Plan, Delivery methodology and Current status</vt:lpstr>
      <vt:lpstr>Release Plan – Global Rollout</vt:lpstr>
      <vt:lpstr>Envisioning Phase for Global Rollout </vt:lpstr>
      <vt:lpstr>Release Plan – China Rollout</vt:lpstr>
      <vt:lpstr>Delivery Methodology</vt:lpstr>
      <vt:lpstr> Resource Tracker &amp; Burn Down</vt:lpstr>
      <vt:lpstr>Proposed System Components: Our Proposal</vt:lpstr>
      <vt:lpstr>The Key Enablers</vt:lpstr>
      <vt:lpstr> Any device computing @ Altimetrik </vt:lpstr>
      <vt:lpstr>Enterprise Mobile security</vt:lpstr>
      <vt:lpstr>BI Solution Architecture for Shaklee</vt:lpstr>
      <vt:lpstr>BI/DW Solution Development SDLC</vt:lpstr>
      <vt:lpstr>Our Recommendation</vt:lpstr>
      <vt:lpstr>Build Release Process in SDLC</vt:lpstr>
      <vt:lpstr>Continuous Delivery Model</vt:lpstr>
      <vt:lpstr>Success Stories</vt:lpstr>
      <vt:lpstr>E2E Implementation for Leading Payment Provider</vt:lpstr>
      <vt:lpstr>Enhanced User Experience Using IPE</vt:lpstr>
      <vt:lpstr>Salesforce Social Integration</vt:lpstr>
      <vt:lpstr>BI Solution for Payment Provider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Harika</dc:creator>
  <cp:lastModifiedBy>Biju Mathew</cp:lastModifiedBy>
  <cp:revision>435</cp:revision>
  <dcterms:created xsi:type="dcterms:W3CDTF">2014-06-03T04:47:27Z</dcterms:created>
  <dcterms:modified xsi:type="dcterms:W3CDTF">2015-03-10T21:44:02Z</dcterms:modified>
</cp:coreProperties>
</file>